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451" r:id="rId3"/>
    <p:sldId id="453" r:id="rId4"/>
    <p:sldId id="454" r:id="rId5"/>
    <p:sldId id="455" r:id="rId6"/>
    <p:sldId id="456" r:id="rId7"/>
    <p:sldId id="459" r:id="rId8"/>
    <p:sldId id="475" r:id="rId9"/>
    <p:sldId id="460" r:id="rId10"/>
    <p:sldId id="457" r:id="rId11"/>
    <p:sldId id="458" r:id="rId12"/>
    <p:sldId id="465" r:id="rId13"/>
    <p:sldId id="466" r:id="rId14"/>
    <p:sldId id="467" r:id="rId15"/>
    <p:sldId id="468" r:id="rId16"/>
    <p:sldId id="476" r:id="rId17"/>
    <p:sldId id="477" r:id="rId18"/>
    <p:sldId id="479" r:id="rId19"/>
    <p:sldId id="478" r:id="rId20"/>
    <p:sldId id="480" r:id="rId21"/>
    <p:sldId id="405" r:id="rId22"/>
  </p:sldIdLst>
  <p:sldSz cx="9144000" cy="6858000" type="screen4x3"/>
  <p:notesSz cx="66690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A5B3"/>
    <a:srgbClr val="69B898"/>
    <a:srgbClr val="FF5500"/>
    <a:srgbClr val="6B8FB3"/>
    <a:srgbClr val="FFFF00"/>
    <a:srgbClr val="0073AA"/>
    <a:srgbClr val="C75B59"/>
    <a:srgbClr val="8B6FAA"/>
    <a:srgbClr val="776EAD"/>
    <a:srgbClr val="6E79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EF50FE-CD86-47B0-BBDB-B123CEDC9DD9}" v="72" dt="2019-09-11T10:26:38.590"/>
    <p1510:client id="{572B9743-05AA-494E-9F40-2C73A04A5107}" v="23" dt="2019-09-18T09:51:08.197"/>
    <p1510:client id="{884F993E-3220-4BCE-8263-EA5E2C3D5444}" v="22" dt="2019-09-09T13:40:48.210"/>
    <p1510:client id="{B2138035-15C2-443E-8E12-BC9BAD3B0CF8}" v="276" dt="2019-09-11T10:05:58.049"/>
    <p1510:client id="{F86F459B-861A-4071-ABB8-AA27CEA5E9CF}" v="106" dt="2019-09-11T10:17:29.8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858" autoAdjust="0"/>
  </p:normalViewPr>
  <p:slideViewPr>
    <p:cSldViewPr snapToGrid="0">
      <p:cViewPr varScale="1">
        <p:scale>
          <a:sx n="54" d="100"/>
          <a:sy n="54" d="100"/>
        </p:scale>
        <p:origin x="178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6BEB2-2DBC-4FC9-9871-B2401434F671}" type="datetimeFigureOut">
              <a:rPr lang="fr-BE" smtClean="0"/>
              <a:t>09-09-20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D2D82-70FC-4273-A2DE-3EA5B275817A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95844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67534-53C3-49F3-8688-44810BB0DA89}" type="datetimeFigureOut">
              <a:rPr lang="fr-BE" smtClean="0"/>
              <a:t>09-09-20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E5496-3F5A-4DF5-97CB-AF2DEF0F7A5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4568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E5496-3F5A-4DF5-97CB-AF2DEF0F7A56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5466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Aménagements</a:t>
            </a:r>
            <a:r>
              <a:rPr lang="en-US" dirty="0"/>
              <a:t> qui </a:t>
            </a:r>
            <a:r>
              <a:rPr lang="en-US" dirty="0" err="1"/>
              <a:t>induisent</a:t>
            </a:r>
            <a:r>
              <a:rPr lang="en-US" dirty="0"/>
              <a:t> le </a:t>
            </a:r>
            <a:r>
              <a:rPr lang="en-US" dirty="0" err="1"/>
              <a:t>ralentissement</a:t>
            </a:r>
            <a:r>
              <a:rPr lang="en-US" dirty="0"/>
              <a:t> des </a:t>
            </a:r>
            <a:r>
              <a:rPr lang="en-US" dirty="0" err="1"/>
              <a:t>automobilistes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baseline="0" dirty="0"/>
              <a:t> </a:t>
            </a:r>
            <a:r>
              <a:rPr lang="en-US" baseline="0" dirty="0" err="1"/>
              <a:t>aussi</a:t>
            </a:r>
            <a:r>
              <a:rPr lang="en-US" baseline="0" dirty="0"/>
              <a:t> le traffic de transit (</a:t>
            </a:r>
            <a:r>
              <a:rPr lang="en-US" baseline="0" dirty="0" err="1"/>
              <a:t>fonctionne</a:t>
            </a:r>
            <a:r>
              <a:rPr lang="en-US" baseline="0" dirty="0"/>
              <a:t> </a:t>
            </a:r>
            <a:r>
              <a:rPr lang="en-US" baseline="0" dirty="0" err="1"/>
              <a:t>mieux</a:t>
            </a:r>
            <a:r>
              <a:rPr lang="en-US" baseline="0" dirty="0"/>
              <a:t> avec le </a:t>
            </a:r>
            <a:r>
              <a:rPr lang="en-US" baseline="0" dirty="0" err="1"/>
              <a:t>contournement</a:t>
            </a:r>
            <a:r>
              <a:rPr lang="en-US" baseline="0" dirty="0"/>
              <a:t> </a:t>
            </a:r>
            <a:r>
              <a:rPr lang="en-US" baseline="0" dirty="0" err="1"/>
              <a:t>ceci</a:t>
            </a:r>
            <a:r>
              <a:rPr lang="en-US" baseline="0" dirty="0"/>
              <a:t> </a:t>
            </a:r>
            <a:r>
              <a:rPr lang="en-US" baseline="0" dirty="0" err="1"/>
              <a:t>dit</a:t>
            </a:r>
            <a:r>
              <a:rPr lang="en-US" baseline="0" dirty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E5496-3F5A-4DF5-97CB-AF2DEF0F7A56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4012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 </a:t>
            </a:r>
            <a:r>
              <a:rPr lang="en-US" dirty="0" err="1"/>
              <a:t>perte</a:t>
            </a:r>
            <a:r>
              <a:rPr lang="en-US" baseline="0" dirty="0" err="1"/>
              <a:t>s</a:t>
            </a:r>
            <a:r>
              <a:rPr lang="en-US" baseline="0" dirty="0"/>
              <a:t> de places de </a:t>
            </a:r>
            <a:r>
              <a:rPr lang="en-US" baseline="0" dirty="0" err="1"/>
              <a:t>stationnement</a:t>
            </a:r>
            <a:r>
              <a:rPr lang="en-US" baseline="0" dirty="0"/>
              <a:t> </a:t>
            </a:r>
            <a:r>
              <a:rPr lang="en-US" baseline="0" dirty="0" err="1"/>
              <a:t>sont</a:t>
            </a:r>
            <a:r>
              <a:rPr lang="en-US" baseline="0" dirty="0"/>
              <a:t> </a:t>
            </a:r>
            <a:r>
              <a:rPr lang="en-US" baseline="0" dirty="0" err="1"/>
              <a:t>compensées</a:t>
            </a:r>
            <a:r>
              <a:rPr lang="en-US" baseline="0" dirty="0"/>
              <a:t> par </a:t>
            </a:r>
            <a:r>
              <a:rPr lang="en-US" baseline="0" dirty="0" err="1"/>
              <a:t>l’offer</a:t>
            </a:r>
            <a:r>
              <a:rPr lang="en-US" baseline="0" dirty="0"/>
              <a:t> aux </a:t>
            </a:r>
            <a:r>
              <a:rPr lang="en-US" baseline="0" dirty="0" err="1"/>
              <a:t>abords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E5496-3F5A-4DF5-97CB-AF2DEF0F7A56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46732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 </a:t>
            </a:r>
            <a:r>
              <a:rPr lang="en-US" dirty="0" err="1"/>
              <a:t>réaménagement</a:t>
            </a:r>
            <a:r>
              <a:rPr lang="en-US" dirty="0"/>
              <a:t> du boulevard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l’occasion</a:t>
            </a:r>
            <a:r>
              <a:rPr lang="en-US" dirty="0"/>
              <a:t> de </a:t>
            </a:r>
            <a:r>
              <a:rPr lang="en-US" dirty="0" err="1"/>
              <a:t>repenser</a:t>
            </a:r>
            <a:r>
              <a:rPr lang="en-US" dirty="0"/>
              <a:t> les zones </a:t>
            </a:r>
            <a:r>
              <a:rPr lang="en-US" dirty="0" err="1"/>
              <a:t>urbaines</a:t>
            </a:r>
            <a:r>
              <a:rPr lang="en-US" dirty="0"/>
              <a:t> </a:t>
            </a:r>
            <a:r>
              <a:rPr lang="en-US" dirty="0" err="1"/>
              <a:t>adjacentes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l’axe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comme</a:t>
            </a:r>
            <a:r>
              <a:rPr lang="en-US" dirty="0">
                <a:sym typeface="Wingdings" panose="05000000000000000000" pitchFamily="2" charset="2"/>
              </a:rPr>
              <a:t> levier pour des </a:t>
            </a:r>
            <a:r>
              <a:rPr lang="en-US" dirty="0" err="1">
                <a:sym typeface="Wingdings" panose="05000000000000000000" pitchFamily="2" charset="2"/>
              </a:rPr>
              <a:t>coutures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urbaines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err="1">
                <a:sym typeface="Wingdings" panose="05000000000000000000" pitchFamily="2" charset="2"/>
              </a:rPr>
              <a:t>Meilleure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fluidité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globale</a:t>
            </a:r>
            <a:r>
              <a:rPr lang="en-US" baseline="0" dirty="0">
                <a:sym typeface="Wingdings" panose="05000000000000000000" pitchFamily="2" charset="2"/>
              </a:rPr>
              <a:t> de </a:t>
            </a:r>
            <a:r>
              <a:rPr lang="en-US" baseline="0" dirty="0" err="1">
                <a:sym typeface="Wingdings" panose="05000000000000000000" pitchFamily="2" charset="2"/>
              </a:rPr>
              <a:t>l’axe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mais</a:t>
            </a:r>
            <a:r>
              <a:rPr lang="en-US" baseline="0" dirty="0">
                <a:sym typeface="Wingdings" panose="05000000000000000000" pitchFamily="2" charset="2"/>
              </a:rPr>
              <a:t> la reduction de la </a:t>
            </a:r>
            <a:r>
              <a:rPr lang="en-US" baseline="0" dirty="0" err="1">
                <a:sym typeface="Wingdings" panose="05000000000000000000" pitchFamily="2" charset="2"/>
              </a:rPr>
              <a:t>vitesse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donne</a:t>
            </a:r>
            <a:r>
              <a:rPr lang="en-US" baseline="0" dirty="0">
                <a:sym typeface="Wingdings" panose="05000000000000000000" pitchFamily="2" charset="2"/>
              </a:rPr>
              <a:t> chez </a:t>
            </a:r>
            <a:r>
              <a:rPr lang="en-US" baseline="0" dirty="0" err="1">
                <a:sym typeface="Wingdings" panose="05000000000000000000" pitchFamily="2" charset="2"/>
              </a:rPr>
              <a:t>bcp</a:t>
            </a:r>
            <a:r>
              <a:rPr lang="en-US" baseline="0" dirty="0">
                <a:sym typeface="Wingdings" panose="05000000000000000000" pitchFamily="2" charset="2"/>
              </a:rPr>
              <a:t> un sentiment </a:t>
            </a:r>
            <a:r>
              <a:rPr lang="en-US" baseline="0" dirty="0" err="1">
                <a:sym typeface="Wingdings" panose="05000000000000000000" pitchFamily="2" charset="2"/>
              </a:rPr>
              <a:t>d’engorgement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E5496-3F5A-4DF5-97CB-AF2DEF0F7A56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834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Onhaye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commune </a:t>
            </a:r>
            <a:r>
              <a:rPr lang="en-US" dirty="0" err="1"/>
              <a:t>rurale</a:t>
            </a:r>
            <a:r>
              <a:rPr lang="en-US" dirty="0"/>
              <a:t> de la province de Namur.</a:t>
            </a:r>
          </a:p>
          <a:p>
            <a:r>
              <a:rPr lang="en-US" dirty="0" err="1"/>
              <a:t>L’axe</a:t>
            </a:r>
            <a:r>
              <a:rPr lang="en-US" dirty="0"/>
              <a:t>, la rue </a:t>
            </a:r>
            <a:r>
              <a:rPr lang="en-US" dirty="0" err="1"/>
              <a:t>Abbé</a:t>
            </a:r>
            <a:r>
              <a:rPr lang="en-US" dirty="0"/>
              <a:t> </a:t>
            </a:r>
            <a:r>
              <a:rPr lang="en-US" dirty="0" err="1"/>
              <a:t>Dujardin</a:t>
            </a:r>
            <a:r>
              <a:rPr lang="en-US" dirty="0"/>
              <a:t>, </a:t>
            </a:r>
            <a:r>
              <a:rPr lang="en-US" dirty="0" err="1"/>
              <a:t>est</a:t>
            </a:r>
            <a:r>
              <a:rPr lang="en-US" dirty="0"/>
              <a:t> un </a:t>
            </a:r>
            <a:r>
              <a:rPr lang="en-US" dirty="0" err="1"/>
              <a:t>tronçon</a:t>
            </a:r>
            <a:r>
              <a:rPr lang="en-US" dirty="0"/>
              <a:t> de la N936, </a:t>
            </a:r>
            <a:r>
              <a:rPr lang="en-US" dirty="0" err="1"/>
              <a:t>anciennement</a:t>
            </a:r>
            <a:r>
              <a:rPr lang="en-US" dirty="0"/>
              <a:t> N97 qui </a:t>
            </a:r>
            <a:r>
              <a:rPr lang="en-US" dirty="0" err="1"/>
              <a:t>relie</a:t>
            </a:r>
            <a:r>
              <a:rPr lang="en-US" dirty="0"/>
              <a:t> </a:t>
            </a:r>
            <a:r>
              <a:rPr lang="en-US" dirty="0" err="1"/>
              <a:t>Dinant</a:t>
            </a:r>
            <a:r>
              <a:rPr lang="en-US" dirty="0"/>
              <a:t> à </a:t>
            </a:r>
            <a:r>
              <a:rPr lang="en-US" dirty="0" err="1"/>
              <a:t>Philippeville</a:t>
            </a:r>
            <a:r>
              <a:rPr lang="en-US" dirty="0"/>
              <a:t> (</a:t>
            </a:r>
            <a:r>
              <a:rPr lang="en-US" dirty="0" err="1"/>
              <a:t>avant</a:t>
            </a:r>
            <a:r>
              <a:rPr lang="en-US" dirty="0"/>
              <a:t> le </a:t>
            </a:r>
            <a:r>
              <a:rPr lang="en-US" dirty="0" err="1"/>
              <a:t>contournement</a:t>
            </a:r>
            <a:r>
              <a:rPr lang="en-US" dirty="0"/>
              <a:t> qui </a:t>
            </a:r>
            <a:r>
              <a:rPr lang="en-US" dirty="0" err="1"/>
              <a:t>passe</a:t>
            </a:r>
            <a:r>
              <a:rPr lang="en-US" dirty="0"/>
              <a:t> </a:t>
            </a:r>
            <a:r>
              <a:rPr lang="en-US" dirty="0" err="1"/>
              <a:t>mnt</a:t>
            </a:r>
            <a:r>
              <a:rPr lang="en-US" dirty="0"/>
              <a:t> au Nord </a:t>
            </a:r>
            <a:r>
              <a:rPr lang="en-US" dirty="0" err="1"/>
              <a:t>d’Onhaye</a:t>
            </a:r>
            <a:r>
              <a:rPr lang="en-US" dirty="0"/>
              <a:t>)</a:t>
            </a:r>
          </a:p>
          <a:p>
            <a:r>
              <a:rPr lang="en-US" dirty="0"/>
              <a:t>Axe qui assure la traverse de </a:t>
            </a:r>
            <a:r>
              <a:rPr lang="en-US" dirty="0" err="1"/>
              <a:t>l’agglomération</a:t>
            </a:r>
            <a:r>
              <a:rPr lang="en-US" dirty="0"/>
              <a:t> et la </a:t>
            </a:r>
            <a:r>
              <a:rPr lang="en-US" dirty="0" err="1"/>
              <a:t>desserte</a:t>
            </a:r>
            <a:r>
              <a:rPr lang="en-US" dirty="0"/>
              <a:t> des </a:t>
            </a:r>
            <a:r>
              <a:rPr lang="en-US" dirty="0" err="1"/>
              <a:t>activités</a:t>
            </a:r>
            <a:r>
              <a:rPr lang="en-US" dirty="0"/>
              <a:t> locales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E5496-3F5A-4DF5-97CB-AF2DEF0F7A56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7712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Axe qui assure la traverse de </a:t>
            </a:r>
            <a:r>
              <a:rPr lang="en-US" dirty="0" err="1"/>
              <a:t>l’agglomération</a:t>
            </a:r>
            <a:r>
              <a:rPr lang="en-US" dirty="0"/>
              <a:t> et la </a:t>
            </a:r>
            <a:r>
              <a:rPr lang="en-US" dirty="0" err="1"/>
              <a:t>desserte</a:t>
            </a:r>
            <a:r>
              <a:rPr lang="en-US" dirty="0"/>
              <a:t> des </a:t>
            </a:r>
            <a:r>
              <a:rPr lang="en-US" dirty="0" err="1"/>
              <a:t>activités</a:t>
            </a:r>
            <a:r>
              <a:rPr lang="en-US" dirty="0"/>
              <a:t> locales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Fonctions</a:t>
            </a:r>
            <a:r>
              <a:rPr lang="en-US" baseline="0" dirty="0"/>
              <a:t> </a:t>
            </a:r>
            <a:r>
              <a:rPr lang="en-US" baseline="0" dirty="0" err="1"/>
              <a:t>intégrées</a:t>
            </a:r>
            <a:r>
              <a:rPr lang="en-US" baseline="0" dirty="0"/>
              <a:t> </a:t>
            </a:r>
            <a:r>
              <a:rPr lang="en-US" baseline="0" dirty="0" err="1"/>
              <a:t>dans</a:t>
            </a:r>
            <a:r>
              <a:rPr lang="en-US" baseline="0" dirty="0"/>
              <a:t> la </a:t>
            </a:r>
            <a:r>
              <a:rPr lang="en-US" baseline="0" dirty="0" err="1"/>
              <a:t>réflexion</a:t>
            </a:r>
            <a:r>
              <a:rPr lang="en-US" baseline="0" dirty="0"/>
              <a:t> de </a:t>
            </a:r>
            <a:r>
              <a:rPr lang="en-US" baseline="0" dirty="0" err="1"/>
              <a:t>réaménagement</a:t>
            </a:r>
            <a:r>
              <a:rPr lang="en-US" baseline="0" dirty="0"/>
              <a:t> :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Fonction</a:t>
            </a:r>
            <a:r>
              <a:rPr lang="en-US" dirty="0"/>
              <a:t> de circulation (avec un traffic de transit)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Fonction</a:t>
            </a:r>
            <a:r>
              <a:rPr lang="en-US" baseline="0" dirty="0"/>
              <a:t> de </a:t>
            </a:r>
            <a:r>
              <a:rPr lang="en-US" baseline="0" dirty="0" err="1"/>
              <a:t>desserte</a:t>
            </a:r>
            <a:r>
              <a:rPr lang="en-US" baseline="0" dirty="0"/>
              <a:t> (</a:t>
            </a:r>
            <a:r>
              <a:rPr lang="en-US" baseline="0" dirty="0" err="1"/>
              <a:t>desserte</a:t>
            </a:r>
            <a:r>
              <a:rPr lang="en-US" baseline="0" dirty="0"/>
              <a:t> </a:t>
            </a:r>
            <a:r>
              <a:rPr lang="en-US" baseline="0" dirty="0" err="1"/>
              <a:t>résidentielle</a:t>
            </a:r>
            <a:r>
              <a:rPr lang="en-US" baseline="0" dirty="0"/>
              <a:t>, avec </a:t>
            </a:r>
            <a:r>
              <a:rPr lang="en-US" baseline="0" dirty="0" err="1"/>
              <a:t>l’affectation</a:t>
            </a:r>
            <a:r>
              <a:rPr lang="en-US" baseline="0" dirty="0"/>
              <a:t> </a:t>
            </a:r>
            <a:r>
              <a:rPr lang="en-US" baseline="0" dirty="0" err="1"/>
              <a:t>unifamiliale</a:t>
            </a:r>
            <a:r>
              <a:rPr lang="en-US" baseline="0" dirty="0"/>
              <a:t> ; </a:t>
            </a:r>
            <a:r>
              <a:rPr lang="en-US" baseline="0" dirty="0" err="1"/>
              <a:t>desserte</a:t>
            </a:r>
            <a:r>
              <a:rPr lang="en-US" baseline="0" dirty="0"/>
              <a:t> </a:t>
            </a:r>
            <a:r>
              <a:rPr lang="en-US" baseline="0" dirty="0" err="1"/>
              <a:t>liée</a:t>
            </a:r>
            <a:r>
              <a:rPr lang="en-US" baseline="0" dirty="0"/>
              <a:t> aux </a:t>
            </a:r>
            <a:r>
              <a:rPr lang="en-US" baseline="0" dirty="0" err="1"/>
              <a:t>activités</a:t>
            </a:r>
            <a:r>
              <a:rPr lang="en-US" baseline="0" dirty="0"/>
              <a:t> </a:t>
            </a:r>
            <a:r>
              <a:rPr lang="en-US" baseline="0" dirty="0" err="1"/>
              <a:t>commerciales</a:t>
            </a:r>
            <a:r>
              <a:rPr lang="en-US" baseline="0" dirty="0"/>
              <a:t> + services (</a:t>
            </a:r>
            <a:r>
              <a:rPr lang="en-US" baseline="0" dirty="0" err="1"/>
              <a:t>école</a:t>
            </a:r>
            <a:r>
              <a:rPr lang="en-US" baseline="0" dirty="0"/>
              <a:t>)</a:t>
            </a:r>
            <a:endParaRPr lang="fr-BE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E5496-3F5A-4DF5-97CB-AF2DEF0F7A56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35971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Commune de 3200 habitants, 1 </a:t>
            </a:r>
            <a:r>
              <a:rPr lang="en-US" dirty="0" err="1"/>
              <a:t>personne</a:t>
            </a:r>
            <a:r>
              <a:rPr lang="en-US" dirty="0"/>
              <a:t> au Service </a:t>
            </a:r>
            <a:r>
              <a:rPr lang="en-US" dirty="0" err="1"/>
              <a:t>urba</a:t>
            </a:r>
            <a:r>
              <a:rPr lang="en-US" dirty="0"/>
              <a:t>, 1 au service </a:t>
            </a:r>
            <a:r>
              <a:rPr lang="en-US" dirty="0" err="1"/>
              <a:t>Envi</a:t>
            </a:r>
            <a:r>
              <a:rPr lang="en-US" baseline="0" dirty="0"/>
              <a:t> + Service </a:t>
            </a:r>
            <a:r>
              <a:rPr lang="en-US" baseline="0" dirty="0" err="1"/>
              <a:t>Travaux-Voiries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c’est</a:t>
            </a:r>
            <a:r>
              <a:rPr lang="en-US" baseline="0" dirty="0">
                <a:sym typeface="Wingdings" panose="05000000000000000000" pitchFamily="2" charset="2"/>
              </a:rPr>
              <a:t> le </a:t>
            </a:r>
            <a:r>
              <a:rPr lang="en-US" baseline="0" dirty="0" err="1">
                <a:sym typeface="Wingdings" panose="05000000000000000000" pitchFamily="2" charset="2"/>
              </a:rPr>
              <a:t>directeur</a:t>
            </a:r>
            <a:r>
              <a:rPr lang="en-US" baseline="0" dirty="0">
                <a:sym typeface="Wingdings" panose="05000000000000000000" pitchFamily="2" charset="2"/>
              </a:rPr>
              <a:t> general qui a </a:t>
            </a:r>
            <a:r>
              <a:rPr lang="en-US" baseline="0" dirty="0" err="1">
                <a:sym typeface="Wingdings" panose="05000000000000000000" pitchFamily="2" charset="2"/>
              </a:rPr>
              <a:t>géré</a:t>
            </a:r>
            <a:r>
              <a:rPr lang="en-US" baseline="0" dirty="0">
                <a:sym typeface="Wingdings" panose="05000000000000000000" pitchFamily="2" charset="2"/>
              </a:rPr>
              <a:t> le dossier</a:t>
            </a:r>
          </a:p>
          <a:p>
            <a:endParaRPr lang="en-US" baseline="0" dirty="0">
              <a:sym typeface="Wingdings" panose="05000000000000000000" pitchFamily="2" charset="2"/>
            </a:endParaRPr>
          </a:p>
          <a:p>
            <a:r>
              <a:rPr lang="en-US" baseline="0" dirty="0">
                <a:sym typeface="Wingdings" panose="05000000000000000000" pitchFamily="2" charset="2"/>
              </a:rPr>
              <a:t>Bureau AGUA : conception, elaboration, </a:t>
            </a:r>
            <a:r>
              <a:rPr lang="en-US" baseline="0" dirty="0" err="1">
                <a:sym typeface="Wingdings" panose="05000000000000000000" pitchFamily="2" charset="2"/>
              </a:rPr>
              <a:t>demande</a:t>
            </a:r>
            <a:r>
              <a:rPr lang="en-US" baseline="0" dirty="0">
                <a:sym typeface="Wingdings" panose="05000000000000000000" pitchFamily="2" charset="2"/>
              </a:rPr>
              <a:t> de </a:t>
            </a:r>
            <a:r>
              <a:rPr lang="en-US" baseline="0" dirty="0" err="1">
                <a:sym typeface="Wingdings" panose="05000000000000000000" pitchFamily="2" charset="2"/>
              </a:rPr>
              <a:t>permis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d’urbanisme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suivi</a:t>
            </a:r>
            <a:r>
              <a:rPr lang="en-US" baseline="0" dirty="0">
                <a:sym typeface="Wingdings" panose="05000000000000000000" pitchFamily="2" charset="2"/>
              </a:rPr>
              <a:t> du </a:t>
            </a:r>
            <a:r>
              <a:rPr lang="en-US" baseline="0" dirty="0" err="1">
                <a:sym typeface="Wingdings" panose="05000000000000000000" pitchFamily="2" charset="2"/>
              </a:rPr>
              <a:t>chantier</a:t>
            </a:r>
            <a:r>
              <a:rPr lang="en-US" baseline="0" dirty="0">
                <a:sym typeface="Wingdings" panose="05000000000000000000" pitchFamily="2" charset="2"/>
              </a:rPr>
              <a:t> et </a:t>
            </a:r>
            <a:r>
              <a:rPr lang="en-US" baseline="0" dirty="0" err="1">
                <a:sym typeface="Wingdings" panose="05000000000000000000" pitchFamily="2" charset="2"/>
              </a:rPr>
              <a:t>processus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participatif</a:t>
            </a:r>
            <a:endParaRPr lang="en-US" baseline="0" dirty="0">
              <a:sym typeface="Wingdings" panose="05000000000000000000" pitchFamily="2" charset="2"/>
            </a:endParaRPr>
          </a:p>
          <a:p>
            <a:endParaRPr lang="en-US" baseline="0" dirty="0">
              <a:sym typeface="Wingdings" panose="05000000000000000000" pitchFamily="2" charset="2"/>
            </a:endParaRPr>
          </a:p>
          <a:p>
            <a:r>
              <a:rPr lang="en-US" baseline="0" dirty="0" err="1">
                <a:sym typeface="Wingdings" panose="05000000000000000000" pitchFamily="2" charset="2"/>
              </a:rPr>
              <a:t>Processus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participatif</a:t>
            </a:r>
            <a:r>
              <a:rPr lang="en-US" baseline="0" dirty="0">
                <a:sym typeface="Wingdings" panose="05000000000000000000" pitchFamily="2" charset="2"/>
              </a:rPr>
              <a:t> = consultation des </a:t>
            </a:r>
            <a:r>
              <a:rPr lang="en-US" baseline="0" dirty="0" err="1">
                <a:sym typeface="Wingdings" panose="05000000000000000000" pitchFamily="2" charset="2"/>
              </a:rPr>
              <a:t>riverains</a:t>
            </a:r>
            <a:r>
              <a:rPr lang="en-US" baseline="0" dirty="0">
                <a:sym typeface="Wingdings" panose="05000000000000000000" pitchFamily="2" charset="2"/>
              </a:rPr>
              <a:t> et des </a:t>
            </a:r>
            <a:r>
              <a:rPr lang="en-US" baseline="0" dirty="0" err="1">
                <a:sym typeface="Wingdings" panose="05000000000000000000" pitchFamily="2" charset="2"/>
              </a:rPr>
              <a:t>commerçants</a:t>
            </a:r>
            <a:endParaRPr lang="en-US" baseline="0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E5496-3F5A-4DF5-97CB-AF2DEF0F7A56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0380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E5496-3F5A-4DF5-97CB-AF2DEF0F7A56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324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Aménagements</a:t>
            </a:r>
            <a:r>
              <a:rPr lang="en-US" dirty="0"/>
              <a:t> qui </a:t>
            </a:r>
            <a:r>
              <a:rPr lang="en-US" dirty="0" err="1"/>
              <a:t>induisent</a:t>
            </a:r>
            <a:r>
              <a:rPr lang="en-US" dirty="0"/>
              <a:t> le </a:t>
            </a:r>
            <a:r>
              <a:rPr lang="en-US" dirty="0" err="1"/>
              <a:t>ralentissement</a:t>
            </a:r>
            <a:r>
              <a:rPr lang="en-US" dirty="0"/>
              <a:t> des </a:t>
            </a:r>
            <a:r>
              <a:rPr lang="en-US" dirty="0" err="1"/>
              <a:t>automobilistes</a:t>
            </a:r>
            <a:r>
              <a:rPr lang="en-US" dirty="0"/>
              <a:t> (limitation, </a:t>
            </a:r>
            <a:r>
              <a:rPr lang="en-US" dirty="0" err="1"/>
              <a:t>rétrécissements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priorité</a:t>
            </a:r>
            <a:r>
              <a:rPr lang="en-US" baseline="0" dirty="0"/>
              <a:t> de </a:t>
            </a:r>
            <a:r>
              <a:rPr lang="en-US" baseline="0" dirty="0" err="1"/>
              <a:t>droite</a:t>
            </a:r>
            <a:r>
              <a:rPr lang="en-US" baseline="0" dirty="0"/>
              <a:t>, </a:t>
            </a:r>
            <a:r>
              <a:rPr lang="en-US" baseline="0" dirty="0" err="1"/>
              <a:t>chiacnes</a:t>
            </a:r>
            <a:r>
              <a:rPr lang="en-US" baseline="0" dirty="0"/>
              <a:t>, </a:t>
            </a:r>
            <a:r>
              <a:rPr lang="en-US" baseline="0" dirty="0" err="1"/>
              <a:t>dévoiements</a:t>
            </a:r>
            <a:r>
              <a:rPr lang="en-US" baseline="0" dirty="0"/>
              <a:t>, plantations) et </a:t>
            </a:r>
            <a:r>
              <a:rPr lang="en-US" baseline="0" dirty="0" err="1"/>
              <a:t>augmentent</a:t>
            </a:r>
            <a:r>
              <a:rPr lang="en-US" baseline="0" dirty="0"/>
              <a:t> son attention (</a:t>
            </a:r>
            <a:r>
              <a:rPr lang="en-US" baseline="0" dirty="0" err="1"/>
              <a:t>cheminements</a:t>
            </a:r>
            <a:r>
              <a:rPr lang="en-US" baseline="0" dirty="0"/>
              <a:t> </a:t>
            </a:r>
            <a:r>
              <a:rPr lang="en-US" baseline="0" dirty="0" err="1"/>
              <a:t>piétons</a:t>
            </a:r>
            <a:r>
              <a:rPr lang="en-US" baseline="0" dirty="0"/>
              <a:t> qui ne </a:t>
            </a:r>
            <a:r>
              <a:rPr lang="en-US" baseline="0" dirty="0" err="1"/>
              <a:t>sont</a:t>
            </a:r>
            <a:r>
              <a:rPr lang="en-US" baseline="0" dirty="0"/>
              <a:t> pas </a:t>
            </a:r>
            <a:r>
              <a:rPr lang="en-US" baseline="0" dirty="0" err="1"/>
              <a:t>distincts</a:t>
            </a:r>
            <a:r>
              <a:rPr lang="en-US" baseline="0" dirty="0"/>
              <a:t> des emplacements de </a:t>
            </a:r>
            <a:r>
              <a:rPr lang="en-US" baseline="0" dirty="0" err="1"/>
              <a:t>stationnement</a:t>
            </a:r>
            <a:r>
              <a:rPr lang="en-US" baseline="0" dirty="0"/>
              <a:t>. </a:t>
            </a:r>
            <a:r>
              <a:rPr lang="en-US" baseline="0" dirty="0" err="1"/>
              <a:t>En</a:t>
            </a:r>
            <a:r>
              <a:rPr lang="en-US" baseline="0" dirty="0"/>
              <a:t> +, </a:t>
            </a:r>
            <a:r>
              <a:rPr lang="en-US" baseline="0" dirty="0" err="1"/>
              <a:t>c’est</a:t>
            </a:r>
            <a:r>
              <a:rPr lang="en-US" baseline="0" dirty="0"/>
              <a:t> un </a:t>
            </a:r>
            <a:r>
              <a:rPr lang="en-US" baseline="0" dirty="0" err="1"/>
              <a:t>aménagement</a:t>
            </a:r>
            <a:r>
              <a:rPr lang="en-US" baseline="0" dirty="0"/>
              <a:t> </a:t>
            </a:r>
            <a:r>
              <a:rPr lang="en-US" baseline="0" dirty="0" err="1"/>
              <a:t>minimaliste</a:t>
            </a:r>
            <a:r>
              <a:rPr lang="en-US" baseline="0" dirty="0"/>
              <a:t> non </a:t>
            </a:r>
            <a:r>
              <a:rPr lang="en-US" baseline="0" dirty="0" err="1"/>
              <a:t>contraignant</a:t>
            </a:r>
            <a:r>
              <a:rPr lang="en-US" baseline="0" dirty="0"/>
              <a:t> pour </a:t>
            </a:r>
            <a:r>
              <a:rPr lang="en-US" baseline="0" dirty="0" err="1"/>
              <a:t>l’accessibilité</a:t>
            </a:r>
            <a:r>
              <a:rPr lang="en-US" baseline="0" dirty="0"/>
              <a:t> PMR)</a:t>
            </a:r>
          </a:p>
          <a:p>
            <a:endParaRPr lang="en-US" baseline="0" dirty="0"/>
          </a:p>
          <a:p>
            <a:r>
              <a:rPr lang="en-US" baseline="0" dirty="0"/>
              <a:t>Pas de modification du </a:t>
            </a:r>
            <a:r>
              <a:rPr lang="en-US" baseline="0" dirty="0" err="1"/>
              <a:t>nombre</a:t>
            </a:r>
            <a:r>
              <a:rPr lang="en-US" baseline="0" dirty="0"/>
              <a:t> de </a:t>
            </a:r>
            <a:r>
              <a:rPr lang="en-US" baseline="0" dirty="0" err="1"/>
              <a:t>stationnement</a:t>
            </a:r>
            <a:r>
              <a:rPr lang="en-US" baseline="0" dirty="0"/>
              <a:t>. Les nouveaux emplacements </a:t>
            </a:r>
            <a:r>
              <a:rPr lang="en-US" baseline="0" dirty="0" err="1"/>
              <a:t>sont</a:t>
            </a:r>
            <a:r>
              <a:rPr lang="en-US" baseline="0" dirty="0"/>
              <a:t> </a:t>
            </a:r>
            <a:r>
              <a:rPr lang="en-US" baseline="0" dirty="0" err="1"/>
              <a:t>soit</a:t>
            </a:r>
            <a:r>
              <a:rPr lang="en-US" baseline="0" dirty="0"/>
              <a:t> </a:t>
            </a:r>
            <a:r>
              <a:rPr lang="en-US" baseline="0" dirty="0" err="1"/>
              <a:t>parallèles</a:t>
            </a:r>
            <a:r>
              <a:rPr lang="en-US" baseline="0" dirty="0"/>
              <a:t>, </a:t>
            </a:r>
            <a:r>
              <a:rPr lang="en-US" baseline="0" dirty="0" err="1"/>
              <a:t>soit</a:t>
            </a:r>
            <a:r>
              <a:rPr lang="en-US" baseline="0" dirty="0"/>
              <a:t> </a:t>
            </a:r>
            <a:r>
              <a:rPr lang="en-US" baseline="0" dirty="0" err="1"/>
              <a:t>perpendiculaires</a:t>
            </a:r>
            <a:r>
              <a:rPr lang="en-US" baseline="0" dirty="0"/>
              <a:t> à la </a:t>
            </a:r>
            <a:r>
              <a:rPr lang="en-US" baseline="0" dirty="0" err="1"/>
              <a:t>voirie</a:t>
            </a:r>
            <a:r>
              <a:rPr lang="en-US" baseline="0" dirty="0"/>
              <a:t>, </a:t>
            </a:r>
            <a:r>
              <a:rPr lang="en-US" baseline="0" dirty="0" err="1"/>
              <a:t>soit</a:t>
            </a:r>
            <a:r>
              <a:rPr lang="en-US" baseline="0" dirty="0"/>
              <a:t> sous </a:t>
            </a:r>
            <a:r>
              <a:rPr lang="en-US" baseline="0" dirty="0" err="1"/>
              <a:t>forme</a:t>
            </a:r>
            <a:r>
              <a:rPr lang="en-US" baseline="0" dirty="0"/>
              <a:t> de </a:t>
            </a:r>
            <a:r>
              <a:rPr lang="en-US" baseline="0" dirty="0" err="1"/>
              <a:t>poches</a:t>
            </a:r>
            <a:r>
              <a:rPr lang="en-US" baseline="0" dirty="0"/>
              <a:t>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E5496-3F5A-4DF5-97CB-AF2DEF0F7A56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97450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 </a:t>
            </a:r>
            <a:r>
              <a:rPr lang="en-US" dirty="0" err="1"/>
              <a:t>sud</a:t>
            </a:r>
            <a:r>
              <a:rPr lang="en-US" dirty="0"/>
              <a:t> : le </a:t>
            </a:r>
            <a:r>
              <a:rPr lang="en-US" dirty="0" err="1"/>
              <a:t>rond</a:t>
            </a:r>
            <a:r>
              <a:rPr lang="en-US" dirty="0"/>
              <a:t>-point</a:t>
            </a:r>
            <a:r>
              <a:rPr lang="en-US" baseline="0" dirty="0"/>
              <a:t> de la </a:t>
            </a:r>
            <a:r>
              <a:rPr lang="en-US" baseline="0" dirty="0" err="1"/>
              <a:t>Pirire</a:t>
            </a:r>
            <a:r>
              <a:rPr lang="en-US" baseline="0" dirty="0"/>
              <a:t> (RN86, avec </a:t>
            </a:r>
            <a:r>
              <a:rPr lang="en-US" baseline="0" dirty="0" err="1"/>
              <a:t>accès</a:t>
            </a:r>
            <a:r>
              <a:rPr lang="en-US" baseline="0" dirty="0"/>
              <a:t> N4) ; au </a:t>
            </a:r>
            <a:r>
              <a:rPr lang="en-US" baseline="0" dirty="0" err="1"/>
              <a:t>nord</a:t>
            </a:r>
            <a:r>
              <a:rPr lang="en-US" baseline="0" dirty="0"/>
              <a:t> : </a:t>
            </a:r>
            <a:r>
              <a:rPr lang="en-US" baseline="0" dirty="0" err="1"/>
              <a:t>rond</a:t>
            </a:r>
            <a:r>
              <a:rPr lang="en-US" baseline="0" dirty="0"/>
              <a:t>-point du Carmel (RN63 direction Liège)</a:t>
            </a:r>
          </a:p>
          <a:p>
            <a:r>
              <a:rPr lang="en-US" baseline="0" dirty="0"/>
              <a:t>Cadre </a:t>
            </a:r>
            <a:r>
              <a:rPr lang="en-US" baseline="0" dirty="0" err="1"/>
              <a:t>bâti</a:t>
            </a:r>
            <a:r>
              <a:rPr lang="en-US" baseline="0" dirty="0"/>
              <a:t> : du </a:t>
            </a:r>
            <a:r>
              <a:rPr lang="en-US" baseline="0" dirty="0" err="1"/>
              <a:t>traditionnel</a:t>
            </a:r>
            <a:r>
              <a:rPr lang="en-US" baseline="0" dirty="0"/>
              <a:t> </a:t>
            </a:r>
            <a:r>
              <a:rPr lang="en-US" baseline="0" dirty="0" err="1"/>
              <a:t>continu</a:t>
            </a:r>
            <a:r>
              <a:rPr lang="en-US" baseline="0" dirty="0"/>
              <a:t>, des </a:t>
            </a:r>
            <a:r>
              <a:rPr lang="en-US" baseline="0" dirty="0" err="1"/>
              <a:t>immeubles</a:t>
            </a:r>
            <a:r>
              <a:rPr lang="en-US" baseline="0" dirty="0"/>
              <a:t> à </a:t>
            </a:r>
            <a:r>
              <a:rPr lang="en-US" baseline="0" dirty="0" err="1"/>
              <a:t>appartements</a:t>
            </a:r>
            <a:r>
              <a:rPr lang="en-US" baseline="0" dirty="0"/>
              <a:t> et des operations </a:t>
            </a:r>
            <a:r>
              <a:rPr lang="en-US" baseline="0" dirty="0" err="1"/>
              <a:t>récentes</a:t>
            </a:r>
            <a:r>
              <a:rPr lang="en-US" baseline="0" dirty="0"/>
              <a:t> + </a:t>
            </a:r>
            <a:r>
              <a:rPr lang="en-US" baseline="0" dirty="0" err="1"/>
              <a:t>maison</a:t>
            </a:r>
            <a:r>
              <a:rPr lang="en-US" baseline="0" dirty="0"/>
              <a:t> </a:t>
            </a:r>
            <a:r>
              <a:rPr lang="en-US" baseline="0" dirty="0" err="1"/>
              <a:t>communale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E5496-3F5A-4DF5-97CB-AF2DEF0F7A56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24010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Rénovation</a:t>
            </a:r>
            <a:r>
              <a:rPr lang="en-US" dirty="0"/>
              <a:t> </a:t>
            </a:r>
            <a:r>
              <a:rPr lang="en-US" dirty="0" err="1"/>
              <a:t>urbaine</a:t>
            </a:r>
            <a:r>
              <a:rPr lang="en-US" dirty="0"/>
              <a:t> </a:t>
            </a:r>
            <a:r>
              <a:rPr lang="en-US" dirty="0" err="1"/>
              <a:t>dès</a:t>
            </a:r>
            <a:r>
              <a:rPr lang="en-US" dirty="0"/>
              <a:t> les </a:t>
            </a:r>
            <a:r>
              <a:rPr lang="en-US" dirty="0" err="1"/>
              <a:t>années</a:t>
            </a:r>
            <a:r>
              <a:rPr lang="en-US" dirty="0"/>
              <a:t> 80</a:t>
            </a:r>
          </a:p>
          <a:p>
            <a:endParaRPr lang="en-US" dirty="0"/>
          </a:p>
          <a:p>
            <a:r>
              <a:rPr lang="en-US" dirty="0" err="1"/>
              <a:t>L’aménagement</a:t>
            </a:r>
            <a:r>
              <a:rPr lang="en-US" dirty="0"/>
              <a:t> du boulevard </a:t>
            </a:r>
            <a:r>
              <a:rPr lang="en-US" dirty="0" err="1"/>
              <a:t>s’est</a:t>
            </a:r>
            <a:r>
              <a:rPr lang="en-US" dirty="0"/>
              <a:t> surtout </a:t>
            </a:r>
            <a:r>
              <a:rPr lang="en-US" dirty="0" err="1"/>
              <a:t>appuyé</a:t>
            </a:r>
            <a:r>
              <a:rPr lang="en-US" dirty="0"/>
              <a:t> sur le SDC et le PCM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E5496-3F5A-4DF5-97CB-AF2DEF0F7A56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35818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Participation : </a:t>
            </a:r>
            <a:r>
              <a:rPr lang="en-US" dirty="0" err="1"/>
              <a:t>dès</a:t>
            </a:r>
            <a:r>
              <a:rPr lang="en-US" dirty="0"/>
              <a:t> </a:t>
            </a:r>
            <a:r>
              <a:rPr lang="en-US" dirty="0" err="1"/>
              <a:t>l’avant-projet</a:t>
            </a:r>
            <a:r>
              <a:rPr lang="en-US" dirty="0"/>
              <a:t> par de </a:t>
            </a:r>
            <a:r>
              <a:rPr lang="en-US" dirty="0" err="1"/>
              <a:t>nombreux</a:t>
            </a:r>
            <a:r>
              <a:rPr lang="en-US" dirty="0"/>
              <a:t> </a:t>
            </a:r>
            <a:r>
              <a:rPr lang="en-US" dirty="0" err="1"/>
              <a:t>canaux</a:t>
            </a:r>
            <a:r>
              <a:rPr lang="en-US" dirty="0"/>
              <a:t> de communication (</a:t>
            </a:r>
            <a:r>
              <a:rPr lang="en-US" dirty="0" err="1"/>
              <a:t>mis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place par la commune) pour informer du </a:t>
            </a:r>
            <a:r>
              <a:rPr lang="en-US" dirty="0" err="1"/>
              <a:t>processus</a:t>
            </a:r>
            <a:r>
              <a:rPr lang="en-US" dirty="0"/>
              <a:t> et du </a:t>
            </a:r>
            <a:r>
              <a:rPr lang="en-US" dirty="0" err="1"/>
              <a:t>calendrier</a:t>
            </a:r>
            <a:r>
              <a:rPr lang="en-US" dirty="0"/>
              <a:t>.</a:t>
            </a:r>
            <a:r>
              <a:rPr lang="en-US" baseline="0" dirty="0"/>
              <a:t> Il y a </a:t>
            </a:r>
            <a:r>
              <a:rPr lang="en-US" baseline="0" dirty="0" err="1"/>
              <a:t>eu</a:t>
            </a:r>
            <a:r>
              <a:rPr lang="en-US" baseline="0" dirty="0"/>
              <a:t> des folder, </a:t>
            </a:r>
            <a:r>
              <a:rPr lang="en-US" baseline="0" dirty="0" err="1"/>
              <a:t>une</a:t>
            </a:r>
            <a:r>
              <a:rPr lang="en-US" baseline="0" dirty="0"/>
              <a:t> </a:t>
            </a:r>
            <a:r>
              <a:rPr lang="en-US" baseline="0" dirty="0" err="1"/>
              <a:t>maquette</a:t>
            </a:r>
            <a:r>
              <a:rPr lang="en-US" baseline="0" dirty="0"/>
              <a:t>, des </a:t>
            </a:r>
            <a:r>
              <a:rPr lang="en-US" baseline="0" dirty="0" err="1"/>
              <a:t>toutes-boîtes</a:t>
            </a:r>
            <a:r>
              <a:rPr lang="en-US" baseline="0" dirty="0"/>
              <a:t>, Internet, …</a:t>
            </a:r>
          </a:p>
          <a:p>
            <a:r>
              <a:rPr lang="en-US" baseline="0" dirty="0" err="1"/>
              <a:t>Mais</a:t>
            </a:r>
            <a:r>
              <a:rPr lang="en-US" baseline="0" dirty="0"/>
              <a:t> </a:t>
            </a:r>
            <a:r>
              <a:rPr lang="en-US" baseline="0" dirty="0" err="1"/>
              <a:t>aucune</a:t>
            </a:r>
            <a:r>
              <a:rPr lang="en-US" baseline="0" dirty="0"/>
              <a:t> consultation</a:t>
            </a:r>
          </a:p>
          <a:p>
            <a:endParaRPr lang="en-US" baseline="0" dirty="0"/>
          </a:p>
          <a:p>
            <a:r>
              <a:rPr lang="en-US" baseline="0" dirty="0" err="1"/>
              <a:t>Financement</a:t>
            </a:r>
            <a:r>
              <a:rPr lang="en-US" baseline="0" dirty="0"/>
              <a:t> : 4 millions pour le poste </a:t>
            </a:r>
            <a:r>
              <a:rPr lang="en-US" baseline="0" dirty="0" err="1"/>
              <a:t>impétrants</a:t>
            </a:r>
            <a:r>
              <a:rPr lang="en-US" baseline="0" dirty="0"/>
              <a:t>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E5496-3F5A-4DF5-97CB-AF2DEF0F7A56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94608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12 septembre 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Session automne 2019</a:t>
            </a:r>
            <a:endParaRPr lang="fr-BE" dirty="0"/>
          </a:p>
        </p:txBody>
      </p:sp>
      <p:sp>
        <p:nvSpPr>
          <p:cNvPr id="6" name="Espace réservé du texte 6"/>
          <p:cNvSpPr txBox="1">
            <a:spLocks/>
          </p:cNvSpPr>
          <p:nvPr userDrawn="1"/>
        </p:nvSpPr>
        <p:spPr>
          <a:xfrm>
            <a:off x="-4970" y="5677"/>
            <a:ext cx="9144000" cy="614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1400" dirty="0">
                <a:solidFill>
                  <a:schemeClr val="tx1"/>
                </a:solidFill>
                <a:latin typeface="HelveticaNeue LT 55 Roman" panose="02000503040000020004" pitchFamily="2" charset="0"/>
                <a:cs typeface="Arial" panose="020B0604020202020204" pitchFamily="34" charset="0"/>
              </a:rPr>
              <a:t>Des espaces publics de qualité, conviviaux, et sûrs</a:t>
            </a:r>
          </a:p>
        </p:txBody>
      </p:sp>
      <p:grpSp>
        <p:nvGrpSpPr>
          <p:cNvPr id="7" name="Groupe 6"/>
          <p:cNvGrpSpPr/>
          <p:nvPr userDrawn="1"/>
        </p:nvGrpSpPr>
        <p:grpSpPr>
          <a:xfrm>
            <a:off x="-4352" y="-8467"/>
            <a:ext cx="633002" cy="628415"/>
            <a:chOff x="-4353" y="-8467"/>
            <a:chExt cx="600701" cy="596348"/>
          </a:xfrm>
        </p:grpSpPr>
        <p:sp>
          <p:nvSpPr>
            <p:cNvPr id="8" name="Rectangle 7"/>
            <p:cNvSpPr/>
            <p:nvPr/>
          </p:nvSpPr>
          <p:spPr>
            <a:xfrm>
              <a:off x="0" y="-8467"/>
              <a:ext cx="596348" cy="596348"/>
            </a:xfrm>
            <a:prstGeom prst="rect">
              <a:avLst/>
            </a:prstGeom>
            <a:solidFill>
              <a:srgbClr val="0073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53" y="138798"/>
              <a:ext cx="600701" cy="285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5076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681037"/>
            <a:ext cx="7886700" cy="1009652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12 septembre 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Session automne 2019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fld id="{E6FCC0B1-6538-4807-BBF7-BF505758BADE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6196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12 septembre 2019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Session automne 2019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FCC0B1-6538-4807-BBF7-BF505758BADE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87061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12 septembre 2019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Session automne 2019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FCC0B1-6538-4807-BBF7-BF505758BADE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20471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9841" y="987426"/>
            <a:ext cx="7884318" cy="1069974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kumimoji="0" lang="fr-FR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Nom de la commune et du projet</a:t>
            </a:r>
            <a:endParaRPr lang="fr-BE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 hasCustomPrompt="1"/>
          </p:nvPr>
        </p:nvSpPr>
        <p:spPr>
          <a:xfrm>
            <a:off x="4572000" y="2057400"/>
            <a:ext cx="3944541" cy="3803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BE" dirty="0"/>
              <a:t>Photo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12 septembre 2019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Session automne 2019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FCC0B1-6538-4807-BBF7-BF505758BADE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8" name="Espace réservé pour une image  2">
            <a:extLst>
              <a:ext uri="{FF2B5EF4-FFF2-40B4-BE49-F238E27FC236}">
                <a16:creationId xmlns:a16="http://schemas.microsoft.com/office/drawing/2014/main" id="{B2315ECF-28AF-4E53-9010-51CB19B7D581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27459" y="2057399"/>
            <a:ext cx="3944541" cy="3803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BE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97958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9841" y="987426"/>
            <a:ext cx="2949178" cy="1069974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fr-FR" dirty="0"/>
              <a:t>Nom de la commune</a:t>
            </a:r>
            <a:endParaRPr lang="fr-BE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BE" dirty="0"/>
              <a:t>Carte de localisation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/>
              <a:t>Quelques points marquants pour comprendre dans le contexte à une échelle communale/</a:t>
            </a:r>
            <a:r>
              <a:rPr lang="fr-FR" dirty="0" err="1"/>
              <a:t>infracommunale</a:t>
            </a:r>
            <a:endParaRPr lang="fr-FR" dirty="0"/>
          </a:p>
          <a:p>
            <a:pPr lvl="0"/>
            <a:r>
              <a:rPr lang="fr-FR" dirty="0"/>
              <a:t>Type de commune</a:t>
            </a:r>
          </a:p>
          <a:p>
            <a:pPr lvl="0"/>
            <a:r>
              <a:rPr lang="fr-FR" dirty="0"/>
              <a:t>Enjeux rencontrés par la commune</a:t>
            </a:r>
          </a:p>
          <a:p>
            <a:pPr lvl="0"/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12 septembre 2019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Session automne 2019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FCC0B1-6538-4807-BBF7-BF505758BADE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1375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9841" y="987426"/>
            <a:ext cx="2949178" cy="1069974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fr-FR" dirty="0"/>
              <a:t>Nom de la commune</a:t>
            </a:r>
            <a:endParaRPr lang="fr-BE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BE" dirty="0"/>
              <a:t>Plan/coupe du projet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dirty="0" err="1"/>
              <a:t>Brêve</a:t>
            </a:r>
            <a:r>
              <a:rPr lang="fr-FR" dirty="0"/>
              <a:t> description du projet</a:t>
            </a:r>
          </a:p>
          <a:p>
            <a:pPr lvl="0"/>
            <a:r>
              <a:rPr lang="fr-FR" dirty="0"/>
              <a:t>Intérêt et ou disfonctionnement</a:t>
            </a:r>
          </a:p>
          <a:p>
            <a:pPr lvl="0"/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12 septembre 2019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Session automne 2019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FCC0B1-6538-4807-BBF7-BF505758BADE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4757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CCD18-CDBF-49AA-8CF3-F3C5ADEBEE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81037"/>
            <a:ext cx="7886700" cy="10096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Les </a:t>
            </a:r>
            <a:r>
              <a:rPr lang="en-US" dirty="0" err="1"/>
              <a:t>principales</a:t>
            </a:r>
            <a:r>
              <a:rPr lang="en-US" dirty="0"/>
              <a:t> </a:t>
            </a:r>
            <a:r>
              <a:rPr lang="en-US" dirty="0" err="1"/>
              <a:t>étapes</a:t>
            </a:r>
            <a:r>
              <a:rPr lang="en-US" dirty="0"/>
              <a:t> du </a:t>
            </a:r>
            <a:r>
              <a:rPr lang="en-US" dirty="0" err="1"/>
              <a:t>projet</a:t>
            </a:r>
            <a:r>
              <a:rPr lang="en-US" dirty="0"/>
              <a:t> et les </a:t>
            </a:r>
            <a:r>
              <a:rPr lang="en-US" dirty="0" err="1"/>
              <a:t>acteurs</a:t>
            </a:r>
            <a:r>
              <a:rPr lang="en-US" dirty="0"/>
              <a:t> </a:t>
            </a:r>
            <a:r>
              <a:rPr lang="en-US" dirty="0" err="1"/>
              <a:t>concernés</a:t>
            </a:r>
            <a:endParaRPr lang="fr-F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8D46E-FEA1-4F58-9ECF-025E23E1E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12 septembre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0BEC80-3DB0-4B1C-AD41-FAB4E2C9B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Session automne 2019</a:t>
            </a:r>
            <a:endParaRPr lang="fr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BACE2-EB00-441D-BDA7-9AC06905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CC0B1-6538-4807-BBF7-BF505758BADE}" type="slidenum">
              <a:rPr lang="fr-BE" smtClean="0"/>
              <a:pPr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81101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8650" y="681037"/>
            <a:ext cx="7886700" cy="10096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Situation actuelle : bloqué/en cours/réalisé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12 septembre 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/>
              <a:t>Session automne 2019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FCC0B1-6538-4807-BBF7-BF505758BADE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9" name="Text Placeholder 8" descr="(Si le projet est bloqué : expliquer pourquoi)&#10;Acteurs en présence et rôle&#10;Décrire ici les acteurs influençant l’état du projet (si le projet n’est pas encore réaliser, décrire les acteurs qui pèsent sur la situation actuelle) et leur role&#10;Acteurs à mobiliser&#10;Décrire ici les acteurs qui seront/pourraient être mobilisé pour les prochaines étapes et quel serait leur rôle&#10;">
            <a:extLst>
              <a:ext uri="{FF2B5EF4-FFF2-40B4-BE49-F238E27FC236}">
                <a16:creationId xmlns:a16="http://schemas.microsoft.com/office/drawing/2014/main" id="{7BF9B083-D738-4EEE-80B2-189B6F81D4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825625"/>
            <a:ext cx="7886698" cy="4351338"/>
          </a:xfrm>
          <a:prstGeom prst="rect">
            <a:avLst/>
          </a:prstGeom>
        </p:spPr>
        <p:txBody>
          <a:bodyPr/>
          <a:lstStyle>
            <a:lvl1pPr>
              <a:defRPr lang="fr-FR" sz="2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fr-FR" sz="2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(Si le projet est bloqué : expliquer pourquoi)</a:t>
            </a:r>
          </a:p>
          <a:p>
            <a:pPr lvl="0"/>
            <a:r>
              <a:rPr lang="fr-FR" dirty="0"/>
              <a:t>Acteurs en présence et rôle</a:t>
            </a:r>
          </a:p>
          <a:p>
            <a:pPr lvl="1"/>
            <a:r>
              <a:rPr lang="fr-FR" dirty="0"/>
              <a:t>Décrire ici les acteurs influençant l’état du projet (si le projet n’est pas encore réaliser, décrire les acteurs qui pèsent sur la situation actuelle) et leur rôle</a:t>
            </a:r>
          </a:p>
          <a:p>
            <a:pPr lvl="0"/>
            <a:r>
              <a:rPr lang="fr-FR" dirty="0"/>
              <a:t>Acteurs à mobiliser</a:t>
            </a:r>
          </a:p>
          <a:p>
            <a:pPr lvl="1"/>
            <a:r>
              <a:rPr lang="fr-FR" dirty="0"/>
              <a:t>Décrire ici les acteurs qui seront/pourraient être mobilisé pour les prochaines étapes et quel serait leur rôle</a:t>
            </a:r>
          </a:p>
        </p:txBody>
      </p:sp>
    </p:spTree>
    <p:extLst>
      <p:ext uri="{BB962C8B-B14F-4D97-AF65-F5344CB8AC3E}">
        <p14:creationId xmlns:p14="http://schemas.microsoft.com/office/powerpoint/2010/main" val="2776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fr-BE"/>
              <a:t>12 septembre 2019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fr-BE"/>
              <a:t>Session automne 2019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lang="fr-BE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6FCC0B1-6538-4807-BBF7-BF505758BAD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473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681037"/>
            <a:ext cx="7886700" cy="1009652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12 septembre 2019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Session automne 2019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FCC0B1-6538-4807-BBF7-BF505758BADE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8377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12 septembre 2019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Session automne 2019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FCC0B1-6538-4807-BBF7-BF505758BADE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503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/>
              <a:t>12 septembre 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dirty="0"/>
              <a:t>Session automne 2019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BE" sz="9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6FCC0B1-6538-4807-BBF7-BF505758BADE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-4352" y="-8467"/>
            <a:ext cx="633002" cy="628415"/>
            <a:chOff x="-4353" y="-8467"/>
            <a:chExt cx="600701" cy="596348"/>
          </a:xfrm>
        </p:grpSpPr>
        <p:sp>
          <p:nvSpPr>
            <p:cNvPr id="8" name="Rectangle 7"/>
            <p:cNvSpPr/>
            <p:nvPr/>
          </p:nvSpPr>
          <p:spPr>
            <a:xfrm>
              <a:off x="0" y="-8467"/>
              <a:ext cx="596348" cy="596348"/>
            </a:xfrm>
            <a:prstGeom prst="rect">
              <a:avLst/>
            </a:prstGeom>
            <a:solidFill>
              <a:srgbClr val="0073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53" y="138798"/>
              <a:ext cx="600701" cy="285868"/>
            </a:xfrm>
            <a:prstGeom prst="rect">
              <a:avLst/>
            </a:prstGeom>
          </p:spPr>
        </p:pic>
      </p:grpSp>
      <p:cxnSp>
        <p:nvCxnSpPr>
          <p:cNvPr id="10" name="Connecteur droit 9"/>
          <p:cNvCxnSpPr/>
          <p:nvPr userDrawn="1"/>
        </p:nvCxnSpPr>
        <p:spPr>
          <a:xfrm>
            <a:off x="0" y="619944"/>
            <a:ext cx="92930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6"/>
          <p:cNvSpPr txBox="1">
            <a:spLocks/>
          </p:cNvSpPr>
          <p:nvPr userDrawn="1"/>
        </p:nvSpPr>
        <p:spPr>
          <a:xfrm>
            <a:off x="-4970" y="5677"/>
            <a:ext cx="9144000" cy="6142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1400" dirty="0">
                <a:solidFill>
                  <a:schemeClr val="tx1"/>
                </a:solidFill>
                <a:latin typeface="HelveticaNeue LT 55 Roman" panose="02000503040000020004" pitchFamily="2" charset="0"/>
                <a:cs typeface="Arial" panose="020B0604020202020204" pitchFamily="34" charset="0"/>
              </a:rPr>
              <a:t>Des espaces publics de qualité, conviviaux, et sûrs</a:t>
            </a:r>
          </a:p>
        </p:txBody>
      </p:sp>
    </p:spTree>
    <p:extLst>
      <p:ext uri="{BB962C8B-B14F-4D97-AF65-F5344CB8AC3E}">
        <p14:creationId xmlns:p14="http://schemas.microsoft.com/office/powerpoint/2010/main" val="295697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1" r:id="rId3"/>
    <p:sldLayoutId id="2147483660" r:id="rId4"/>
    <p:sldLayoutId id="2147483663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6"/>
          <p:cNvSpPr txBox="1">
            <a:spLocks/>
          </p:cNvSpPr>
          <p:nvPr/>
        </p:nvSpPr>
        <p:spPr>
          <a:xfrm>
            <a:off x="0" y="0"/>
            <a:ext cx="9144000" cy="3691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400" dirty="0">
                <a:solidFill>
                  <a:schemeClr val="tx1"/>
                </a:solidFill>
                <a:latin typeface="HelveticaNeue LT 25 UltLight" panose="020B0303020202020204" pitchFamily="34" charset="0"/>
                <a:cs typeface="Arial" panose="020B0604020202020204" pitchFamily="34" charset="0"/>
              </a:rPr>
              <a:t>Session 2020</a:t>
            </a:r>
          </a:p>
        </p:txBody>
      </p:sp>
      <p:sp>
        <p:nvSpPr>
          <p:cNvPr id="12" name="Titre 4"/>
          <p:cNvSpPr txBox="1">
            <a:spLocks/>
          </p:cNvSpPr>
          <p:nvPr/>
        </p:nvSpPr>
        <p:spPr>
          <a:xfrm>
            <a:off x="0" y="2260641"/>
            <a:ext cx="9144000" cy="1362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000" dirty="0">
                <a:latin typeface="HelveticaNeue LT 55 Roman" panose="02000503040000020004" pitchFamily="2" charset="0"/>
                <a:cs typeface="Arial" panose="020B0604020202020204" pitchFamily="34" charset="0"/>
              </a:rPr>
              <a:t>Formation CPDT 2020</a:t>
            </a:r>
          </a:p>
          <a:p>
            <a:endParaRPr lang="fr-BE" sz="3000" dirty="0">
              <a:latin typeface="HelveticaNeue LT 55 Roman" panose="02000503040000020004" pitchFamily="2" charset="0"/>
              <a:cs typeface="Arial" panose="020B0604020202020204" pitchFamily="34" charset="0"/>
            </a:endParaRPr>
          </a:p>
          <a:p>
            <a:r>
              <a:rPr lang="fr-BE" sz="3000" dirty="0">
                <a:latin typeface="HelveticaNeue LT 55 Roman" panose="02000503040000020004" pitchFamily="2" charset="0"/>
                <a:cs typeface="Arial" panose="020B0604020202020204" pitchFamily="34" charset="0"/>
              </a:rPr>
              <a:t>Des espaces publics de qualité, conviviaux et sûrs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1" y="-8468"/>
            <a:ext cx="1749287" cy="1749287"/>
          </a:xfrm>
          <a:prstGeom prst="rect">
            <a:avLst/>
          </a:prstGeom>
          <a:solidFill>
            <a:srgbClr val="00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85" y="5753834"/>
            <a:ext cx="851814" cy="851812"/>
          </a:xfrm>
          <a:prstGeom prst="rect">
            <a:avLst/>
          </a:prstGeom>
        </p:spPr>
      </p:pic>
      <p:grpSp>
        <p:nvGrpSpPr>
          <p:cNvPr id="18" name="Group 5">
            <a:extLst>
              <a:ext uri="{FF2B5EF4-FFF2-40B4-BE49-F238E27FC236}">
                <a16:creationId xmlns:a16="http://schemas.microsoft.com/office/drawing/2014/main" id="{22454941-D68A-4598-A199-8F57C76046C7}"/>
              </a:ext>
            </a:extLst>
          </p:cNvPr>
          <p:cNvGrpSpPr/>
          <p:nvPr/>
        </p:nvGrpSpPr>
        <p:grpSpPr>
          <a:xfrm>
            <a:off x="1713880" y="5782436"/>
            <a:ext cx="851814" cy="851812"/>
            <a:chOff x="6221925" y="5305513"/>
            <a:chExt cx="1192695" cy="1192695"/>
          </a:xfrm>
        </p:grpSpPr>
        <p:sp>
          <p:nvSpPr>
            <p:cNvPr id="19" name="Rectangle 18"/>
            <p:cNvSpPr/>
            <p:nvPr/>
          </p:nvSpPr>
          <p:spPr>
            <a:xfrm>
              <a:off x="6221925" y="5305513"/>
              <a:ext cx="1192695" cy="1192695"/>
            </a:xfrm>
            <a:prstGeom prst="rect">
              <a:avLst/>
            </a:prstGeom>
            <a:solidFill>
              <a:srgbClr val="86AB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379" y="5687500"/>
              <a:ext cx="969912" cy="507600"/>
            </a:xfrm>
            <a:prstGeom prst="rect">
              <a:avLst/>
            </a:prstGeom>
          </p:spPr>
        </p:pic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" y="466789"/>
            <a:ext cx="1678477" cy="798772"/>
          </a:xfrm>
          <a:prstGeom prst="rect">
            <a:avLst/>
          </a:prstGeom>
        </p:spPr>
      </p:pic>
      <p:pic>
        <p:nvPicPr>
          <p:cNvPr id="2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AE5755F6-EB7B-43CA-A9E5-70C2C895E9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4096" y="5753834"/>
            <a:ext cx="1591784" cy="9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80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29" y="3033102"/>
            <a:ext cx="3277321" cy="37690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76" y="3033102"/>
            <a:ext cx="3363169" cy="37726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3" r="5310"/>
          <a:stretch/>
        </p:blipFill>
        <p:spPr>
          <a:xfrm>
            <a:off x="6683824" y="3033102"/>
            <a:ext cx="2427515" cy="3769080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Session automne 2019</a:t>
            </a:r>
            <a:endParaRPr lang="fr-B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1C4EA-97DD-4676-8C48-B5514AF77D8A}"/>
              </a:ext>
            </a:extLst>
          </p:cNvPr>
          <p:cNvSpPr txBox="1">
            <a:spLocks/>
          </p:cNvSpPr>
          <p:nvPr/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FCC0B1-6538-4807-BBF7-BF505758BADE}" type="slidenum">
              <a:rPr lang="fr-BE" sz="900" smtClean="0">
                <a:solidFill>
                  <a:schemeClr val="bg1">
                    <a:lumMod val="50000"/>
                  </a:schemeClr>
                </a:solidFill>
              </a:rPr>
              <a:pPr algn="r"/>
              <a:t>10</a:t>
            </a:fld>
            <a:endParaRPr lang="fr-B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8"/>
          <p:cNvSpPr txBox="1">
            <a:spLocks noChangeArrowheads="1"/>
          </p:cNvSpPr>
          <p:nvPr/>
        </p:nvSpPr>
        <p:spPr bwMode="auto">
          <a:xfrm>
            <a:off x="730176" y="1058862"/>
            <a:ext cx="8388350" cy="25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rgbClr val="0070C0"/>
                </a:solidFill>
                <a:latin typeface="Helvetica" panose="020B0604020202020204" pitchFamily="34" charset="0"/>
              </a:defRPr>
            </a:lvl2pPr>
            <a:lvl3pPr marL="12001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BE" altLang="fr-FR" sz="1800" dirty="0">
                <a:latin typeface="HelveticaNeueLT Std Med" panose="020B0804020202020204" pitchFamily="34" charset="0"/>
              </a:rPr>
              <a:t>Ambitions / exemplarités en termes d’aménagement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fr-FR" altLang="fr-FR" sz="1600" b="0" dirty="0">
                <a:latin typeface="HelveticaNeueLT Std Med" panose="020B0804020202020204" pitchFamily="34" charset="0"/>
              </a:rPr>
              <a:t>Traversée d’un centre villageois</a:t>
            </a:r>
            <a:r>
              <a:rPr lang="fr-FR" altLang="fr-FR" sz="1600" b="0" dirty="0">
                <a:latin typeface="HelveticaNeueLT Std Thin" panose="020B0403020202020204" pitchFamily="34" charset="0"/>
              </a:rPr>
              <a:t> misant sur la </a:t>
            </a:r>
            <a:r>
              <a:rPr lang="fr-FR" altLang="fr-FR" sz="1600" b="0" dirty="0">
                <a:latin typeface="HelveticaNeueLT Std Med" panose="020B0804020202020204" pitchFamily="34" charset="0"/>
              </a:rPr>
              <a:t>convivialité </a:t>
            </a:r>
            <a:r>
              <a:rPr lang="fr-FR" altLang="fr-FR" sz="1600" b="0" dirty="0">
                <a:latin typeface="HelveticaNeueLT Std Thin" panose="020B0403020202020204" pitchFamily="34" charset="0"/>
              </a:rPr>
              <a:t>de l’espace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Espace apaisé et planté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Réorganisation du partage modal et cheminements piétons confortables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Identité renforcée du cœur villageois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Agrandissement des terrasses </a:t>
            </a:r>
            <a:r>
              <a:rPr lang="fr-FR" altLang="fr-FR" sz="1600" dirty="0" err="1">
                <a:latin typeface="HelveticaNeueLT Std Thin" panose="020B0403020202020204" pitchFamily="34" charset="0"/>
              </a:rPr>
              <a:t>horeca</a:t>
            </a:r>
            <a:r>
              <a:rPr lang="fr-FR" altLang="fr-FR" sz="1600" dirty="0">
                <a:latin typeface="HelveticaNeueLT Std Thin" panose="020B0403020202020204" pitchFamily="34" charset="0"/>
              </a:rPr>
              <a:t>.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endParaRPr lang="fr-FR" altLang="fr-FR" sz="1600" dirty="0">
              <a:latin typeface="HelveticaNeueLT Std Thin" panose="020B0403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endParaRPr lang="fr-FR" altLang="fr-FR" sz="1800" b="0" dirty="0">
              <a:latin typeface="HelveticaNeueLT Std Thin" panose="020B0403020202020204" pitchFamily="34" charset="0"/>
            </a:endParaRPr>
          </a:p>
        </p:txBody>
      </p:sp>
      <p:sp>
        <p:nvSpPr>
          <p:cNvPr id="15" name="Titre 4"/>
          <p:cNvSpPr txBox="1">
            <a:spLocks/>
          </p:cNvSpPr>
          <p:nvPr/>
        </p:nvSpPr>
        <p:spPr>
          <a:xfrm>
            <a:off x="694797" y="537276"/>
            <a:ext cx="6987492" cy="386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BE" sz="2400" dirty="0">
                <a:solidFill>
                  <a:srgbClr val="0070C0"/>
                </a:solidFill>
                <a:latin typeface="HelveticaNeueLT Std Med" panose="020B0804020202020204" pitchFamily="34" charset="0"/>
                <a:cs typeface="Arial" panose="020B0604020202020204" pitchFamily="34" charset="0"/>
              </a:rPr>
              <a:t>02. </a:t>
            </a:r>
            <a:r>
              <a:rPr lang="fr-BE" sz="24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Rue Abbé Hector Dujardin, </a:t>
            </a:r>
            <a:r>
              <a:rPr lang="fr-BE" sz="2400" dirty="0" err="1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Onhaye</a:t>
            </a:r>
            <a:endParaRPr lang="fr-BE" sz="2400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870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66251"/>
            <a:ext cx="2830286" cy="27622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795" y="3854290"/>
            <a:ext cx="2550920" cy="27622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2751" y="3866251"/>
            <a:ext cx="3268579" cy="276225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1C4EA-97DD-4676-8C48-B5514AF77D8A}"/>
              </a:ext>
            </a:extLst>
          </p:cNvPr>
          <p:cNvSpPr txBox="1">
            <a:spLocks/>
          </p:cNvSpPr>
          <p:nvPr/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FCC0B1-6538-4807-BBF7-BF505758BADE}" type="slidenum">
              <a:rPr lang="fr-BE" sz="900" smtClean="0">
                <a:solidFill>
                  <a:schemeClr val="bg1">
                    <a:lumMod val="50000"/>
                  </a:schemeClr>
                </a:solidFill>
              </a:rPr>
              <a:pPr algn="r"/>
              <a:t>11</a:t>
            </a:fld>
            <a:endParaRPr lang="fr-B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8"/>
          <p:cNvSpPr txBox="1">
            <a:spLocks noChangeArrowheads="1"/>
          </p:cNvSpPr>
          <p:nvPr/>
        </p:nvSpPr>
        <p:spPr bwMode="auto">
          <a:xfrm>
            <a:off x="694797" y="923301"/>
            <a:ext cx="8064500" cy="317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rgbClr val="0070C0"/>
                </a:solidFill>
                <a:latin typeface="Helvetica" panose="020B0604020202020204" pitchFamily="34" charset="0"/>
              </a:defRPr>
            </a:lvl2pPr>
            <a:lvl3pPr marL="12001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BE" altLang="fr-FR" sz="1800" dirty="0">
                <a:latin typeface="HelveticaNeueLT Std Med" panose="020B0804020202020204" pitchFamily="34" charset="0"/>
              </a:rPr>
              <a:t>Ambitions / exemplarité en termes d’aménagement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fr-FR" altLang="fr-FR" sz="1600" b="0" dirty="0">
                <a:latin typeface="HelveticaNeueLT Std Med" panose="020B0804020202020204" pitchFamily="34" charset="0"/>
              </a:rPr>
              <a:t>Traversée d’un centre villageois</a:t>
            </a:r>
            <a:r>
              <a:rPr lang="fr-FR" altLang="fr-FR" sz="1600" b="0" dirty="0">
                <a:latin typeface="HelveticaNeueLT Std Thin" panose="020B0403020202020204" pitchFamily="34" charset="0"/>
              </a:rPr>
              <a:t> misant sur la </a:t>
            </a:r>
            <a:r>
              <a:rPr lang="fr-FR" altLang="fr-FR" sz="1600" b="0" dirty="0">
                <a:latin typeface="HelveticaNeueLT Std Med" panose="020B0804020202020204" pitchFamily="34" charset="0"/>
              </a:rPr>
              <a:t>sécurité 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Rétrécissement de la largeur de la voirie et élargissement des espaces piétons et des terrasses </a:t>
            </a:r>
            <a:r>
              <a:rPr lang="fr-FR" altLang="fr-FR" sz="1600" dirty="0" err="1">
                <a:latin typeface="HelveticaNeueLT Std Thin" panose="020B0403020202020204" pitchFamily="34" charset="0"/>
              </a:rPr>
              <a:t>Horeca</a:t>
            </a:r>
            <a:endParaRPr lang="fr-FR" altLang="fr-FR" sz="1600" dirty="0">
              <a:latin typeface="HelveticaNeueLT Std Thin" panose="020B0403020202020204" pitchFamily="34" charset="0"/>
            </a:endParaRP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Création de chicanes et dévoiements et de plantations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Création de trottoirs et de chemins piétons non distincts des stationnements 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Réorganisation des emplacements de stationnement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Application systématique de la priorité de droite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Mise en zone 30 de part et d’autre de l’école et limitation à 50 km/h ailleurs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endParaRPr lang="fr-FR" altLang="fr-FR" sz="1800" b="0" dirty="0">
              <a:latin typeface="HelveticaNeueLT Std Thin" panose="020B0403020202020204" pitchFamily="34" charset="0"/>
            </a:endParaRPr>
          </a:p>
        </p:txBody>
      </p:sp>
      <p:sp>
        <p:nvSpPr>
          <p:cNvPr id="9" name="Titre 4"/>
          <p:cNvSpPr txBox="1">
            <a:spLocks/>
          </p:cNvSpPr>
          <p:nvPr/>
        </p:nvSpPr>
        <p:spPr>
          <a:xfrm>
            <a:off x="694797" y="537276"/>
            <a:ext cx="6987492" cy="386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BE" sz="2400" dirty="0">
                <a:solidFill>
                  <a:srgbClr val="0070C0"/>
                </a:solidFill>
                <a:latin typeface="HelveticaNeueLT Std Med" panose="020B0804020202020204" pitchFamily="34" charset="0"/>
                <a:cs typeface="Arial" panose="020B0604020202020204" pitchFamily="34" charset="0"/>
              </a:rPr>
              <a:t>02. </a:t>
            </a:r>
            <a:r>
              <a:rPr lang="fr-BE" sz="24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Rue Abbé Hector Dujardin, </a:t>
            </a:r>
            <a:r>
              <a:rPr lang="fr-BE" sz="2400" dirty="0" err="1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Onhaye</a:t>
            </a:r>
            <a:endParaRPr lang="fr-BE" sz="2400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fr-BE" dirty="0"/>
              <a:t>Session 2020</a:t>
            </a:r>
          </a:p>
        </p:txBody>
      </p:sp>
    </p:spTree>
    <p:extLst>
      <p:ext uri="{BB962C8B-B14F-4D97-AF65-F5344CB8AC3E}">
        <p14:creationId xmlns:p14="http://schemas.microsoft.com/office/powerpoint/2010/main" val="2312960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52" y="4040035"/>
            <a:ext cx="3988024" cy="285143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0676" y="3967115"/>
            <a:ext cx="2952691" cy="285376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1C4EA-97DD-4676-8C48-B5514AF77D8A}"/>
              </a:ext>
            </a:extLst>
          </p:cNvPr>
          <p:cNvSpPr txBox="1">
            <a:spLocks/>
          </p:cNvSpPr>
          <p:nvPr/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FCC0B1-6538-4807-BBF7-BF505758BADE}" type="slidenum">
              <a:rPr lang="fr-BE" sz="900" smtClean="0">
                <a:solidFill>
                  <a:schemeClr val="bg1">
                    <a:lumMod val="50000"/>
                  </a:schemeClr>
                </a:solidFill>
              </a:rPr>
              <a:pPr algn="r"/>
              <a:t>12</a:t>
            </a:fld>
            <a:endParaRPr lang="fr-B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797" y="1024122"/>
            <a:ext cx="782055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fr-BE" sz="1800" dirty="0">
                <a:latin typeface="HelveticaNeueLT Std Med" panose="020B0804020202020204" pitchFamily="34" charset="0"/>
              </a:rPr>
              <a:t>Ambitions / exemplarité en termes de processus</a:t>
            </a:r>
          </a:p>
          <a:p>
            <a:pPr eaLnBrk="1" hangingPunct="1">
              <a:spcAft>
                <a:spcPts val="300"/>
              </a:spcAft>
              <a:defRPr/>
            </a:pPr>
            <a:r>
              <a:rPr lang="fr-FR" sz="1600" dirty="0">
                <a:latin typeface="HelveticaNeueLT Std Thin" panose="020B0403020202020204" pitchFamily="34" charset="0"/>
              </a:rPr>
              <a:t>Efficacité du portage du projet</a:t>
            </a:r>
            <a:endParaRPr lang="fr-FR" sz="1600" dirty="0">
              <a:latin typeface="HelveticaNeueLT Std Med" panose="020B0804020202020204" pitchFamily="34" charset="0"/>
            </a:endParaRPr>
          </a:p>
          <a:p>
            <a:pPr marL="361950" lvl="1" indent="-276225" eaLnBrk="1" hangingPunct="1"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latin typeface="HelveticaNeueLT Std Thin" panose="020B0403020202020204" pitchFamily="34" charset="0"/>
              </a:rPr>
              <a:t>Au niveau de la commune</a:t>
            </a:r>
            <a:endParaRPr lang="fr-FR" sz="1600" dirty="0">
              <a:latin typeface="HelveticaNeueLT Std Med" panose="020B0804020202020204" pitchFamily="34" charset="0"/>
            </a:endParaRPr>
          </a:p>
          <a:p>
            <a:pPr marL="628650" lvl="2" indent="-266700" eaLnBrk="1" hangingPunct="1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HelveticaNeueLT Std Thin" panose="020B0403020202020204" pitchFamily="34" charset="0"/>
              </a:rPr>
              <a:t>Approche multidisciplinaire permettant d’aborder l’aménagement d’espace public dans ses </a:t>
            </a:r>
            <a:r>
              <a:rPr lang="fr-FR" sz="1600" dirty="0">
                <a:latin typeface="HelveticaNeueLT Std Med" panose="020B0804020202020204" pitchFamily="34" charset="0"/>
              </a:rPr>
              <a:t>différentes dimensions</a:t>
            </a:r>
          </a:p>
          <a:p>
            <a:pPr marL="628650" lvl="2" indent="-266700" eaLnBrk="1" hangingPunct="1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HelveticaNeueLT Std Thin" panose="020B0403020202020204" pitchFamily="34" charset="0"/>
              </a:rPr>
              <a:t>Voirie communale permettant une </a:t>
            </a:r>
            <a:r>
              <a:rPr lang="fr-FR" sz="1600" dirty="0">
                <a:latin typeface="HelveticaNeueLT Std Med" panose="020B0804020202020204" pitchFamily="34" charset="0"/>
              </a:rPr>
              <a:t>gestion autonome, </a:t>
            </a:r>
            <a:r>
              <a:rPr lang="fr-FR" sz="1600" dirty="0">
                <a:latin typeface="HelveticaNeueLT Std Thin" panose="020B0403020202020204" pitchFamily="34" charset="0"/>
              </a:rPr>
              <a:t>sans devoir négocier avec un nombre trop grand d’acteurs</a:t>
            </a:r>
          </a:p>
          <a:p>
            <a:pPr lvl="1" eaLnBrk="1" hangingPunct="1">
              <a:spcAft>
                <a:spcPts val="300"/>
              </a:spcAft>
              <a:defRPr/>
            </a:pPr>
            <a:endParaRPr lang="fr-FR" sz="800" dirty="0">
              <a:latin typeface="HelveticaNeueLT Std Med" panose="020B0804020202020204" pitchFamily="34" charset="0"/>
            </a:endParaRPr>
          </a:p>
          <a:p>
            <a:pPr marL="361950" lvl="1" indent="-276225" eaLnBrk="1" hangingPunct="1"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latin typeface="HelveticaNeueLT Std Thin" panose="020B0403020202020204" pitchFamily="34" charset="0"/>
              </a:rPr>
              <a:t>Au niveau du bureau d’études : </a:t>
            </a:r>
          </a:p>
          <a:p>
            <a:pPr marL="628650" lvl="2" indent="-266700" eaLnBrk="1" hangingPunct="1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HelveticaNeueLT Std Thin" panose="020B0403020202020204" pitchFamily="34" charset="0"/>
              </a:rPr>
              <a:t>Bureau investi et compétent</a:t>
            </a:r>
          </a:p>
          <a:p>
            <a:pPr marL="628650" lvl="2" indent="-266700" eaLnBrk="1" hangingPunct="1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latin typeface="HelveticaNeueLT Std Thin" panose="020B0403020202020204" pitchFamily="34" charset="0"/>
              </a:rPr>
              <a:t>Animation de réunion de consultation auprès des citoyens et commerçants</a:t>
            </a:r>
          </a:p>
          <a:p>
            <a:pPr eaLnBrk="1" hangingPunct="1">
              <a:spcAft>
                <a:spcPts val="300"/>
              </a:spcAft>
              <a:defRPr/>
            </a:pPr>
            <a:endParaRPr lang="fr-BE" sz="1800" dirty="0">
              <a:latin typeface="HelveticaNeueLT Std Med" panose="020B0804020202020204" pitchFamily="34" charset="0"/>
            </a:endParaRPr>
          </a:p>
        </p:txBody>
      </p:sp>
      <p:sp>
        <p:nvSpPr>
          <p:cNvPr id="1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r>
              <a:rPr lang="fr-BE" dirty="0"/>
              <a:t>08 septembre 2020</a:t>
            </a: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fr-BE" dirty="0"/>
              <a:t>Session 2020</a:t>
            </a:r>
          </a:p>
        </p:txBody>
      </p:sp>
      <p:sp>
        <p:nvSpPr>
          <p:cNvPr id="15" name="Titre 4"/>
          <p:cNvSpPr txBox="1">
            <a:spLocks/>
          </p:cNvSpPr>
          <p:nvPr/>
        </p:nvSpPr>
        <p:spPr>
          <a:xfrm>
            <a:off x="694797" y="537276"/>
            <a:ext cx="6987492" cy="386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BE" sz="2400" dirty="0">
                <a:solidFill>
                  <a:srgbClr val="0070C0"/>
                </a:solidFill>
                <a:latin typeface="HelveticaNeueLT Std Med" panose="020B0804020202020204" pitchFamily="34" charset="0"/>
                <a:cs typeface="Arial" panose="020B0604020202020204" pitchFamily="34" charset="0"/>
              </a:rPr>
              <a:t>02. </a:t>
            </a:r>
            <a:r>
              <a:rPr lang="fr-BE" sz="24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Rue Abbé Hector Dujardin, </a:t>
            </a:r>
            <a:r>
              <a:rPr lang="fr-BE" sz="2400" dirty="0" err="1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Onhaye</a:t>
            </a:r>
            <a:endParaRPr lang="fr-BE" sz="2400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8862A1-3B97-4593-9BB2-3DEB68E1DA3F}"/>
              </a:ext>
            </a:extLst>
          </p:cNvPr>
          <p:cNvGrpSpPr/>
          <p:nvPr/>
        </p:nvGrpSpPr>
        <p:grpSpPr>
          <a:xfrm>
            <a:off x="0" y="923300"/>
            <a:ext cx="9144000" cy="5822537"/>
            <a:chOff x="205052" y="4119515"/>
            <a:chExt cx="6940715" cy="2924355"/>
          </a:xfrm>
        </p:grpSpPr>
        <p:pic>
          <p:nvPicPr>
            <p:cNvPr id="9" name="Image 1">
              <a:extLst>
                <a:ext uri="{FF2B5EF4-FFF2-40B4-BE49-F238E27FC236}">
                  <a16:creationId xmlns:a16="http://schemas.microsoft.com/office/drawing/2014/main" id="{6AAECC9E-FE59-4E15-BA0D-4DA34EAD4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5052" y="4192435"/>
              <a:ext cx="3988024" cy="2851435"/>
            </a:xfrm>
            <a:prstGeom prst="rect">
              <a:avLst/>
            </a:prstGeom>
          </p:spPr>
        </p:pic>
        <p:pic>
          <p:nvPicPr>
            <p:cNvPr id="10" name="Image 2">
              <a:extLst>
                <a:ext uri="{FF2B5EF4-FFF2-40B4-BE49-F238E27FC236}">
                  <a16:creationId xmlns:a16="http://schemas.microsoft.com/office/drawing/2014/main" id="{6E3361F9-D403-474C-A7C3-EEB6A5C99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3076" y="4119515"/>
              <a:ext cx="2952691" cy="2853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16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02" y="-507137"/>
            <a:ext cx="9129898" cy="7365137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Session automne 2019</a:t>
            </a:r>
            <a:endParaRPr lang="fr-B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1C4EA-97DD-4676-8C48-B5514AF77D8A}"/>
              </a:ext>
            </a:extLst>
          </p:cNvPr>
          <p:cNvSpPr txBox="1">
            <a:spLocks/>
          </p:cNvSpPr>
          <p:nvPr/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FCC0B1-6538-4807-BBF7-BF505758BADE}" type="slidenum">
              <a:rPr lang="fr-BE" sz="900" smtClean="0">
                <a:solidFill>
                  <a:schemeClr val="bg1">
                    <a:lumMod val="50000"/>
                  </a:schemeClr>
                </a:solidFill>
              </a:rPr>
              <a:pPr algn="r"/>
              <a:t>13</a:t>
            </a:fld>
            <a:endParaRPr lang="fr-B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1728787" y="5086541"/>
            <a:ext cx="56864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rgbClr val="0070C0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800" b="0" dirty="0">
                <a:solidFill>
                  <a:schemeClr val="bg1"/>
                </a:solidFill>
                <a:latin typeface="HelveticaNeueLT Std Med" panose="020B0804020202020204" pitchFamily="34" charset="0"/>
              </a:rPr>
              <a:t>Boulevard urbain, Marche-en-Famenne</a:t>
            </a:r>
            <a:endParaRPr lang="fr-FR" dirty="0"/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 b="0" i="1" dirty="0">
                <a:solidFill>
                  <a:schemeClr val="bg1"/>
                </a:solidFill>
                <a:latin typeface="HelveticaNeueLT Std Med" panose="020B0804020202020204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Un axe structurant en centre urbain</a:t>
            </a:r>
            <a:endParaRPr lang="fr-BE" altLang="fr-FR" sz="2800" b="0" dirty="0">
              <a:solidFill>
                <a:schemeClr val="bg1"/>
              </a:solidFill>
              <a:latin typeface="HelveticaNeueLT Std Me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307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27188" t="16111" r="28958" b="6111"/>
          <a:stretch/>
        </p:blipFill>
        <p:spPr>
          <a:xfrm>
            <a:off x="-38100" y="29334"/>
            <a:ext cx="6906986" cy="6890579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Session automne 2019</a:t>
            </a:r>
            <a:endParaRPr lang="fr-B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1C4EA-97DD-4676-8C48-B5514AF77D8A}"/>
              </a:ext>
            </a:extLst>
          </p:cNvPr>
          <p:cNvSpPr txBox="1">
            <a:spLocks/>
          </p:cNvSpPr>
          <p:nvPr/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FCC0B1-6538-4807-BBF7-BF505758BADE}" type="slidenum">
              <a:rPr lang="fr-BE" sz="900" smtClean="0">
                <a:solidFill>
                  <a:schemeClr val="bg1">
                    <a:lumMod val="50000"/>
                  </a:schemeClr>
                </a:solidFill>
              </a:rPr>
              <a:pPr algn="r"/>
              <a:t>14</a:t>
            </a:fld>
            <a:endParaRPr lang="fr-B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re 4"/>
          <p:cNvSpPr txBox="1">
            <a:spLocks/>
          </p:cNvSpPr>
          <p:nvPr/>
        </p:nvSpPr>
        <p:spPr>
          <a:xfrm>
            <a:off x="266589" y="313515"/>
            <a:ext cx="6987492" cy="386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BE" sz="2400" dirty="0">
                <a:solidFill>
                  <a:srgbClr val="0070C0"/>
                </a:solidFill>
                <a:latin typeface="HelveticaNeueLT Std Med" panose="020B0804020202020204" pitchFamily="34" charset="0"/>
                <a:cs typeface="Arial" panose="020B0604020202020204" pitchFamily="34" charset="0"/>
              </a:rPr>
              <a:t>03. </a:t>
            </a:r>
            <a:r>
              <a:rPr lang="fr-BE" sz="24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Boulevard urbain, Marche-en-Famenne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911055" y="4624387"/>
            <a:ext cx="3151185" cy="2236510"/>
          </a:xfrm>
          <a:prstGeom prst="rect">
            <a:avLst/>
          </a:prstGeom>
          <a:solidFill>
            <a:schemeClr val="bg1"/>
          </a:solidFill>
        </p:spPr>
        <p:txBody>
          <a:bodyPr wrap="square" anchor="t">
            <a:spAutoFit/>
          </a:bodyPr>
          <a:lstStyle/>
          <a:p>
            <a:pPr eaLnBrk="1" hangingPunct="1">
              <a:spcAft>
                <a:spcPts val="300"/>
              </a:spcAft>
              <a:defRPr/>
            </a:pPr>
            <a:r>
              <a:rPr lang="fr-BE" sz="1800" dirty="0">
                <a:latin typeface="HelveticaNeueLT Std Med" panose="020B0804020202020204" pitchFamily="34" charset="0"/>
              </a:rPr>
              <a:t>Quoi / où / comment ?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Traversée d’agglomération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Entre 2 portes d’entrée de ville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Voiries régionales 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Axe historique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Avant : caractère routier affirmé (2x2 bandes et feux tricolores)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Cadre bâti hétérogène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89" y="699540"/>
            <a:ext cx="1885950" cy="179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68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8229" t="16111" r="29271" b="6851"/>
          <a:stretch/>
        </p:blipFill>
        <p:spPr>
          <a:xfrm>
            <a:off x="0" y="6348"/>
            <a:ext cx="6645152" cy="6775449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Session automne 2019</a:t>
            </a:r>
            <a:endParaRPr lang="fr-B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1C4EA-97DD-4676-8C48-B5514AF77D8A}"/>
              </a:ext>
            </a:extLst>
          </p:cNvPr>
          <p:cNvSpPr txBox="1">
            <a:spLocks/>
          </p:cNvSpPr>
          <p:nvPr/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FCC0B1-6538-4807-BBF7-BF505758BADE}" type="slidenum">
              <a:rPr lang="fr-BE" sz="900" smtClean="0">
                <a:solidFill>
                  <a:schemeClr val="bg1">
                    <a:lumMod val="50000"/>
                  </a:schemeClr>
                </a:solidFill>
              </a:rPr>
              <a:pPr algn="r"/>
              <a:t>15</a:t>
            </a:fld>
            <a:endParaRPr lang="fr-B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645152" y="805935"/>
            <a:ext cx="2411762" cy="18287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>
              <a:spcAft>
                <a:spcPts val="300"/>
              </a:spcAft>
              <a:defRPr/>
            </a:pPr>
            <a:r>
              <a:rPr lang="fr-BE" sz="1800" dirty="0">
                <a:latin typeface="HelveticaNeueLT Std Med" panose="020B0804020202020204" pitchFamily="34" charset="0"/>
              </a:rPr>
              <a:t>Eléments déclencheurs ?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Volonté politique forte de développement de pôle urbain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Rénovation urbaine 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Contournement nord de Marche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645153" y="2666849"/>
            <a:ext cx="2498848" cy="40600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>
              <a:spcAft>
                <a:spcPts val="300"/>
              </a:spcAft>
              <a:defRPr/>
            </a:pPr>
            <a:r>
              <a:rPr lang="fr-BE" sz="1800" dirty="0">
                <a:latin typeface="HelveticaNeueLT Std Med" panose="020B0804020202020204" pitchFamily="34" charset="0"/>
              </a:rPr>
              <a:t>Outil(s) ?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Schéma de structure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PCM</a:t>
            </a:r>
          </a:p>
          <a:p>
            <a:pPr>
              <a:spcAft>
                <a:spcPts val="300"/>
              </a:spcAft>
              <a:defRPr/>
            </a:pPr>
            <a:r>
              <a:rPr lang="fr-BE" dirty="0">
                <a:latin typeface="HelveticaNeueLT Std Med" panose="020B0804020202020204" pitchFamily="34" charset="0"/>
              </a:rPr>
              <a:t>Objectif(s) ?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Amélioration de la qualité d’accès et de traversée de l’agglomération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Augmentation de la sécurité par une maitrise de la vitesse et une approche multimodale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Requalification du cadre bâti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Réduction des ruptures urbaines entre le centre et les quartiers voisins</a:t>
            </a:r>
          </a:p>
        </p:txBody>
      </p:sp>
      <p:sp>
        <p:nvSpPr>
          <p:cNvPr id="18" name="Titre 4"/>
          <p:cNvSpPr txBox="1">
            <a:spLocks/>
          </p:cNvSpPr>
          <p:nvPr/>
        </p:nvSpPr>
        <p:spPr>
          <a:xfrm>
            <a:off x="628650" y="629199"/>
            <a:ext cx="6987492" cy="386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BE" sz="2400" dirty="0">
                <a:solidFill>
                  <a:srgbClr val="0070C0"/>
                </a:solidFill>
                <a:latin typeface="HelveticaNeueLT Std Med" panose="020B0804020202020204" pitchFamily="34" charset="0"/>
                <a:cs typeface="Arial" panose="020B0604020202020204" pitchFamily="34" charset="0"/>
              </a:rPr>
              <a:t>03. </a:t>
            </a:r>
            <a:r>
              <a:rPr lang="fr-BE" sz="24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Boulevard urbain, Marche-en-Famenne</a:t>
            </a:r>
          </a:p>
        </p:txBody>
      </p:sp>
    </p:spTree>
    <p:extLst>
      <p:ext uri="{BB962C8B-B14F-4D97-AF65-F5344CB8AC3E}">
        <p14:creationId xmlns:p14="http://schemas.microsoft.com/office/powerpoint/2010/main" val="1456559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12 septembre 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Session automne 2019</a:t>
            </a:r>
            <a:endParaRPr lang="fr-B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1C4EA-97DD-4676-8C48-B5514AF77D8A}"/>
              </a:ext>
            </a:extLst>
          </p:cNvPr>
          <p:cNvSpPr txBox="1">
            <a:spLocks/>
          </p:cNvSpPr>
          <p:nvPr/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FCC0B1-6538-4807-BBF7-BF505758BADE}" type="slidenum">
              <a:rPr lang="fr-BE" sz="900" smtClean="0">
                <a:solidFill>
                  <a:schemeClr val="bg1">
                    <a:lumMod val="50000"/>
                  </a:schemeClr>
                </a:solidFill>
              </a:rPr>
              <a:pPr algn="r"/>
              <a:t>16</a:t>
            </a:fld>
            <a:endParaRPr lang="fr-B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457948" y="1183887"/>
            <a:ext cx="2609851" cy="21082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>
              <a:spcAft>
                <a:spcPts val="300"/>
              </a:spcAft>
              <a:defRPr/>
            </a:pPr>
            <a:r>
              <a:rPr lang="fr-BE" sz="1800" dirty="0">
                <a:latin typeface="HelveticaNeueLT Std Med" panose="020B0804020202020204" pitchFamily="34" charset="0"/>
              </a:rPr>
              <a:t>Acteurs ?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Ville de Marche (initiateur)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SPW (porteur de projet)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Comité de suivi, avec Commune, SPW, auteur de projet, SRWT, Impétrants, et Police 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Population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432853" y="3553121"/>
            <a:ext cx="2609851" cy="201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fr-BE" dirty="0">
                <a:latin typeface="HelveticaNeueLT Std Med" panose="020B0804020202020204" pitchFamily="34" charset="0"/>
              </a:rPr>
              <a:t>Financement ?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10 millions d’euros 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50% pris en charge par les fonds FEDER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40% par la Région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10% par la commune</a:t>
            </a:r>
          </a:p>
          <a:p>
            <a:endParaRPr lang="fr-BE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23010" t="18001" r="23305" b="5259"/>
          <a:stretch/>
        </p:blipFill>
        <p:spPr>
          <a:xfrm>
            <a:off x="0" y="1183887"/>
            <a:ext cx="6432853" cy="5172464"/>
          </a:xfrm>
          <a:prstGeom prst="rect">
            <a:avLst/>
          </a:prstGeom>
        </p:spPr>
      </p:pic>
      <p:sp>
        <p:nvSpPr>
          <p:cNvPr id="13" name="Titre 4"/>
          <p:cNvSpPr txBox="1">
            <a:spLocks/>
          </p:cNvSpPr>
          <p:nvPr/>
        </p:nvSpPr>
        <p:spPr>
          <a:xfrm>
            <a:off x="628650" y="629199"/>
            <a:ext cx="6987492" cy="386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BE" sz="2400" dirty="0">
                <a:solidFill>
                  <a:srgbClr val="0070C0"/>
                </a:solidFill>
                <a:latin typeface="HelveticaNeueLT Std Med" panose="020B0804020202020204" pitchFamily="34" charset="0"/>
                <a:cs typeface="Arial" panose="020B0604020202020204" pitchFamily="34" charset="0"/>
              </a:rPr>
              <a:t>03. </a:t>
            </a:r>
            <a:r>
              <a:rPr lang="fr-BE" sz="24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Boulevard urbain, Marche-en-Famenne</a:t>
            </a:r>
          </a:p>
        </p:txBody>
      </p:sp>
    </p:spTree>
    <p:extLst>
      <p:ext uri="{BB962C8B-B14F-4D97-AF65-F5344CB8AC3E}">
        <p14:creationId xmlns:p14="http://schemas.microsoft.com/office/powerpoint/2010/main" val="67279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0583" t="24667" r="29164" b="6889"/>
          <a:stretch/>
        </p:blipFill>
        <p:spPr>
          <a:xfrm>
            <a:off x="4550724" y="1143000"/>
            <a:ext cx="4636820" cy="4434840"/>
          </a:xfrm>
          <a:prstGeom prst="rect">
            <a:avLst/>
          </a:prstGeom>
        </p:spPr>
      </p:pic>
      <p:pic>
        <p:nvPicPr>
          <p:cNvPr id="1028" name="Picture 4" descr="https://www.marche.be/culture/files/2013/06/02_bdurbain_avant-042-copi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2" r="15000" b="4047"/>
          <a:stretch/>
        </p:blipFill>
        <p:spPr bwMode="auto">
          <a:xfrm>
            <a:off x="0" y="1143000"/>
            <a:ext cx="4507180" cy="445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1C4EA-97DD-4676-8C48-B5514AF77D8A}"/>
              </a:ext>
            </a:extLst>
          </p:cNvPr>
          <p:cNvSpPr txBox="1">
            <a:spLocks/>
          </p:cNvSpPr>
          <p:nvPr/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FCC0B1-6538-4807-BBF7-BF505758BADE}" type="slidenum">
              <a:rPr lang="fr-BE" sz="900" smtClean="0">
                <a:solidFill>
                  <a:schemeClr val="bg1">
                    <a:lumMod val="50000"/>
                  </a:schemeClr>
                </a:solidFill>
              </a:rPr>
              <a:pPr algn="r"/>
              <a:t>17</a:t>
            </a:fld>
            <a:endParaRPr lang="fr-B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fr-BE" dirty="0"/>
              <a:t>Session 2020</a:t>
            </a:r>
          </a:p>
        </p:txBody>
      </p:sp>
      <p:sp>
        <p:nvSpPr>
          <p:cNvPr id="8" name="Titre 4"/>
          <p:cNvSpPr txBox="1">
            <a:spLocks/>
          </p:cNvSpPr>
          <p:nvPr/>
        </p:nvSpPr>
        <p:spPr>
          <a:xfrm>
            <a:off x="628650" y="629199"/>
            <a:ext cx="6987492" cy="386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BE" sz="2400" dirty="0">
                <a:solidFill>
                  <a:srgbClr val="0070C0"/>
                </a:solidFill>
                <a:latin typeface="HelveticaNeueLT Std Med" panose="020B0804020202020204" pitchFamily="34" charset="0"/>
                <a:cs typeface="Arial" panose="020B0604020202020204" pitchFamily="34" charset="0"/>
              </a:rPr>
              <a:t>03. </a:t>
            </a:r>
            <a:r>
              <a:rPr lang="fr-BE" sz="24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Boulevard urbain, Marche-en-Famenne</a:t>
            </a:r>
          </a:p>
        </p:txBody>
      </p:sp>
    </p:spTree>
    <p:extLst>
      <p:ext uri="{BB962C8B-B14F-4D97-AF65-F5344CB8AC3E}">
        <p14:creationId xmlns:p14="http://schemas.microsoft.com/office/powerpoint/2010/main" val="3956510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1C4EA-97DD-4676-8C48-B5514AF77D8A}"/>
              </a:ext>
            </a:extLst>
          </p:cNvPr>
          <p:cNvSpPr txBox="1">
            <a:spLocks/>
          </p:cNvSpPr>
          <p:nvPr/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FCC0B1-6538-4807-BBF7-BF505758BADE}" type="slidenum">
              <a:rPr lang="fr-BE" sz="900" smtClean="0">
                <a:solidFill>
                  <a:schemeClr val="bg1">
                    <a:lumMod val="50000"/>
                  </a:schemeClr>
                </a:solidFill>
              </a:rPr>
              <a:pPr algn="r"/>
              <a:t>18</a:t>
            </a:fld>
            <a:endParaRPr lang="fr-B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8"/>
          <p:cNvSpPr txBox="1">
            <a:spLocks noChangeArrowheads="1"/>
          </p:cNvSpPr>
          <p:nvPr/>
        </p:nvSpPr>
        <p:spPr bwMode="auto">
          <a:xfrm>
            <a:off x="694797" y="923301"/>
            <a:ext cx="8064500" cy="317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rgbClr val="0070C0"/>
                </a:solidFill>
                <a:latin typeface="Helvetica" panose="020B0604020202020204" pitchFamily="34" charset="0"/>
              </a:defRPr>
            </a:lvl2pPr>
            <a:lvl3pPr marL="12001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BE" altLang="fr-FR" sz="1800" dirty="0">
                <a:latin typeface="HelveticaNeueLT Std Med" panose="020B0804020202020204" pitchFamily="34" charset="0"/>
              </a:rPr>
              <a:t>Ambitions / exemplarité en termes d’aménagement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fr-FR" altLang="fr-FR" sz="1600" b="0" dirty="0">
                <a:latin typeface="HelveticaNeueLT Std Med" panose="020B0804020202020204" pitchFamily="34" charset="0"/>
              </a:rPr>
              <a:t>Aménagement du boulevard </a:t>
            </a:r>
            <a:r>
              <a:rPr lang="fr-FR" altLang="fr-FR" sz="1600" b="0" dirty="0">
                <a:latin typeface="HelveticaNeueLT Std Thin" panose="020B0403020202020204" pitchFamily="34" charset="0"/>
              </a:rPr>
              <a:t>misant sur la </a:t>
            </a:r>
            <a:r>
              <a:rPr lang="fr-FR" altLang="fr-FR" sz="1600" b="0" dirty="0">
                <a:latin typeface="HelveticaNeueLT Std Med" panose="020B0804020202020204" pitchFamily="34" charset="0"/>
              </a:rPr>
              <a:t>sécurité 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Reconfiguration du profil de la voirie (de 2x2 bandes à 2x1 bande)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Réduction des largeurs des bandes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Remplacement des carrefours à feux par des ronds-points ou simple tourne-à-gauche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Traversée impossible du boulevard pour les véhicules motorisés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Traversées piétonnes larges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Trottoirs élargis, cheminement central, pistes cyclables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endParaRPr lang="fr-FR" altLang="fr-FR" sz="1800" b="0" dirty="0">
              <a:latin typeface="HelveticaNeueLT Std Thin" panose="020B0403020202020204" pitchFamily="34" charset="0"/>
            </a:endParaRP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fr-BE" dirty="0"/>
              <a:t>Session 2020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63750" t="51333" r="9250" b="8963"/>
          <a:stretch/>
        </p:blipFill>
        <p:spPr>
          <a:xfrm>
            <a:off x="0" y="4053840"/>
            <a:ext cx="3390104" cy="28041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63167" t="33408" r="16813" b="27037"/>
          <a:stretch/>
        </p:blipFill>
        <p:spPr>
          <a:xfrm>
            <a:off x="6529069" y="3998246"/>
            <a:ext cx="2573127" cy="285975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l="23649" t="25853" r="45902" b="19481"/>
          <a:stretch/>
        </p:blipFill>
        <p:spPr>
          <a:xfrm>
            <a:off x="3542266" y="3995303"/>
            <a:ext cx="2834641" cy="2862697"/>
          </a:xfrm>
          <a:prstGeom prst="rect">
            <a:avLst/>
          </a:prstGeom>
        </p:spPr>
      </p:pic>
      <p:sp>
        <p:nvSpPr>
          <p:cNvPr id="12" name="Titre 4"/>
          <p:cNvSpPr txBox="1">
            <a:spLocks/>
          </p:cNvSpPr>
          <p:nvPr/>
        </p:nvSpPr>
        <p:spPr>
          <a:xfrm>
            <a:off x="628650" y="629199"/>
            <a:ext cx="6987492" cy="386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BE" sz="2400" dirty="0">
                <a:solidFill>
                  <a:srgbClr val="0070C0"/>
                </a:solidFill>
                <a:latin typeface="HelveticaNeueLT Std Med" panose="020B0804020202020204" pitchFamily="34" charset="0"/>
                <a:cs typeface="Arial" panose="020B0604020202020204" pitchFamily="34" charset="0"/>
              </a:rPr>
              <a:t>03. </a:t>
            </a:r>
            <a:r>
              <a:rPr lang="fr-BE" sz="24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Boulevard urbain, Marche-en-Famenne</a:t>
            </a:r>
          </a:p>
        </p:txBody>
      </p:sp>
    </p:spTree>
    <p:extLst>
      <p:ext uri="{BB962C8B-B14F-4D97-AF65-F5344CB8AC3E}">
        <p14:creationId xmlns:p14="http://schemas.microsoft.com/office/powerpoint/2010/main" val="1156207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Session automne 2019</a:t>
            </a:r>
            <a:endParaRPr lang="fr-B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1C4EA-97DD-4676-8C48-B5514AF77D8A}"/>
              </a:ext>
            </a:extLst>
          </p:cNvPr>
          <p:cNvSpPr txBox="1">
            <a:spLocks/>
          </p:cNvSpPr>
          <p:nvPr/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FCC0B1-6538-4807-BBF7-BF505758BADE}" type="slidenum">
              <a:rPr lang="fr-BE" sz="900" smtClean="0">
                <a:solidFill>
                  <a:schemeClr val="bg1">
                    <a:lumMod val="50000"/>
                  </a:schemeClr>
                </a:solidFill>
              </a:rPr>
              <a:pPr algn="r"/>
              <a:t>19</a:t>
            </a:fld>
            <a:endParaRPr lang="fr-B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8"/>
          <p:cNvSpPr txBox="1">
            <a:spLocks noChangeArrowheads="1"/>
          </p:cNvSpPr>
          <p:nvPr/>
        </p:nvSpPr>
        <p:spPr bwMode="auto">
          <a:xfrm>
            <a:off x="730176" y="1058862"/>
            <a:ext cx="8388350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rgbClr val="0070C0"/>
                </a:solidFill>
                <a:latin typeface="Helvetica" panose="020B0604020202020204" pitchFamily="34" charset="0"/>
              </a:defRPr>
            </a:lvl2pPr>
            <a:lvl3pPr marL="12001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BE" altLang="fr-FR" sz="1800" dirty="0">
                <a:latin typeface="HelveticaNeueLT Std Med" panose="020B0804020202020204" pitchFamily="34" charset="0"/>
              </a:rPr>
              <a:t>Ambitions / exemplarités en termes d’aménagement</a:t>
            </a: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fr-FR" altLang="fr-FR" sz="1600" b="0" dirty="0">
                <a:latin typeface="HelveticaNeueLT Std Med" panose="020B0804020202020204" pitchFamily="34" charset="0"/>
              </a:rPr>
              <a:t>Traversée d’un centre villageois</a:t>
            </a:r>
            <a:r>
              <a:rPr lang="fr-FR" altLang="fr-FR" sz="1600" b="0" dirty="0">
                <a:latin typeface="HelveticaNeueLT Std Thin" panose="020B0403020202020204" pitchFamily="34" charset="0"/>
              </a:rPr>
              <a:t> misant sur la </a:t>
            </a:r>
            <a:r>
              <a:rPr lang="fr-FR" altLang="fr-FR" sz="1600" b="0" dirty="0">
                <a:latin typeface="HelveticaNeueLT Std Med" panose="020B0804020202020204" pitchFamily="34" charset="0"/>
              </a:rPr>
              <a:t>convivialité </a:t>
            </a:r>
            <a:r>
              <a:rPr lang="fr-FR" altLang="fr-FR" sz="1600" b="0" dirty="0">
                <a:latin typeface="HelveticaNeueLT Std Thin" panose="020B0403020202020204" pitchFamily="34" charset="0"/>
              </a:rPr>
              <a:t>de l’espace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Espace apaisé et végétalisé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Réorganisation du partage modal et large cheminement cyclo-piéton central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Mobilier urbain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Séquence paysagère avec double alignement d’arbres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Aménagement d’arrêts de bus en voirie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r>
              <a:rPr lang="fr-FR" altLang="fr-FR" sz="1600" dirty="0">
                <a:latin typeface="HelveticaNeueLT Std Thin" panose="020B0403020202020204" pitchFamily="34" charset="0"/>
              </a:rPr>
              <a:t>Réduction des capacités de stationnement</a:t>
            </a:r>
          </a:p>
          <a:p>
            <a:pPr lvl="2" eaLnBrk="1" hangingPunct="1">
              <a:spcBef>
                <a:spcPct val="0"/>
              </a:spcBef>
              <a:spcAft>
                <a:spcPts val="300"/>
              </a:spcAft>
            </a:pPr>
            <a:endParaRPr lang="fr-FR" altLang="fr-FR" sz="1600" dirty="0">
              <a:latin typeface="HelveticaNeueLT Std Thin" panose="020B0403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endParaRPr lang="fr-FR" altLang="fr-FR" sz="1800" b="0" dirty="0">
              <a:latin typeface="HelveticaNeueLT Std Thin" panose="020B0403020202020204" pitchFamily="34" charset="0"/>
            </a:endParaRPr>
          </a:p>
        </p:txBody>
      </p:sp>
      <p:sp>
        <p:nvSpPr>
          <p:cNvPr id="9" name="Titre 4"/>
          <p:cNvSpPr txBox="1">
            <a:spLocks/>
          </p:cNvSpPr>
          <p:nvPr/>
        </p:nvSpPr>
        <p:spPr>
          <a:xfrm>
            <a:off x="628650" y="629199"/>
            <a:ext cx="6987492" cy="386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BE" sz="2400" dirty="0">
                <a:solidFill>
                  <a:srgbClr val="0070C0"/>
                </a:solidFill>
                <a:latin typeface="HelveticaNeueLT Std Med" panose="020B0804020202020204" pitchFamily="34" charset="0"/>
                <a:cs typeface="Arial" panose="020B0604020202020204" pitchFamily="34" charset="0"/>
              </a:rPr>
              <a:t>03. </a:t>
            </a:r>
            <a:r>
              <a:rPr lang="fr-BE" sz="24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Boulevard urbain, Marche-en-Famenne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61333" t="48222" r="13905" b="12370"/>
          <a:stretch/>
        </p:blipFill>
        <p:spPr>
          <a:xfrm>
            <a:off x="6274926" y="3990304"/>
            <a:ext cx="2823354" cy="252743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32391" t="48222" r="43834" b="12370"/>
          <a:stretch/>
        </p:blipFill>
        <p:spPr>
          <a:xfrm>
            <a:off x="60960" y="4011479"/>
            <a:ext cx="2708910" cy="25256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24834" t="17407" r="31750" b="22000"/>
          <a:stretch/>
        </p:blipFill>
        <p:spPr>
          <a:xfrm>
            <a:off x="2869073" y="3970957"/>
            <a:ext cx="3268835" cy="256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62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988"/>
            <a:ext cx="5105400" cy="5682363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Session automne 2019</a:t>
            </a:r>
            <a:endParaRPr lang="fr-B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1C4EA-97DD-4676-8C48-B5514AF77D8A}"/>
              </a:ext>
            </a:extLst>
          </p:cNvPr>
          <p:cNvSpPr txBox="1">
            <a:spLocks/>
          </p:cNvSpPr>
          <p:nvPr/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FCC0B1-6538-4807-BBF7-BF505758BADE}" type="slidenum">
              <a:rPr lang="fr-BE" sz="900" smtClean="0">
                <a:solidFill>
                  <a:schemeClr val="bg1">
                    <a:lumMod val="50000"/>
                  </a:schemeClr>
                </a:solidFill>
              </a:rPr>
              <a:pPr algn="r"/>
              <a:t>2</a:t>
            </a:fld>
            <a:endParaRPr lang="fr-B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5105401" y="4334718"/>
            <a:ext cx="403859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rgbClr val="0070C0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fr-FR" sz="1600" dirty="0" err="1">
                <a:latin typeface="HelveticaNeue LT 45 Lt" panose="020B04040200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Exemples</a:t>
            </a:r>
            <a:r>
              <a:rPr lang="en-US" altLang="fr-FR" sz="1600" dirty="0">
                <a:latin typeface="HelveticaNeue LT 45 Lt" panose="020B04040200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fr-FR" sz="1600" dirty="0" err="1">
                <a:latin typeface="HelveticaNeue LT 45 Lt" panose="020B04040200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issus</a:t>
            </a:r>
            <a:r>
              <a:rPr lang="en-US" altLang="fr-FR" sz="1600" dirty="0">
                <a:latin typeface="HelveticaNeue LT 45 Lt" panose="020B04040200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recherché CPDT</a:t>
            </a:r>
            <a:endParaRPr lang="fr-BE" altLang="fr-FR" sz="1600" dirty="0">
              <a:latin typeface="HelveticaNeue LT 45 Lt" panose="020B04040200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 typeface="Calibri" panose="020F0502020204030204" pitchFamily="34" charset="0"/>
              <a:buAutoNum type="arabicPeriod"/>
            </a:pPr>
            <a:r>
              <a:rPr lang="fr-BE" altLang="fr-FR" sz="1600" b="0" dirty="0">
                <a:latin typeface="HelveticaNeue LT 45 Lt" panose="020B04040200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- Dix cas d’étude</a:t>
            </a: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 typeface="Calibri" panose="020F0502020204030204" pitchFamily="34" charset="0"/>
              <a:buAutoNum type="arabicPeriod"/>
            </a:pPr>
            <a:r>
              <a:rPr lang="fr-BE" altLang="fr-FR" sz="1600" b="0" dirty="0">
                <a:latin typeface="HelveticaNeue LT 45 Lt" panose="020B04040200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Rue Abbé Hector Dujardin, </a:t>
            </a:r>
            <a:r>
              <a:rPr lang="fr-BE" altLang="fr-FR" sz="1600" b="0" dirty="0" err="1">
                <a:latin typeface="HelveticaNeue LT 45 Lt" panose="020B04040200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Onhaye</a:t>
            </a:r>
            <a:endParaRPr lang="fr-BE" altLang="fr-FR" sz="1600" b="0" dirty="0">
              <a:latin typeface="HelveticaNeue LT 45 Lt" panose="020B04040200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>
                <a:srgbClr val="000000"/>
              </a:buClr>
              <a:buFont typeface="Calibri" panose="020F0502020204030204" pitchFamily="34" charset="0"/>
              <a:buAutoNum type="arabicPeriod"/>
            </a:pPr>
            <a:r>
              <a:rPr lang="en-US" altLang="fr-FR" sz="1600" b="0" dirty="0">
                <a:latin typeface="HelveticaNeue LT 45 Lt" panose="020B04040200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Boulevard </a:t>
            </a:r>
            <a:r>
              <a:rPr lang="en-US" altLang="fr-FR" sz="1600" b="0" dirty="0" err="1">
                <a:latin typeface="HelveticaNeue LT 45 Lt" panose="020B04040200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urbain</a:t>
            </a:r>
            <a:r>
              <a:rPr lang="en-US" altLang="fr-FR" sz="1600" b="0" dirty="0">
                <a:latin typeface="HelveticaNeue LT 45 Lt" panose="020B04040200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Marche-</a:t>
            </a:r>
            <a:r>
              <a:rPr lang="en-US" altLang="fr-FR" sz="1600" b="0" dirty="0" err="1">
                <a:latin typeface="HelveticaNeue LT 45 Lt" panose="020B04040200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altLang="fr-FR" sz="1600" b="0" dirty="0">
                <a:latin typeface="HelveticaNeue LT 45 Lt" panose="020B04040200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altLang="fr-FR" sz="1600" b="0" dirty="0" err="1">
                <a:latin typeface="HelveticaNeue LT 45 Lt" panose="020B04040200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Famenne</a:t>
            </a:r>
            <a:endParaRPr lang="fr-BE" altLang="fr-FR" sz="1600" b="0" dirty="0">
              <a:latin typeface="HelveticaNeue LT 45 Lt" panose="020B04040200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175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1C4EA-97DD-4676-8C48-B5514AF77D8A}"/>
              </a:ext>
            </a:extLst>
          </p:cNvPr>
          <p:cNvSpPr txBox="1">
            <a:spLocks/>
          </p:cNvSpPr>
          <p:nvPr/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FCC0B1-6538-4807-BBF7-BF505758BADE}" type="slidenum">
              <a:rPr lang="fr-BE" sz="900" smtClean="0">
                <a:solidFill>
                  <a:schemeClr val="bg1">
                    <a:lumMod val="50000"/>
                  </a:schemeClr>
                </a:solidFill>
              </a:rPr>
              <a:pPr algn="r"/>
              <a:t>20</a:t>
            </a:fld>
            <a:endParaRPr lang="fr-B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8650" y="1201922"/>
            <a:ext cx="7820551" cy="2669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fr-BE" sz="1800" dirty="0">
                <a:latin typeface="HelveticaNeueLT Std Med" panose="020B0804020202020204" pitchFamily="34" charset="0"/>
              </a:rPr>
              <a:t>Ambitions / effets positifs – effets négatifs</a:t>
            </a:r>
          </a:p>
          <a:p>
            <a:pPr marL="361950" lvl="1" indent="-276225" eaLnBrk="1" hangingPunct="1"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latin typeface="HelveticaNeueLT Std Thin" panose="020B0403020202020204" pitchFamily="34" charset="0"/>
              </a:rPr>
              <a:t>Restructuration urbaine </a:t>
            </a:r>
          </a:p>
          <a:p>
            <a:pPr marL="361950" lvl="1" indent="-276225" eaLnBrk="1" hangingPunct="1"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latin typeface="HelveticaNeueLT Std Thin" panose="020B0403020202020204" pitchFamily="34" charset="0"/>
              </a:rPr>
              <a:t>Prise en compte des modes doux</a:t>
            </a:r>
          </a:p>
          <a:p>
            <a:pPr marL="361950" lvl="1" indent="-276225"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latin typeface="HelveticaNeueLT Std Thin" panose="020B0403020202020204" pitchFamily="34" charset="0"/>
              </a:rPr>
              <a:t>Qualification paysagère et renforcement de l’identité de la commune</a:t>
            </a:r>
          </a:p>
          <a:p>
            <a:pPr marL="361950" lvl="1" indent="-276225" eaLnBrk="1" hangingPunct="1"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latin typeface="HelveticaNeueLT Std Thin" panose="020B0403020202020204" pitchFamily="34" charset="0"/>
              </a:rPr>
              <a:t>Accroissement de la sécurité pour l’ensemble des usagers</a:t>
            </a:r>
            <a:endParaRPr lang="fr-FR" sz="1600" dirty="0">
              <a:latin typeface="HelveticaNeueLT Std Med" panose="020B0804020202020204" pitchFamily="34" charset="0"/>
            </a:endParaRPr>
          </a:p>
          <a:p>
            <a:pPr marL="628650" lvl="2" indent="-266700" eaLnBrk="1" hangingPunct="1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fr-FR" sz="800" dirty="0">
              <a:latin typeface="HelveticaNeueLT Std Med" panose="020B0804020202020204" pitchFamily="34" charset="0"/>
            </a:endParaRPr>
          </a:p>
          <a:p>
            <a:pPr marL="361950" lvl="1" indent="-276225" eaLnBrk="1" hangingPunct="1"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latin typeface="HelveticaNeueLT Std Thin" panose="020B0403020202020204" pitchFamily="34" charset="0"/>
              </a:rPr>
              <a:t>Difficultés à induire un changement d’habitudes chez les usagers et réticences</a:t>
            </a:r>
          </a:p>
          <a:p>
            <a:pPr marL="361950" lvl="1" indent="-276225" eaLnBrk="1" hangingPunct="1">
              <a:spcAft>
                <a:spcPts val="300"/>
              </a:spcAft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latin typeface="HelveticaNeueLT Std Thin" panose="020B0403020202020204" pitchFamily="34" charset="0"/>
              </a:rPr>
              <a:t>Sentiment d’engorgement accru  </a:t>
            </a:r>
          </a:p>
          <a:p>
            <a:pPr>
              <a:spcAft>
                <a:spcPts val="300"/>
              </a:spcAft>
              <a:defRPr/>
            </a:pPr>
            <a:endParaRPr lang="fr-BE" sz="1800" dirty="0">
              <a:latin typeface="HelveticaNeueLT Std Med" panose="020B0804020202020204" pitchFamily="34" charset="0"/>
            </a:endParaRPr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fr-BE" dirty="0"/>
              <a:t>Session 2020</a:t>
            </a:r>
          </a:p>
        </p:txBody>
      </p:sp>
      <p:sp>
        <p:nvSpPr>
          <p:cNvPr id="9" name="Titre 4"/>
          <p:cNvSpPr txBox="1">
            <a:spLocks/>
          </p:cNvSpPr>
          <p:nvPr/>
        </p:nvSpPr>
        <p:spPr>
          <a:xfrm>
            <a:off x="628650" y="629199"/>
            <a:ext cx="6987492" cy="386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BE" sz="2400" dirty="0">
                <a:solidFill>
                  <a:srgbClr val="0070C0"/>
                </a:solidFill>
                <a:latin typeface="HelveticaNeueLT Std Med" panose="020B0804020202020204" pitchFamily="34" charset="0"/>
                <a:cs typeface="Arial" panose="020B0604020202020204" pitchFamily="34" charset="0"/>
              </a:rPr>
              <a:t>03. </a:t>
            </a:r>
            <a:r>
              <a:rPr lang="fr-BE" sz="24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Boulevard urbain, Marche-en-Famenne</a:t>
            </a:r>
          </a:p>
        </p:txBody>
      </p:sp>
    </p:spTree>
    <p:extLst>
      <p:ext uri="{BB962C8B-B14F-4D97-AF65-F5344CB8AC3E}">
        <p14:creationId xmlns:p14="http://schemas.microsoft.com/office/powerpoint/2010/main" val="1734602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Session automne 2019</a:t>
            </a:r>
            <a:endParaRPr lang="fr-B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1C4EA-97DD-4676-8C48-B5514AF77D8A}"/>
              </a:ext>
            </a:extLst>
          </p:cNvPr>
          <p:cNvSpPr txBox="1">
            <a:spLocks/>
          </p:cNvSpPr>
          <p:nvPr/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FCC0B1-6538-4807-BBF7-BF505758BADE}" type="slidenum">
              <a:rPr lang="fr-BE" sz="900" smtClean="0">
                <a:solidFill>
                  <a:schemeClr val="bg1">
                    <a:lumMod val="50000"/>
                  </a:schemeClr>
                </a:solidFill>
              </a:rPr>
              <a:pPr algn="r"/>
              <a:t>21</a:t>
            </a:fld>
            <a:endParaRPr lang="fr-B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32131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rgbClr val="0070C0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4400" dirty="0">
                <a:solidFill>
                  <a:srgbClr val="0070C0"/>
                </a:solidFill>
              </a:rPr>
              <a:t>Merci</a:t>
            </a:r>
            <a:r>
              <a:rPr lang="fr-FR" altLang="fr-FR" sz="3600" b="0" dirty="0">
                <a:solidFill>
                  <a:srgbClr val="0070C0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b="0" dirty="0">
                <a:solidFill>
                  <a:srgbClr val="0070C0"/>
                </a:solidFill>
              </a:rPr>
              <a:t>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2863950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1C4EA-97DD-4676-8C48-B5514AF77D8A}"/>
              </a:ext>
            </a:extLst>
          </p:cNvPr>
          <p:cNvSpPr txBox="1">
            <a:spLocks/>
          </p:cNvSpPr>
          <p:nvPr/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FCC0B1-6538-4807-BBF7-BF505758BADE}" type="slidenum">
              <a:rPr lang="fr-BE" sz="900" smtClean="0">
                <a:solidFill>
                  <a:schemeClr val="bg1">
                    <a:lumMod val="50000"/>
                  </a:schemeClr>
                </a:solidFill>
              </a:rPr>
              <a:pPr algn="r"/>
              <a:t>3</a:t>
            </a:fld>
            <a:endParaRPr lang="fr-B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2133600"/>
            <a:ext cx="914400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rgbClr val="0070C0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fr-FR" altLang="fr-FR" sz="1600" dirty="0">
                <a:latin typeface="HelveticaNeue LT 45 Lt"/>
                <a:ea typeface="Times New Roman" panose="02020603050405020304" pitchFamily="18" charset="0"/>
                <a:cs typeface="Segoe UI Light"/>
              </a:rPr>
              <a:t>Onhaye </a:t>
            </a:r>
            <a:r>
              <a:rPr lang="fr-FR" altLang="fr-FR" sz="1600" b="0" dirty="0">
                <a:latin typeface="HelveticaNeue LT 45 Lt"/>
                <a:ea typeface="Times New Roman" panose="02020603050405020304" pitchFamily="18" charset="0"/>
                <a:cs typeface="Segoe UI Light"/>
              </a:rPr>
              <a:t>- Traversée du village	</a:t>
            </a:r>
            <a:endParaRPr lang="fr-BE" altLang="fr-FR" sz="1600" b="0" dirty="0">
              <a:latin typeface="HelveticaNeue LT 45 Lt"/>
              <a:ea typeface="Times New Roman" panose="02020603050405020304" pitchFamily="18" charset="0"/>
              <a:cs typeface="Segoe UI Light"/>
            </a:endParaRP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fr-FR" altLang="fr-FR" sz="1600" dirty="0">
                <a:latin typeface="HelveticaNeue LT 45 Lt"/>
                <a:ea typeface="Times New Roman" panose="02020603050405020304" pitchFamily="18" charset="0"/>
                <a:cs typeface="Segoe UI Light"/>
              </a:rPr>
              <a:t>Namur </a:t>
            </a:r>
            <a:r>
              <a:rPr lang="fr-FR" altLang="fr-FR" sz="1600" b="0" dirty="0">
                <a:latin typeface="HelveticaNeue LT 45 Lt"/>
                <a:ea typeface="Times New Roman" panose="02020603050405020304" pitchFamily="18" charset="0"/>
                <a:cs typeface="Segoe UI Light"/>
              </a:rPr>
              <a:t>– Place / zone de rencontre de l’Ange</a:t>
            </a:r>
            <a:endParaRPr lang="fr-BE" altLang="fr-FR" sz="1600" b="0" dirty="0">
              <a:latin typeface="HelveticaNeue LT 45 Lt"/>
              <a:ea typeface="Times New Roman" panose="02020603050405020304" pitchFamily="18" charset="0"/>
              <a:cs typeface="Segoe UI Light"/>
            </a:endParaRP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fr-FR" altLang="fr-FR" sz="1600" dirty="0">
                <a:latin typeface="HelveticaNeue LT 45 Lt"/>
                <a:ea typeface="Times New Roman" panose="02020603050405020304" pitchFamily="18" charset="0"/>
                <a:cs typeface="Segoe UI Light"/>
              </a:rPr>
              <a:t>Charleroi </a:t>
            </a:r>
            <a:r>
              <a:rPr lang="fr-FR" altLang="fr-FR" sz="1600" b="0" dirty="0">
                <a:latin typeface="HelveticaNeue LT 45 Lt"/>
                <a:ea typeface="Times New Roman" panose="02020603050405020304" pitchFamily="18" charset="0"/>
                <a:cs typeface="Segoe UI Light"/>
              </a:rPr>
              <a:t>– RN53</a:t>
            </a:r>
            <a:endParaRPr lang="fr-BE" altLang="fr-FR" sz="1600" b="0" dirty="0">
              <a:latin typeface="HelveticaNeue LT 45 Lt"/>
              <a:ea typeface="Times New Roman" panose="02020603050405020304" pitchFamily="18" charset="0"/>
              <a:cs typeface="Segoe UI Light"/>
            </a:endParaRP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fr-FR" altLang="fr-FR" sz="1600" dirty="0">
                <a:latin typeface="HelveticaNeue LT 45 Lt"/>
                <a:ea typeface="Times New Roman" panose="02020603050405020304" pitchFamily="18" charset="0"/>
                <a:cs typeface="Segoe UI Light"/>
              </a:rPr>
              <a:t>Marche en Famenne</a:t>
            </a:r>
            <a:r>
              <a:rPr lang="fr-FR" altLang="fr-FR" sz="1600" b="0" dirty="0">
                <a:latin typeface="HelveticaNeue LT 45 Lt"/>
                <a:ea typeface="Times New Roman" panose="02020603050405020304" pitchFamily="18" charset="0"/>
                <a:cs typeface="Segoe UI Light"/>
              </a:rPr>
              <a:t> – Boulevard urbain</a:t>
            </a:r>
            <a:endParaRPr lang="fr-BE" altLang="fr-FR" sz="1600" b="0" dirty="0">
              <a:latin typeface="HelveticaNeue LT 45 Lt"/>
              <a:ea typeface="Times New Roman" panose="02020603050405020304" pitchFamily="18" charset="0"/>
              <a:cs typeface="Segoe UI Light"/>
            </a:endParaRP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fr-FR" altLang="fr-FR" sz="1600" dirty="0">
                <a:latin typeface="HelveticaNeue LT 45 Lt"/>
                <a:ea typeface="Times New Roman" panose="02020603050405020304" pitchFamily="18" charset="0"/>
                <a:cs typeface="Segoe UI Light"/>
              </a:rPr>
              <a:t>Tournai </a:t>
            </a:r>
            <a:r>
              <a:rPr lang="fr-FR" altLang="fr-FR" sz="1600" b="0" dirty="0">
                <a:latin typeface="HelveticaNeue LT 45 Lt"/>
                <a:ea typeface="Times New Roman" panose="02020603050405020304" pitchFamily="18" charset="0"/>
                <a:cs typeface="Segoe UI Light"/>
              </a:rPr>
              <a:t>– Centre, quais et gare</a:t>
            </a:r>
            <a:endParaRPr lang="fr-BE" altLang="fr-FR" sz="1600" b="0" dirty="0">
              <a:latin typeface="HelveticaNeue LT 45 Lt"/>
              <a:ea typeface="Times New Roman" panose="02020603050405020304" pitchFamily="18" charset="0"/>
              <a:cs typeface="Segoe UI Light"/>
            </a:endParaRP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fr-FR" altLang="fr-FR" sz="1600" dirty="0">
                <a:latin typeface="HelveticaNeue LT 45 Lt"/>
                <a:ea typeface="Times New Roman" panose="02020603050405020304" pitchFamily="18" charset="0"/>
                <a:cs typeface="Segoe UI Light"/>
              </a:rPr>
              <a:t>Tilff </a:t>
            </a:r>
            <a:r>
              <a:rPr lang="fr-FR" altLang="fr-FR" sz="1600" b="0" dirty="0">
                <a:latin typeface="HelveticaNeue LT 45 Lt"/>
                <a:ea typeface="Times New Roman" panose="02020603050405020304" pitchFamily="18" charset="0"/>
                <a:cs typeface="Segoe UI Light"/>
              </a:rPr>
              <a:t>- Une traversée devient place</a:t>
            </a:r>
            <a:endParaRPr lang="fr-BE" altLang="fr-FR" sz="1600" b="0" dirty="0">
              <a:latin typeface="HelveticaNeue LT 45 Lt"/>
              <a:ea typeface="Times New Roman" panose="02020603050405020304" pitchFamily="18" charset="0"/>
              <a:cs typeface="Segoe UI Light"/>
            </a:endParaRP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fr-FR" altLang="fr-FR" sz="1600" dirty="0">
                <a:latin typeface="HelveticaNeue LT 45 Lt"/>
                <a:ea typeface="Times New Roman" panose="02020603050405020304" pitchFamily="18" charset="0"/>
                <a:cs typeface="Segoe UI Light"/>
              </a:rPr>
              <a:t>Gembloux - Bossière</a:t>
            </a:r>
            <a:r>
              <a:rPr lang="fr-FR" altLang="fr-FR" sz="1600" b="0" dirty="0">
                <a:latin typeface="HelveticaNeue LT 45 Lt"/>
                <a:ea typeface="Times New Roman" panose="02020603050405020304" pitchFamily="18" charset="0"/>
                <a:cs typeface="Segoe UI Light"/>
              </a:rPr>
              <a:t> - Aménagement d’une place de village</a:t>
            </a:r>
            <a:endParaRPr lang="fr-BE" altLang="fr-FR" sz="1600" b="0" dirty="0">
              <a:latin typeface="HelveticaNeue LT 45 Lt"/>
              <a:ea typeface="Times New Roman" panose="02020603050405020304" pitchFamily="18" charset="0"/>
              <a:cs typeface="Segoe UI Light"/>
            </a:endParaRP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fr-FR" altLang="fr-FR" sz="1600" dirty="0">
                <a:latin typeface="HelveticaNeue LT 45 Lt"/>
                <a:ea typeface="Times New Roman" panose="02020603050405020304" pitchFamily="18" charset="0"/>
                <a:cs typeface="Segoe UI Light"/>
              </a:rPr>
              <a:t>Seraing </a:t>
            </a:r>
            <a:r>
              <a:rPr lang="fr-FR" altLang="fr-FR" sz="1600" b="0" dirty="0">
                <a:latin typeface="HelveticaNeue LT 45 Lt"/>
                <a:ea typeface="Times New Roman" panose="02020603050405020304" pitchFamily="18" charset="0"/>
                <a:cs typeface="Segoe UI Light"/>
              </a:rPr>
              <a:t>– Mise en œuvre du masterplan</a:t>
            </a:r>
            <a:endParaRPr lang="fr-BE" altLang="fr-FR" sz="1600" b="0" dirty="0">
              <a:latin typeface="HelveticaNeue LT 45 Lt"/>
              <a:ea typeface="Times New Roman" panose="02020603050405020304" pitchFamily="18" charset="0"/>
              <a:cs typeface="Segoe UI Light"/>
            </a:endParaRP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fr-FR" altLang="fr-FR" sz="1600" dirty="0">
                <a:latin typeface="HelveticaNeue LT 45 Lt"/>
                <a:ea typeface="Times New Roman" panose="02020603050405020304" pitchFamily="18" charset="0"/>
                <a:cs typeface="Segoe UI Light"/>
              </a:rPr>
              <a:t>Verviers </a:t>
            </a:r>
            <a:r>
              <a:rPr lang="fr-FR" altLang="fr-FR" sz="1600" b="0" dirty="0">
                <a:latin typeface="HelveticaNeue LT 45 Lt"/>
                <a:ea typeface="Times New Roman" panose="02020603050405020304" pitchFamily="18" charset="0"/>
                <a:cs typeface="Segoe UI Light"/>
              </a:rPr>
              <a:t>– Vers une stratégie de rénovation des espaces publics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fr-FR" altLang="fr-FR" sz="1600" dirty="0">
                <a:latin typeface="HelveticaNeue LT 45 Lt"/>
                <a:ea typeface="Times New Roman" panose="02020603050405020304" pitchFamily="18" charset="0"/>
                <a:cs typeface="Segoe UI Light"/>
              </a:rPr>
              <a:t>Marchienne-au-Pont</a:t>
            </a:r>
            <a:r>
              <a:rPr lang="fr-FR" altLang="fr-FR" sz="1600" b="0" dirty="0">
                <a:latin typeface="HelveticaNeue LT 45 Lt"/>
                <a:ea typeface="Times New Roman" panose="02020603050405020304" pitchFamily="18" charset="0"/>
                <a:cs typeface="Segoe UI Light"/>
              </a:rPr>
              <a:t> – 4 places investiguées dans le cadre d’un festival</a:t>
            </a:r>
            <a:endParaRPr lang="fr-BE" altLang="fr-FR" sz="1600" b="0" dirty="0">
              <a:latin typeface="HelveticaNeue LT 45 Lt"/>
              <a:ea typeface="Times New Roman" panose="02020603050405020304" pitchFamily="18" charset="0"/>
              <a:cs typeface="Segoe UI Light"/>
            </a:endParaRPr>
          </a:p>
          <a:p>
            <a:pPr algn="ctr" eaLnBrk="1" hangingPunct="1">
              <a:spcBef>
                <a:spcPts val="600"/>
              </a:spcBef>
              <a:buFontTx/>
              <a:buNone/>
            </a:pPr>
            <a:endParaRPr lang="fr-BE" altLang="fr-FR" sz="1600" b="0" dirty="0">
              <a:latin typeface="HelveticaNeueLT Std Med" panose="020B0804020202020204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57658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rgbClr val="0070C0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1800" b="0">
                <a:solidFill>
                  <a:srgbClr val="0070C0"/>
                </a:solidFill>
                <a:latin typeface="HelveticaNeueLT Std Med" panose="020B0804020202020204" pitchFamily="34" charset="0"/>
              </a:rPr>
              <a:t>Diversité d’espaces, de contextes, de financement…</a:t>
            </a:r>
            <a:endParaRPr lang="fr-BE" altLang="fr-FR" sz="1800" b="0">
              <a:latin typeface="HelveticaNeueLT Std Med" panose="020B0804020202020204" pitchFamily="34" charset="0"/>
            </a:endParaRPr>
          </a:p>
        </p:txBody>
      </p:sp>
      <p:sp>
        <p:nvSpPr>
          <p:cNvPr id="11" name="Titre 4"/>
          <p:cNvSpPr txBox="1">
            <a:spLocks/>
          </p:cNvSpPr>
          <p:nvPr/>
        </p:nvSpPr>
        <p:spPr>
          <a:xfrm>
            <a:off x="1078254" y="1110893"/>
            <a:ext cx="6987492" cy="386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BE" sz="2400" dirty="0">
                <a:solidFill>
                  <a:srgbClr val="0070C0"/>
                </a:solidFill>
                <a:latin typeface="HelveticaNeueLT Std Med" panose="020B0804020202020204" pitchFamily="34" charset="0"/>
                <a:cs typeface="Arial" panose="020B0604020202020204" pitchFamily="34" charset="0"/>
              </a:rPr>
              <a:t>01. </a:t>
            </a:r>
            <a:r>
              <a:rPr lang="fr-BE" sz="24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Dix études de cas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fr-BE" dirty="0"/>
              <a:t>Session 2020</a:t>
            </a:r>
          </a:p>
        </p:txBody>
      </p:sp>
    </p:spTree>
    <p:extLst>
      <p:ext uri="{BB962C8B-B14F-4D97-AF65-F5344CB8AC3E}">
        <p14:creationId xmlns:p14="http://schemas.microsoft.com/office/powerpoint/2010/main" val="214721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1C4EA-97DD-4676-8C48-B5514AF77D8A}"/>
              </a:ext>
            </a:extLst>
          </p:cNvPr>
          <p:cNvSpPr txBox="1">
            <a:spLocks/>
          </p:cNvSpPr>
          <p:nvPr/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FCC0B1-6538-4807-BBF7-BF505758BADE}" type="slidenum">
              <a:rPr lang="fr-BE" sz="900" smtClean="0">
                <a:solidFill>
                  <a:schemeClr val="bg1">
                    <a:lumMod val="50000"/>
                  </a:schemeClr>
                </a:solidFill>
              </a:rPr>
              <a:pPr algn="r"/>
              <a:t>4</a:t>
            </a:fld>
            <a:endParaRPr lang="fr-B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ZoneTexte 1"/>
          <p:cNvSpPr txBox="1">
            <a:spLocks noChangeArrowheads="1"/>
          </p:cNvSpPr>
          <p:nvPr/>
        </p:nvSpPr>
        <p:spPr bwMode="auto">
          <a:xfrm>
            <a:off x="755650" y="1449388"/>
            <a:ext cx="799306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300"/>
              </a:spcAft>
              <a:defRPr/>
            </a:pPr>
            <a:r>
              <a:rPr lang="fr-BE" altLang="fr-FR" sz="1800" b="1" dirty="0">
                <a:latin typeface="HelveticaNeueLT Std Med"/>
                <a:cs typeface="Arial"/>
              </a:rPr>
              <a:t>Pourquoi </a:t>
            </a:r>
            <a:r>
              <a:rPr lang="fr-BE" altLang="fr-FR" sz="1800" dirty="0">
                <a:latin typeface="HelveticaNeueLT Std Med"/>
                <a:cs typeface="Arial"/>
              </a:rPr>
              <a:t>? </a:t>
            </a:r>
            <a:endParaRPr lang="fr-BE" altLang="fr-FR" sz="1800" dirty="0">
              <a:latin typeface="HelveticaNeueLT Std Med" panose="020B0804020202020204" pitchFamily="34" charset="0"/>
            </a:endParaRPr>
          </a:p>
          <a:p>
            <a:pPr eaLnBrk="1" hangingPunct="1">
              <a:spcAft>
                <a:spcPts val="300"/>
              </a:spcAft>
              <a:defRPr/>
            </a:pPr>
            <a:r>
              <a:rPr lang="fr-BE" altLang="fr-FR" sz="1800" dirty="0">
                <a:latin typeface="HelveticaNeueLT Std Thin"/>
                <a:cs typeface="Calibri Light"/>
              </a:rPr>
              <a:t>	</a:t>
            </a:r>
            <a:r>
              <a:rPr lang="fr-BE" altLang="fr-FR" sz="1600" dirty="0">
                <a:latin typeface="HelveticaNeueLT Std Thin"/>
                <a:cs typeface="Calibri Light"/>
              </a:rPr>
              <a:t>Investiguer les </a:t>
            </a:r>
            <a:r>
              <a:rPr lang="fr-BE" altLang="fr-FR" sz="1600" dirty="0">
                <a:latin typeface="HelveticaNeueLT Std Med"/>
                <a:cs typeface="Calibri Light"/>
              </a:rPr>
              <a:t>enjeux</a:t>
            </a:r>
            <a:r>
              <a:rPr lang="fr-BE" altLang="fr-FR" sz="1600" dirty="0">
                <a:latin typeface="HelveticaNeueLT Std Thin"/>
                <a:cs typeface="Calibri Light"/>
              </a:rPr>
              <a:t> / alimenter les </a:t>
            </a:r>
            <a:r>
              <a:rPr lang="fr-BE" altLang="fr-FR" sz="1600" dirty="0">
                <a:latin typeface="HelveticaNeueLT Std Med"/>
                <a:cs typeface="Calibri Light"/>
              </a:rPr>
              <a:t>défis</a:t>
            </a:r>
            <a:br>
              <a:rPr lang="fr-BE" altLang="fr-FR" sz="1600" dirty="0">
                <a:latin typeface="HelveticaNeueLT Std Thin" panose="020B0403020202020204" pitchFamily="34" charset="0"/>
                <a:cs typeface="Calibri Light" panose="020F0302020204030204" pitchFamily="34" charset="0"/>
              </a:rPr>
            </a:br>
            <a:r>
              <a:rPr lang="fr-BE" altLang="fr-FR" sz="1600" dirty="0">
                <a:latin typeface="HelveticaNeueLT Std Thin"/>
                <a:cs typeface="Calibri Light"/>
              </a:rPr>
              <a:t>	Capitaliser sur les </a:t>
            </a:r>
            <a:r>
              <a:rPr lang="fr-BE" altLang="fr-FR" sz="1600" dirty="0">
                <a:latin typeface="HelveticaNeueLT Std Med"/>
                <a:cs typeface="Calibri Light"/>
              </a:rPr>
              <a:t>expériences</a:t>
            </a:r>
            <a:r>
              <a:rPr lang="fr-BE" altLang="fr-FR" sz="1600" dirty="0">
                <a:latin typeface="HelveticaNeueLT Std Thin"/>
                <a:cs typeface="Calibri Light"/>
              </a:rPr>
              <a:t> et </a:t>
            </a:r>
            <a:r>
              <a:rPr lang="fr-BE" altLang="fr-FR" sz="1600" dirty="0">
                <a:latin typeface="HelveticaNeueLT Std Med"/>
                <a:cs typeface="Calibri Light"/>
              </a:rPr>
              <a:t>bonnes pratiques</a:t>
            </a:r>
          </a:p>
          <a:p>
            <a:pPr eaLnBrk="1" hangingPunct="1">
              <a:spcAft>
                <a:spcPts val="300"/>
              </a:spcAft>
              <a:defRPr/>
            </a:pPr>
            <a:r>
              <a:rPr lang="fr-BE" altLang="fr-FR" sz="1600" dirty="0">
                <a:latin typeface="HelveticaNeueLT Std Thin"/>
                <a:cs typeface="Calibri Light"/>
              </a:rPr>
              <a:t>	Identifier les </a:t>
            </a:r>
            <a:r>
              <a:rPr lang="fr-BE" altLang="fr-FR" sz="1600" dirty="0">
                <a:latin typeface="HelveticaNeueLT Std Med"/>
                <a:cs typeface="Calibri Light"/>
              </a:rPr>
              <a:t>freins</a:t>
            </a:r>
          </a:p>
          <a:p>
            <a:pPr algn="r">
              <a:spcAft>
                <a:spcPts val="300"/>
              </a:spcAft>
              <a:defRPr/>
            </a:pPr>
            <a:r>
              <a:rPr lang="fr-BE" altLang="fr-FR" sz="1600" dirty="0">
                <a:latin typeface="HelveticaNeueLT Std Thin"/>
                <a:cs typeface="Calibri Light"/>
              </a:rPr>
              <a:t> 		</a:t>
            </a:r>
            <a:r>
              <a:rPr lang="fr-BE" altLang="fr-FR" sz="1600" dirty="0">
                <a:solidFill>
                  <a:srgbClr val="0070C0"/>
                </a:solidFill>
                <a:latin typeface="HelveticaNeueLT Std Med"/>
                <a:cs typeface="Calibri Light"/>
              </a:rPr>
              <a:t>… pour l’aménagement d’espaces publics de qualité, conviviaux et sûrs en Wallonie</a:t>
            </a:r>
          </a:p>
          <a:p>
            <a:pPr eaLnBrk="1" hangingPunct="1">
              <a:spcAft>
                <a:spcPts val="300"/>
              </a:spcAft>
              <a:defRPr/>
            </a:pPr>
            <a:endParaRPr lang="fr-BE" altLang="fr-FR" sz="1800" dirty="0">
              <a:latin typeface="HelveticaNeueLT Std Thin" panose="020B0403020202020204" pitchFamily="34" charset="0"/>
            </a:endParaRPr>
          </a:p>
          <a:p>
            <a:pPr>
              <a:spcAft>
                <a:spcPts val="300"/>
              </a:spcAft>
              <a:defRPr/>
            </a:pPr>
            <a:r>
              <a:rPr lang="fr-BE" altLang="fr-FR" sz="1800" b="1" dirty="0">
                <a:latin typeface="HelveticaNeueLT Std Med"/>
                <a:cs typeface="Arial"/>
              </a:rPr>
              <a:t>Comment </a:t>
            </a:r>
            <a:r>
              <a:rPr lang="fr-BE" altLang="fr-FR" sz="1800" dirty="0">
                <a:latin typeface="HelveticaNeueLT Std Med"/>
                <a:cs typeface="Arial"/>
              </a:rPr>
              <a:t>? </a:t>
            </a:r>
            <a:endParaRPr lang="fr-BE" altLang="fr-FR" sz="1800" dirty="0">
              <a:latin typeface="HelveticaNeueLT Std Med" panose="020B0804020202020204" pitchFamily="34" charset="0"/>
            </a:endParaRPr>
          </a:p>
          <a:p>
            <a:pPr eaLnBrk="1" hangingPunct="1">
              <a:spcAft>
                <a:spcPts val="300"/>
              </a:spcAft>
              <a:defRPr/>
            </a:pPr>
            <a:r>
              <a:rPr lang="fr-BE" altLang="fr-FR" sz="1800" dirty="0">
                <a:latin typeface="HelveticaNeueLT Std Thin"/>
                <a:cs typeface="Arial"/>
              </a:rPr>
              <a:t>	</a:t>
            </a:r>
            <a:r>
              <a:rPr lang="fr-BE" altLang="fr-FR" sz="1600" dirty="0">
                <a:latin typeface="HelveticaNeueLT Std Thin"/>
                <a:cs typeface="Arial"/>
              </a:rPr>
              <a:t>Visites / observations</a:t>
            </a:r>
          </a:p>
          <a:p>
            <a:pPr eaLnBrk="1" hangingPunct="1">
              <a:spcAft>
                <a:spcPts val="300"/>
              </a:spcAft>
              <a:defRPr/>
            </a:pPr>
            <a:r>
              <a:rPr lang="fr-BE" altLang="fr-FR" sz="1600" dirty="0">
                <a:latin typeface="HelveticaNeueLT Std Thin"/>
                <a:cs typeface="Arial"/>
              </a:rPr>
              <a:t>	Rencontres d’acteurs – récits de projet</a:t>
            </a:r>
          </a:p>
          <a:p>
            <a:pPr eaLnBrk="1" hangingPunct="1">
              <a:spcAft>
                <a:spcPts val="300"/>
              </a:spcAft>
              <a:defRPr/>
            </a:pPr>
            <a:endParaRPr lang="fr-BE" altLang="fr-FR" sz="1600" dirty="0">
              <a:latin typeface="HelveticaNeueLT Std Thin" panose="020B0403020202020204" pitchFamily="34" charset="0"/>
            </a:endParaRPr>
          </a:p>
          <a:p>
            <a:pPr lvl="1">
              <a:spcAft>
                <a:spcPts val="300"/>
              </a:spcAft>
              <a:defRPr/>
            </a:pPr>
            <a:r>
              <a:rPr lang="fr-BE" altLang="fr-FR" sz="1600" dirty="0">
                <a:latin typeface="HelveticaNeueLT Std Thin"/>
                <a:cs typeface="Arial"/>
              </a:rPr>
              <a:t>	</a:t>
            </a:r>
            <a:r>
              <a:rPr lang="fr-BE" altLang="fr-FR" sz="1600" dirty="0">
                <a:latin typeface="HelveticaNeueLT Std Thin"/>
                <a:cs typeface="Segoe UI Light"/>
              </a:rPr>
              <a:t>	</a:t>
            </a:r>
            <a:r>
              <a:rPr lang="fr-BE" altLang="fr-FR" sz="1600" dirty="0">
                <a:latin typeface="HelveticaNeueLT Std Med"/>
                <a:cs typeface="Segoe UI Light"/>
              </a:rPr>
              <a:t>Contextualisation </a:t>
            </a:r>
          </a:p>
          <a:p>
            <a:pPr>
              <a:spcAft>
                <a:spcPts val="300"/>
              </a:spcAft>
              <a:defRPr/>
            </a:pPr>
            <a:r>
              <a:rPr lang="fr-BE" altLang="fr-FR" sz="1600" dirty="0">
                <a:latin typeface="HelveticaNeueLT Std Med"/>
                <a:cs typeface="Segoe UI Light"/>
              </a:rPr>
              <a:t>		Défis - enjeux - objectifs</a:t>
            </a:r>
          </a:p>
          <a:p>
            <a:pPr>
              <a:spcAft>
                <a:spcPts val="300"/>
              </a:spcAft>
              <a:defRPr/>
            </a:pPr>
            <a:r>
              <a:rPr lang="fr-BE" altLang="fr-FR" sz="1600" dirty="0">
                <a:latin typeface="HelveticaNeueLT Std Med"/>
                <a:cs typeface="Segoe UI Light"/>
              </a:rPr>
              <a:t>		Ambitions - aménagements </a:t>
            </a:r>
            <a:endParaRPr lang="fr-BE" altLang="fr-FR" sz="1600" dirty="0">
              <a:latin typeface="HelveticaNeueLT Std Med" panose="020B0804020202020204" pitchFamily="34" charset="0"/>
              <a:cs typeface="Segoe UI Light" panose="020B0502040204020203" pitchFamily="34" charset="0"/>
            </a:endParaRPr>
          </a:p>
          <a:p>
            <a:pPr eaLnBrk="1" hangingPunct="1">
              <a:spcAft>
                <a:spcPts val="300"/>
              </a:spcAft>
              <a:defRPr/>
            </a:pPr>
            <a:r>
              <a:rPr lang="fr-BE" altLang="fr-FR" sz="1600" dirty="0">
                <a:latin typeface="HelveticaNeueLT Std Med"/>
                <a:cs typeface="Segoe UI Light"/>
              </a:rPr>
              <a:t>		Processus - acteurs - financement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097713" y="4508500"/>
            <a:ext cx="13917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300"/>
              </a:spcAft>
              <a:defRPr/>
            </a:pPr>
            <a:r>
              <a:rPr lang="fr-BE" altLang="fr-FR" dirty="0">
                <a:solidFill>
                  <a:srgbClr val="0070C0"/>
                </a:solidFill>
                <a:latin typeface="HelveticaNeueLT Std Med"/>
                <a:cs typeface="Arial"/>
                <a:sym typeface="Wingdings" panose="05000000000000000000" pitchFamily="2" charset="2"/>
              </a:rPr>
              <a:t> </a:t>
            </a:r>
            <a:r>
              <a:rPr lang="fr-BE" altLang="fr-FR" sz="1600" dirty="0">
                <a:solidFill>
                  <a:srgbClr val="0070C0"/>
                </a:solidFill>
                <a:latin typeface="HelveticaNeueLT Std Med"/>
                <a:cs typeface="Arial"/>
                <a:sym typeface="Wingdings" panose="05000000000000000000" pitchFamily="2" charset="2"/>
              </a:rPr>
              <a:t>10 fiches</a:t>
            </a:r>
            <a:endParaRPr lang="fr-BE" altLang="fr-FR" sz="1600" dirty="0">
              <a:solidFill>
                <a:srgbClr val="0070C0"/>
              </a:solidFill>
              <a:latin typeface="HelveticaNeueLT Std Med"/>
              <a:cs typeface="Arial"/>
            </a:endParaRPr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fr-BE" dirty="0"/>
              <a:t>Session 2020</a:t>
            </a:r>
          </a:p>
        </p:txBody>
      </p:sp>
      <p:sp>
        <p:nvSpPr>
          <p:cNvPr id="9" name="Titre 4"/>
          <p:cNvSpPr txBox="1">
            <a:spLocks/>
          </p:cNvSpPr>
          <p:nvPr/>
        </p:nvSpPr>
        <p:spPr>
          <a:xfrm>
            <a:off x="1078254" y="1110893"/>
            <a:ext cx="6987492" cy="386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BE" sz="2400" dirty="0">
                <a:solidFill>
                  <a:srgbClr val="0070C0"/>
                </a:solidFill>
                <a:latin typeface="HelveticaNeueLT Std Med" panose="020B0804020202020204" pitchFamily="34" charset="0"/>
                <a:cs typeface="Arial" panose="020B0604020202020204" pitchFamily="34" charset="0"/>
              </a:rPr>
              <a:t>01. </a:t>
            </a:r>
            <a:r>
              <a:rPr lang="fr-BE" sz="24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Dix études de cas</a:t>
            </a:r>
          </a:p>
        </p:txBody>
      </p:sp>
    </p:spTree>
    <p:extLst>
      <p:ext uri="{BB962C8B-B14F-4D97-AF65-F5344CB8AC3E}">
        <p14:creationId xmlns:p14="http://schemas.microsoft.com/office/powerpoint/2010/main" val="2897355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7" r="6566"/>
          <a:stretch/>
        </p:blipFill>
        <p:spPr>
          <a:xfrm>
            <a:off x="1" y="-226409"/>
            <a:ext cx="9144000" cy="7084409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12 septembre 2019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Session automne 2019</a:t>
            </a:r>
            <a:endParaRPr lang="fr-B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1C4EA-97DD-4676-8C48-B5514AF77D8A}"/>
              </a:ext>
            </a:extLst>
          </p:cNvPr>
          <p:cNvSpPr txBox="1">
            <a:spLocks/>
          </p:cNvSpPr>
          <p:nvPr/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FCC0B1-6538-4807-BBF7-BF505758BADE}" type="slidenum">
              <a:rPr lang="fr-BE" sz="900" smtClean="0">
                <a:solidFill>
                  <a:schemeClr val="bg1">
                    <a:lumMod val="50000"/>
                  </a:schemeClr>
                </a:solidFill>
              </a:rPr>
              <a:pPr algn="r"/>
              <a:t>5</a:t>
            </a:fld>
            <a:endParaRPr lang="fr-B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0" y="4365625"/>
            <a:ext cx="91440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rgbClr val="0070C0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2800" b="0" dirty="0">
              <a:solidFill>
                <a:schemeClr val="bg1"/>
              </a:solidFill>
              <a:latin typeface="HelveticaNeueLT Std Med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2800" b="0" dirty="0">
                <a:solidFill>
                  <a:schemeClr val="bg1"/>
                </a:solidFill>
                <a:latin typeface="HelveticaNeueLT Std Med"/>
              </a:rPr>
              <a:t>Rue Abbé Hector Dujardin, </a:t>
            </a:r>
            <a:r>
              <a:rPr lang="fr-FR" altLang="fr-FR" sz="2800" b="0" dirty="0" err="1">
                <a:solidFill>
                  <a:schemeClr val="bg1"/>
                </a:solidFill>
                <a:latin typeface="HelveticaNeueLT Std Med"/>
              </a:rPr>
              <a:t>Onhaye</a:t>
            </a:r>
            <a:r>
              <a:rPr lang="fr-FR" altLang="fr-FR" sz="2800" b="0" dirty="0">
                <a:solidFill>
                  <a:schemeClr val="bg1"/>
                </a:solidFill>
                <a:latin typeface="HelveticaNeueLT Std Med"/>
              </a:rPr>
              <a:t> </a:t>
            </a:r>
            <a:endParaRPr lang="fr-FR" dirty="0">
              <a:solidFill>
                <a:schemeClr val="bg1"/>
              </a:solidFill>
              <a:cs typeface="Helvetica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2000" b="0" i="1" dirty="0">
                <a:solidFill>
                  <a:schemeClr val="bg1"/>
                </a:solidFill>
                <a:latin typeface="HelveticaNeueLT Std Med" panose="020B0804020202020204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Un axe structurant en centre villageois</a:t>
            </a:r>
            <a:endParaRPr lang="fr-BE" altLang="fr-FR" sz="2800" b="0" dirty="0">
              <a:solidFill>
                <a:schemeClr val="bg1"/>
              </a:solidFill>
              <a:latin typeface="HelveticaNeueLT Std Me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039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09" y="767085"/>
            <a:ext cx="9068355" cy="589883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1C4EA-97DD-4676-8C48-B5514AF77D8A}"/>
              </a:ext>
            </a:extLst>
          </p:cNvPr>
          <p:cNvSpPr txBox="1">
            <a:spLocks/>
          </p:cNvSpPr>
          <p:nvPr/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FCC0B1-6538-4807-BBF7-BF505758BADE}" type="slidenum">
              <a:rPr lang="fr-BE" sz="900" smtClean="0">
                <a:solidFill>
                  <a:schemeClr val="bg1">
                    <a:lumMod val="50000"/>
                  </a:schemeClr>
                </a:solidFill>
              </a:rPr>
              <a:pPr algn="r"/>
              <a:t>6</a:t>
            </a:fld>
            <a:endParaRPr lang="fr-B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re 4"/>
          <p:cNvSpPr txBox="1">
            <a:spLocks/>
          </p:cNvSpPr>
          <p:nvPr/>
        </p:nvSpPr>
        <p:spPr>
          <a:xfrm>
            <a:off x="694797" y="537276"/>
            <a:ext cx="6987492" cy="386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BE" sz="2400" dirty="0">
                <a:solidFill>
                  <a:srgbClr val="0070C0"/>
                </a:solidFill>
                <a:latin typeface="HelveticaNeueLT Std Med" panose="020B0804020202020204" pitchFamily="34" charset="0"/>
                <a:cs typeface="Arial" panose="020B0604020202020204" pitchFamily="34" charset="0"/>
              </a:rPr>
              <a:t>02. </a:t>
            </a:r>
            <a:r>
              <a:rPr lang="fr-BE" sz="24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Rue Abbé Hector Dujardin, </a:t>
            </a:r>
            <a:r>
              <a:rPr lang="fr-BE" sz="2400" dirty="0" err="1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Onhaye</a:t>
            </a:r>
            <a:endParaRPr lang="fr-BE" sz="2400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57840" y="4790460"/>
            <a:ext cx="3887787" cy="182870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spcAft>
                <a:spcPts val="300"/>
              </a:spcAft>
              <a:defRPr/>
            </a:pPr>
            <a:r>
              <a:rPr lang="fr-BE" sz="1800" dirty="0">
                <a:latin typeface="HelveticaNeueLT Std Med" panose="020B0804020202020204" pitchFamily="34" charset="0"/>
              </a:rPr>
              <a:t>Quoi / où / comment ?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Traversée d’agglomération et desserte d’activités locales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Ancienne voirie régionale </a:t>
            </a:r>
            <a:endParaRPr lang="fr-FR" sz="1400" dirty="0">
              <a:solidFill>
                <a:srgbClr val="FF0000"/>
              </a:solidFill>
              <a:latin typeface="HelveticaNeueLT Std Thin" panose="020B0403020202020204" pitchFamily="34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Bâti de type villageois, continu et semi-continu, gabarit majoritairement bas (R+1). Cadre bien structuré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66401"/>
            <a:ext cx="3086100" cy="365125"/>
          </a:xfrm>
        </p:spPr>
        <p:txBody>
          <a:bodyPr/>
          <a:lstStyle/>
          <a:p>
            <a:r>
              <a:rPr lang="fr-BE" dirty="0"/>
              <a:t>Session 2020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103395" y="5105931"/>
            <a:ext cx="3887787" cy="151323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Affectation du bâti majoritairement composé de maisons unifamiliales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Quelques petites surfaces commerciales, HORECA et professions libérales + école communale, administration communale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Proximité de la poste et de la police</a:t>
            </a:r>
            <a:endParaRPr lang="fr-BE" sz="1600" dirty="0">
              <a:latin typeface="HelveticaNeueLT Std Me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11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1C4EA-97DD-4676-8C48-B5514AF77D8A}"/>
              </a:ext>
            </a:extLst>
          </p:cNvPr>
          <p:cNvSpPr txBox="1">
            <a:spLocks/>
          </p:cNvSpPr>
          <p:nvPr/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FCC0B1-6538-4807-BBF7-BF505758BADE}" type="slidenum">
              <a:rPr lang="fr-BE" sz="900" smtClean="0">
                <a:solidFill>
                  <a:schemeClr val="bg1">
                    <a:lumMod val="50000"/>
                  </a:schemeClr>
                </a:solidFill>
              </a:rPr>
              <a:pPr algn="r"/>
              <a:t>7</a:t>
            </a:fld>
            <a:endParaRPr lang="fr-B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itre 4"/>
          <p:cNvSpPr txBox="1">
            <a:spLocks/>
          </p:cNvSpPr>
          <p:nvPr/>
        </p:nvSpPr>
        <p:spPr>
          <a:xfrm>
            <a:off x="694797" y="537276"/>
            <a:ext cx="6987492" cy="386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BE" sz="2400" dirty="0">
                <a:solidFill>
                  <a:srgbClr val="0070C0"/>
                </a:solidFill>
                <a:latin typeface="HelveticaNeueLT Std Med" panose="020B0804020202020204" pitchFamily="34" charset="0"/>
                <a:cs typeface="Arial" panose="020B0604020202020204" pitchFamily="34" charset="0"/>
              </a:rPr>
              <a:t>02. </a:t>
            </a:r>
            <a:r>
              <a:rPr lang="fr-BE" sz="24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Rue Abbé Hector Dujardin, </a:t>
            </a:r>
            <a:r>
              <a:rPr lang="fr-BE" sz="2400" dirty="0" err="1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Onhaye</a:t>
            </a:r>
            <a:endParaRPr lang="fr-BE" sz="2400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fr-BE" dirty="0"/>
              <a:t>Session 2020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0" y="4761764"/>
            <a:ext cx="3887787" cy="111825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spcAft>
                <a:spcPts val="300"/>
              </a:spcAft>
              <a:defRPr/>
            </a:pPr>
            <a:r>
              <a:rPr lang="fr-BE" sz="1800" dirty="0">
                <a:latin typeface="HelveticaNeueLT Std Med" panose="020B0804020202020204" pitchFamily="34" charset="0"/>
              </a:rPr>
              <a:t>Eléments déclencheurs ?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Volonté politique d’améliorer la qualité du village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Réseau d’égouttage à rénover et compléter</a:t>
            </a:r>
            <a:endParaRPr lang="fr-FR" sz="1400" dirty="0">
              <a:solidFill>
                <a:srgbClr val="FF0000"/>
              </a:solidFill>
              <a:latin typeface="HelveticaNeueLT Std Thin" panose="020B0403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654548" y="4761763"/>
            <a:ext cx="3887787" cy="171329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spcAft>
                <a:spcPts val="300"/>
              </a:spcAft>
              <a:defRPr/>
            </a:pPr>
            <a:r>
              <a:rPr lang="fr-BE" sz="1800" dirty="0">
                <a:latin typeface="HelveticaNeueLT Std Med" panose="020B0804020202020204" pitchFamily="34" charset="0"/>
              </a:rPr>
              <a:t>Outil(s) ?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Aucun !</a:t>
            </a:r>
          </a:p>
          <a:p>
            <a:pPr>
              <a:spcAft>
                <a:spcPts val="300"/>
              </a:spcAft>
              <a:defRPr/>
            </a:pPr>
            <a:r>
              <a:rPr lang="fr-BE" dirty="0">
                <a:latin typeface="HelveticaNeueLT Std Med" panose="020B0804020202020204" pitchFamily="34" charset="0"/>
              </a:rPr>
              <a:t>Objectif(s) ?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Amélioration de la qualité de vie et de la sécurité routière</a:t>
            </a:r>
          </a:p>
          <a:p>
            <a:pPr eaLnBrk="1" hangingPunct="1">
              <a:spcAft>
                <a:spcPts val="500"/>
              </a:spcAft>
              <a:defRPr/>
            </a:pPr>
            <a:endParaRPr lang="fr-FR" sz="1400" dirty="0">
              <a:latin typeface="HelveticaNeueLT Std Thin" panose="020B0403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9583" t="42816" r="14584" b="11481"/>
          <a:stretch/>
        </p:blipFill>
        <p:spPr>
          <a:xfrm>
            <a:off x="-297180" y="1213960"/>
            <a:ext cx="9738360" cy="330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0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1C4EA-97DD-4676-8C48-B5514AF77D8A}"/>
              </a:ext>
            </a:extLst>
          </p:cNvPr>
          <p:cNvSpPr txBox="1">
            <a:spLocks/>
          </p:cNvSpPr>
          <p:nvPr/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FCC0B1-6538-4807-BBF7-BF505758BADE}" type="slidenum">
              <a:rPr lang="fr-BE" sz="900" smtClean="0">
                <a:solidFill>
                  <a:schemeClr val="bg1">
                    <a:lumMod val="50000"/>
                  </a:schemeClr>
                </a:solidFill>
              </a:rPr>
              <a:pPr algn="r"/>
              <a:t>8</a:t>
            </a:fld>
            <a:endParaRPr lang="fr-B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ZoneTexte 7"/>
          <p:cNvSpPr txBox="1">
            <a:spLocks noChangeArrowheads="1"/>
          </p:cNvSpPr>
          <p:nvPr/>
        </p:nvSpPr>
        <p:spPr bwMode="auto">
          <a:xfrm>
            <a:off x="-32961" y="3401365"/>
            <a:ext cx="91440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rgbClr val="0070C0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fr-FR" altLang="fr-FR" sz="1800" b="0" dirty="0">
                <a:latin typeface="HelveticaNeueLT Std Med" panose="020B0804020202020204" pitchFamily="34" charset="0"/>
              </a:rPr>
              <a:t>Reconfiguration globale d’un axe structurant traversant </a:t>
            </a:r>
            <a:r>
              <a:rPr lang="fr-FR" altLang="fr-FR" sz="1800" b="0" dirty="0">
                <a:latin typeface="HelveticaNeueLT Std Thin" panose="020B0403020202020204" pitchFamily="34" charset="0"/>
              </a:rPr>
              <a:t>pensé de façade à façade</a:t>
            </a:r>
            <a:endParaRPr lang="fr-FR" altLang="fr-FR" sz="1800" b="0" dirty="0">
              <a:latin typeface="HelveticaNeueLT Std Med" panose="020B0804020202020204" pitchFamily="34" charset="0"/>
            </a:endParaRPr>
          </a:p>
        </p:txBody>
      </p:sp>
      <p:sp>
        <p:nvSpPr>
          <p:cNvPr id="14" name="Titre 4"/>
          <p:cNvSpPr txBox="1">
            <a:spLocks/>
          </p:cNvSpPr>
          <p:nvPr/>
        </p:nvSpPr>
        <p:spPr>
          <a:xfrm>
            <a:off x="694797" y="537276"/>
            <a:ext cx="6987492" cy="386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BE" sz="2400" dirty="0">
                <a:solidFill>
                  <a:srgbClr val="0070C0"/>
                </a:solidFill>
                <a:latin typeface="HelveticaNeueLT Std Med" panose="020B0804020202020204" pitchFamily="34" charset="0"/>
                <a:cs typeface="Arial" panose="020B0604020202020204" pitchFamily="34" charset="0"/>
              </a:rPr>
              <a:t>02. </a:t>
            </a:r>
            <a:r>
              <a:rPr lang="fr-BE" sz="24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Rue Abbé Hector Dujardin, </a:t>
            </a:r>
            <a:r>
              <a:rPr lang="fr-BE" sz="2400" dirty="0" err="1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Onhaye</a:t>
            </a:r>
            <a:endParaRPr lang="fr-BE" sz="2400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fr-BE" dirty="0"/>
              <a:t>Session 2020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39" y="1264998"/>
            <a:ext cx="8991600" cy="216400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09550" y="4064612"/>
            <a:ext cx="4362450" cy="21082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>
              <a:spcAft>
                <a:spcPts val="300"/>
              </a:spcAft>
              <a:defRPr/>
            </a:pPr>
            <a:r>
              <a:rPr lang="fr-BE" sz="1800" dirty="0">
                <a:latin typeface="HelveticaNeueLT Std Med" panose="020B0804020202020204" pitchFamily="34" charset="0"/>
              </a:rPr>
              <a:t>Acteurs ?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Commune de </a:t>
            </a:r>
            <a:r>
              <a:rPr lang="fr-FR" sz="1400" dirty="0" err="1">
                <a:latin typeface="HelveticaNeueLT Std Thin" panose="020B0403020202020204" pitchFamily="34" charset="0"/>
              </a:rPr>
              <a:t>Onhaye</a:t>
            </a:r>
            <a:r>
              <a:rPr lang="fr-FR" sz="1400" dirty="0">
                <a:latin typeface="HelveticaNeueLT Std Thin" panose="020B0403020202020204" pitchFamily="34" charset="0"/>
              </a:rPr>
              <a:t> 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Bureau d’études AGUA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Comité de suivi, avec Commune, bureau d’études, TEC, SPGE, SRI, Police et SPW (Direction des voiries subsidiées, Département de la sécurité, du trafic et de la télématique routière)</a:t>
            </a:r>
          </a:p>
          <a:p>
            <a:pPr marL="285750" indent="-285750" eaLnBrk="1" hangingPunct="1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Riverains/commerçants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814511" y="4064612"/>
            <a:ext cx="3188693" cy="1803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fr-BE" dirty="0">
                <a:latin typeface="HelveticaNeueLT Std Med" panose="020B0804020202020204" pitchFamily="34" charset="0"/>
              </a:rPr>
              <a:t>Financement ?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1.007.000 euros HTVA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40% pris en charge par la commune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Travaux d’égouttage par la SPGE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HelveticaNeueLT Std Thin" panose="020B0403020202020204" pitchFamily="34" charset="0"/>
              </a:rPr>
              <a:t>Solde par le Plan triennal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00786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4" b="5177"/>
          <a:stretch/>
        </p:blipFill>
        <p:spPr>
          <a:xfrm>
            <a:off x="-15085" y="3548731"/>
            <a:ext cx="9144000" cy="3184865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A1C4EA-97DD-4676-8C48-B5514AF77D8A}"/>
              </a:ext>
            </a:extLst>
          </p:cNvPr>
          <p:cNvSpPr txBox="1">
            <a:spLocks/>
          </p:cNvSpPr>
          <p:nvPr/>
        </p:nvSpPr>
        <p:spPr>
          <a:xfrm>
            <a:off x="6457949" y="6356351"/>
            <a:ext cx="2057399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6FCC0B1-6538-4807-BBF7-BF505758BADE}" type="slidenum">
              <a:rPr lang="fr-BE" sz="900" smtClean="0">
                <a:solidFill>
                  <a:schemeClr val="bg1">
                    <a:lumMod val="50000"/>
                  </a:schemeClr>
                </a:solidFill>
              </a:rPr>
              <a:pPr algn="r"/>
              <a:t>9</a:t>
            </a:fld>
            <a:endParaRPr lang="fr-BE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5"/>
          <a:stretch/>
        </p:blipFill>
        <p:spPr>
          <a:xfrm>
            <a:off x="-15085" y="10889"/>
            <a:ext cx="9144000" cy="3280348"/>
          </a:xfrm>
          <a:prstGeom prst="rect">
            <a:avLst/>
          </a:prstGeom>
        </p:spPr>
      </p:pic>
      <p:sp>
        <p:nvSpPr>
          <p:cNvPr id="12" name="Titre 4"/>
          <p:cNvSpPr txBox="1">
            <a:spLocks/>
          </p:cNvSpPr>
          <p:nvPr/>
        </p:nvSpPr>
        <p:spPr>
          <a:xfrm>
            <a:off x="694797" y="537276"/>
            <a:ext cx="6987492" cy="386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BE" sz="2400" dirty="0">
                <a:solidFill>
                  <a:srgbClr val="0070C0"/>
                </a:solidFill>
                <a:latin typeface="HelveticaNeueLT Std Med" panose="020B0804020202020204" pitchFamily="34" charset="0"/>
                <a:cs typeface="Arial" panose="020B0604020202020204" pitchFamily="34" charset="0"/>
              </a:rPr>
              <a:t>02. </a:t>
            </a:r>
            <a:r>
              <a:rPr lang="fr-BE" sz="24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Rue Abbé Hector Dujardin, </a:t>
            </a:r>
            <a:r>
              <a:rPr lang="fr-BE" sz="2400" dirty="0" err="1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Onhaye</a:t>
            </a:r>
            <a:endParaRPr lang="fr-BE" sz="2400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fr-BE" dirty="0"/>
              <a:t>Session 2020</a:t>
            </a:r>
          </a:p>
        </p:txBody>
      </p:sp>
    </p:spTree>
    <p:extLst>
      <p:ext uri="{BB962C8B-B14F-4D97-AF65-F5344CB8AC3E}">
        <p14:creationId xmlns:p14="http://schemas.microsoft.com/office/powerpoint/2010/main" val="386277310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</TotalTime>
  <Words>1535</Words>
  <Application>Microsoft Office PowerPoint</Application>
  <PresentationFormat>On-screen Show (4:3)</PresentationFormat>
  <Paragraphs>241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Courier New</vt:lpstr>
      <vt:lpstr>Helvetica</vt:lpstr>
      <vt:lpstr>HelveticaNeue LT 25 UltLight</vt:lpstr>
      <vt:lpstr>HelveticaNeue LT 45 Lt</vt:lpstr>
      <vt:lpstr>HelveticaNeue LT 55 Roman</vt:lpstr>
      <vt:lpstr>HelveticaNeueLT Std Med</vt:lpstr>
      <vt:lpstr>HelveticaNeueLT Std Thin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CPDT</dc:creator>
  <cp:lastModifiedBy>n.duvivier</cp:lastModifiedBy>
  <cp:revision>275</cp:revision>
  <cp:lastPrinted>2019-03-25T08:24:01Z</cp:lastPrinted>
  <dcterms:created xsi:type="dcterms:W3CDTF">2019-03-19T09:37:39Z</dcterms:created>
  <dcterms:modified xsi:type="dcterms:W3CDTF">2020-09-09T20:45:53Z</dcterms:modified>
</cp:coreProperties>
</file>