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7" r:id="rId2"/>
    <p:sldId id="256" r:id="rId3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3" d="100"/>
          <a:sy n="83" d="100"/>
        </p:scale>
        <p:origin x="61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02BB9F-401C-4D43-91BE-2B542830EE8E}" type="datetimeFigureOut">
              <a:rPr lang="fr-BE" smtClean="0"/>
              <a:t>01-06-22</a:t>
            </a:fld>
            <a:endParaRPr lang="fr-BE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BE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5FADA80-BF12-4176-9AF5-A9D092FBA41A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282335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4D5FA47-E9C5-0088-2F0A-45BBC076E2B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FD026225-9067-9826-CB2C-606196A4FF9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fr-BE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55FD48B-4AC9-AD10-6894-2D0E2631BC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6199BF-A239-4452-A2F4-F8DEBAE35213}" type="datetimeFigureOut">
              <a:rPr lang="fr-BE" smtClean="0"/>
              <a:t>01-06-22</a:t>
            </a:fld>
            <a:endParaRPr lang="fr-BE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2829BD7-1D58-0DC9-EB72-5B56E27763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54A10458-71A8-2D5B-249A-1091594A19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243AC9-158C-411D-AF38-5EAE3A8F7EF4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9299193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3D1523B-E3C1-9C32-A5DD-37E973E0C6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EFF46A71-42C3-9201-2D36-AE60728A9E0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3256F07-7FDC-8B6D-87E6-733F5B937C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6199BF-A239-4452-A2F4-F8DEBAE35213}" type="datetimeFigureOut">
              <a:rPr lang="fr-BE" smtClean="0"/>
              <a:t>01-06-22</a:t>
            </a:fld>
            <a:endParaRPr lang="fr-BE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26D7846-EB00-2245-E9C8-F8DC4281E5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58CB5AA-D2D1-EF50-0034-D8D762C3FC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243AC9-158C-411D-AF38-5EAE3A8F7EF4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7290497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B4EA7B7D-146C-42F7-83E8-3B017A0D98A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C1A04ACF-DEC4-3E2D-103F-41A671FE98A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4FB0238-977A-4F7F-AAF2-BAEC23FD36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6199BF-A239-4452-A2F4-F8DEBAE35213}" type="datetimeFigureOut">
              <a:rPr lang="fr-BE" smtClean="0"/>
              <a:t>01-06-22</a:t>
            </a:fld>
            <a:endParaRPr lang="fr-BE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E844A51-7C87-0430-39D0-B732F10E70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C047027-EC55-F187-62D8-94A002BCD1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243AC9-158C-411D-AF38-5EAE3A8F7EF4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9455668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14A3426-402B-1EDD-08B0-940970696B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8AEFE32-E8E1-2C88-156C-2746193DD4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5616342-5675-95CC-6D5E-5757A594C0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6199BF-A239-4452-A2F4-F8DEBAE35213}" type="datetimeFigureOut">
              <a:rPr lang="fr-BE" smtClean="0"/>
              <a:t>01-06-22</a:t>
            </a:fld>
            <a:endParaRPr lang="fr-BE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CA2F567-1C08-C204-D225-9C7A9AE0BE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9E01FD8-D0E6-DCA9-4F6E-F0E85AEC5A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243AC9-158C-411D-AF38-5EAE3A8F7EF4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41654077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C2BD23E-B082-3F5F-DFEB-531AD63071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6585F99D-DE7F-1747-7EED-405B2D0C798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68C8F74-A5A6-4FFA-A700-2FDD38BF4C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6199BF-A239-4452-A2F4-F8DEBAE35213}" type="datetimeFigureOut">
              <a:rPr lang="fr-BE" smtClean="0"/>
              <a:t>01-06-22</a:t>
            </a:fld>
            <a:endParaRPr lang="fr-BE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05E5962-EC58-CF58-5143-21EBE05948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FB73CE6-F742-5287-21C2-F3AD981134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243AC9-158C-411D-AF38-5EAE3A8F7EF4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7954184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C273336-D61B-4915-8DA1-F00CD4CC0C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26493A5-4EED-A687-F97B-EEBF9638903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4A633910-5E5A-386A-912D-B3F41F07271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352F464E-0454-F744-A223-9B227790F1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6199BF-A239-4452-A2F4-F8DEBAE35213}" type="datetimeFigureOut">
              <a:rPr lang="fr-BE" smtClean="0"/>
              <a:t>01-06-22</a:t>
            </a:fld>
            <a:endParaRPr lang="fr-BE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36DE441F-7A1D-5D05-DF8A-10EF4B66C0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DF2F336F-130A-2F67-9AC8-14C1FF2051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243AC9-158C-411D-AF38-5EAE3A8F7EF4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1506790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92CEF84-BB7C-B818-01A6-2B6F4449E5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A6F20B1C-35DE-9E6B-81DA-87FD8BF8ED3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13C79F78-B6F8-830B-231C-F6D617116C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977498D5-C00C-ED42-5608-F628B1C53DF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45820317-F5D2-A286-055A-CD75FCA9C01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19DB17D5-1D9C-ED1C-DFDC-AFC769E1DE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6199BF-A239-4452-A2F4-F8DEBAE35213}" type="datetimeFigureOut">
              <a:rPr lang="fr-BE" smtClean="0"/>
              <a:t>01-06-22</a:t>
            </a:fld>
            <a:endParaRPr lang="fr-BE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3BF0DC25-226C-95D2-7F19-04E7716BFB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AD31B571-54BC-375E-88E0-6AD9893EA8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243AC9-158C-411D-AF38-5EAE3A8F7EF4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1810815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14D5571-D5A9-D335-37A7-CA00138B3A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C13A2F81-74B4-C9CF-448E-467E71CD54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6199BF-A239-4452-A2F4-F8DEBAE35213}" type="datetimeFigureOut">
              <a:rPr lang="fr-BE" smtClean="0"/>
              <a:t>01-06-22</a:t>
            </a:fld>
            <a:endParaRPr lang="fr-BE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C667ACED-F5E2-CDAF-15F1-1A01117E72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9CC6B1CA-3887-2012-3764-009D059D6E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243AC9-158C-411D-AF38-5EAE3A8F7EF4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4673470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7BEB4858-859D-740F-E865-A53CA73281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6199BF-A239-4452-A2F4-F8DEBAE35213}" type="datetimeFigureOut">
              <a:rPr lang="fr-BE" smtClean="0"/>
              <a:t>01-06-22</a:t>
            </a:fld>
            <a:endParaRPr lang="fr-BE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D042EF2B-8CA1-21DF-7D29-E729507F45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4C93599B-D0CB-E6AA-DA8C-B34016619A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243AC9-158C-411D-AF38-5EAE3A8F7EF4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6477339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C0395B7-D83A-43FD-3CDD-B77CEBA807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F6A1636-5329-8403-C982-B5D2CF7B4F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1559206F-ADD1-136E-4030-C14310AC794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7FF761E3-CAA9-D3C3-E9EF-6CE510BF36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6199BF-A239-4452-A2F4-F8DEBAE35213}" type="datetimeFigureOut">
              <a:rPr lang="fr-BE" smtClean="0"/>
              <a:t>01-06-22</a:t>
            </a:fld>
            <a:endParaRPr lang="fr-BE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F2B8525D-65B2-343E-FF0F-E5CB33D21F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1DFDEB80-1231-D0D9-3058-605CE3A412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243AC9-158C-411D-AF38-5EAE3A8F7EF4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4244031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973713B-367C-8CCE-8B71-83DC8F7A8E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E0524285-9559-FB96-0725-A1339DCBA56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BE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04950DF5-1C51-2E9B-1F8D-07DA3DC6E0D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3B56DACF-903B-6395-C66B-E94BAD0231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6199BF-A239-4452-A2F4-F8DEBAE35213}" type="datetimeFigureOut">
              <a:rPr lang="fr-BE" smtClean="0"/>
              <a:t>01-06-22</a:t>
            </a:fld>
            <a:endParaRPr lang="fr-BE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F38DE194-D26A-4C4B-A752-4FDE3DBD7F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C3EE802D-F4D7-49DA-203F-01939DA5DD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243AC9-158C-411D-AF38-5EAE3A8F7EF4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4027199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D3F4ECD2-4B1D-9022-634D-8D9915CBB2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9B322128-F0C9-0F80-3EC0-8654113E6F6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5B5A6EF-45B3-B55C-D66D-BC2B0A6397A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6199BF-A239-4452-A2F4-F8DEBAE35213}" type="datetimeFigureOut">
              <a:rPr lang="fr-BE" smtClean="0"/>
              <a:t>01-06-22</a:t>
            </a:fld>
            <a:endParaRPr lang="fr-BE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8AC957D-C8F6-08FB-C80B-10946139D34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BE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205E736-C040-D3C6-AE90-F38E17CF754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243AC9-158C-411D-AF38-5EAE3A8F7EF4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40226757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e 2">
            <a:extLst>
              <a:ext uri="{FF2B5EF4-FFF2-40B4-BE49-F238E27FC236}">
                <a16:creationId xmlns:a16="http://schemas.microsoft.com/office/drawing/2014/main" id="{6F472E40-4451-4780-B170-D78E7292C613}"/>
              </a:ext>
            </a:extLst>
          </p:cNvPr>
          <p:cNvGrpSpPr/>
          <p:nvPr/>
        </p:nvGrpSpPr>
        <p:grpSpPr>
          <a:xfrm>
            <a:off x="318176" y="321575"/>
            <a:ext cx="11776828" cy="6214849"/>
            <a:chOff x="394376" y="438900"/>
            <a:chExt cx="11776828" cy="6214849"/>
          </a:xfrm>
        </p:grpSpPr>
        <p:sp>
          <p:nvSpPr>
            <p:cNvPr id="19" name="ZoneTexte 18">
              <a:extLst>
                <a:ext uri="{FF2B5EF4-FFF2-40B4-BE49-F238E27FC236}">
                  <a16:creationId xmlns:a16="http://schemas.microsoft.com/office/drawing/2014/main" id="{16E704FE-A53C-6810-996B-97D7772B1643}"/>
                </a:ext>
              </a:extLst>
            </p:cNvPr>
            <p:cNvSpPr txBox="1"/>
            <p:nvPr/>
          </p:nvSpPr>
          <p:spPr>
            <a:xfrm>
              <a:off x="1069987" y="5730419"/>
              <a:ext cx="2113466" cy="923330"/>
            </a:xfrm>
            <a:prstGeom prst="rect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wrap="square" rtlCol="0">
              <a:spAutoFit/>
            </a:bodyPr>
            <a:lstStyle/>
            <a:p>
              <a:r>
                <a:rPr lang="fr-BE" dirty="0"/>
                <a:t>+ Carte Joker : pour compléter le panel d’action</a:t>
              </a:r>
            </a:p>
          </p:txBody>
        </p:sp>
        <p:sp>
          <p:nvSpPr>
            <p:cNvPr id="5" name="Accolade fermante 4">
              <a:extLst>
                <a:ext uri="{FF2B5EF4-FFF2-40B4-BE49-F238E27FC236}">
                  <a16:creationId xmlns:a16="http://schemas.microsoft.com/office/drawing/2014/main" id="{BC19BC12-23DB-6C95-503C-E9FCD1FD522F}"/>
                </a:ext>
              </a:extLst>
            </p:cNvPr>
            <p:cNvSpPr/>
            <p:nvPr/>
          </p:nvSpPr>
          <p:spPr>
            <a:xfrm>
              <a:off x="8191500" y="447675"/>
              <a:ext cx="228600" cy="2981325"/>
            </a:xfrm>
            <a:prstGeom prst="rightBrac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fr-BE"/>
            </a:p>
          </p:txBody>
        </p:sp>
        <p:sp>
          <p:nvSpPr>
            <p:cNvPr id="6" name="ZoneTexte 5">
              <a:extLst>
                <a:ext uri="{FF2B5EF4-FFF2-40B4-BE49-F238E27FC236}">
                  <a16:creationId xmlns:a16="http://schemas.microsoft.com/office/drawing/2014/main" id="{017B6319-86C0-4482-BE5F-A24A671B3D7C}"/>
                </a:ext>
              </a:extLst>
            </p:cNvPr>
            <p:cNvSpPr txBox="1"/>
            <p:nvPr/>
          </p:nvSpPr>
          <p:spPr>
            <a:xfrm>
              <a:off x="8618624" y="2231695"/>
              <a:ext cx="1249701" cy="369332"/>
            </a:xfrm>
            <a:prstGeom prst="rect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wrap="none" rtlCol="0">
              <a:spAutoFit/>
            </a:bodyPr>
            <a:lstStyle/>
            <a:p>
              <a:r>
                <a:rPr lang="fr-BE" dirty="0"/>
                <a:t>A entourer </a:t>
              </a:r>
            </a:p>
          </p:txBody>
        </p:sp>
        <p:sp>
          <p:nvSpPr>
            <p:cNvPr id="7" name="ZoneTexte 6">
              <a:extLst>
                <a:ext uri="{FF2B5EF4-FFF2-40B4-BE49-F238E27FC236}">
                  <a16:creationId xmlns:a16="http://schemas.microsoft.com/office/drawing/2014/main" id="{00DD4181-41F1-5AE3-BB01-C6D2EA7913FD}"/>
                </a:ext>
              </a:extLst>
            </p:cNvPr>
            <p:cNvSpPr txBox="1"/>
            <p:nvPr/>
          </p:nvSpPr>
          <p:spPr>
            <a:xfrm>
              <a:off x="9868325" y="4142239"/>
              <a:ext cx="2203617" cy="175432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BE" dirty="0"/>
                <a:t>Effets attendus par poste</a:t>
              </a:r>
            </a:p>
            <a:p>
              <a:r>
                <a:rPr lang="fr-BE" dirty="0"/>
                <a:t>I : Indirect : l’effet n’est pas mécanique</a:t>
              </a:r>
            </a:p>
            <a:p>
              <a:r>
                <a:rPr lang="fr-BE" dirty="0"/>
                <a:t>D : Direct : l’effet est mécanique</a:t>
              </a:r>
            </a:p>
          </p:txBody>
        </p:sp>
        <p:sp>
          <p:nvSpPr>
            <p:cNvPr id="8" name="Accolade fermante 7">
              <a:extLst>
                <a:ext uri="{FF2B5EF4-FFF2-40B4-BE49-F238E27FC236}">
                  <a16:creationId xmlns:a16="http://schemas.microsoft.com/office/drawing/2014/main" id="{7DF9EA66-155B-0C8D-0192-C5838FB2E512}"/>
                </a:ext>
              </a:extLst>
            </p:cNvPr>
            <p:cNvSpPr/>
            <p:nvPr/>
          </p:nvSpPr>
          <p:spPr>
            <a:xfrm>
              <a:off x="9639725" y="3427306"/>
              <a:ext cx="228600" cy="2086136"/>
            </a:xfrm>
            <a:prstGeom prst="rightBrac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fr-BE"/>
            </a:p>
          </p:txBody>
        </p:sp>
        <p:sp>
          <p:nvSpPr>
            <p:cNvPr id="9" name="ZoneTexte 8">
              <a:extLst>
                <a:ext uri="{FF2B5EF4-FFF2-40B4-BE49-F238E27FC236}">
                  <a16:creationId xmlns:a16="http://schemas.microsoft.com/office/drawing/2014/main" id="{D832BC28-C994-9E81-F1CF-E1981216724F}"/>
                </a:ext>
              </a:extLst>
            </p:cNvPr>
            <p:cNvSpPr txBox="1"/>
            <p:nvPr/>
          </p:nvSpPr>
          <p:spPr>
            <a:xfrm>
              <a:off x="9967587" y="5896565"/>
              <a:ext cx="2203617" cy="369332"/>
            </a:xfrm>
            <a:prstGeom prst="rect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wrap="none" rtlCol="0">
              <a:spAutoFit/>
            </a:bodyPr>
            <a:lstStyle>
              <a:defPPr>
                <a:defRPr lang="fr-FR"/>
              </a:defPPr>
              <a:lvl1pPr>
                <a:defRPr>
                  <a:solidFill>
                    <a:schemeClr val="lt1"/>
                  </a:solidFill>
                </a:defRPr>
              </a:lvl1pPr>
              <a:lvl2pPr>
                <a:defRPr>
                  <a:solidFill>
                    <a:schemeClr val="lt1"/>
                  </a:solidFill>
                </a:defRPr>
              </a:lvl2pPr>
              <a:lvl3pPr>
                <a:defRPr>
                  <a:solidFill>
                    <a:schemeClr val="lt1"/>
                  </a:solidFill>
                </a:defRPr>
              </a:lvl3pPr>
              <a:lvl4pPr>
                <a:defRPr>
                  <a:solidFill>
                    <a:schemeClr val="lt1"/>
                  </a:solidFill>
                </a:defRPr>
              </a:lvl4pPr>
              <a:lvl5pPr>
                <a:defRPr>
                  <a:solidFill>
                    <a:schemeClr val="lt1"/>
                  </a:solidFill>
                </a:defRPr>
              </a:lvl5pPr>
              <a:lvl6pPr>
                <a:defRPr>
                  <a:solidFill>
                    <a:schemeClr val="lt1"/>
                  </a:solidFill>
                </a:defRPr>
              </a:lvl6pPr>
              <a:lvl7pPr>
                <a:defRPr>
                  <a:solidFill>
                    <a:schemeClr val="lt1"/>
                  </a:solidFill>
                </a:defRPr>
              </a:lvl7pPr>
              <a:lvl8pPr>
                <a:defRPr>
                  <a:solidFill>
                    <a:schemeClr val="lt1"/>
                  </a:solidFill>
                </a:defRPr>
              </a:lvl8pPr>
              <a:lvl9pPr>
                <a:defRPr>
                  <a:solidFill>
                    <a:schemeClr val="lt1"/>
                  </a:solidFill>
                </a:defRPr>
              </a:lvl9pPr>
            </a:lstStyle>
            <a:p>
              <a:r>
                <a:rPr lang="fr-BE" dirty="0"/>
                <a:t>A corriger/compléter </a:t>
              </a:r>
            </a:p>
          </p:txBody>
        </p:sp>
        <p:sp>
          <p:nvSpPr>
            <p:cNvPr id="10" name="ZoneTexte 9">
              <a:extLst>
                <a:ext uri="{FF2B5EF4-FFF2-40B4-BE49-F238E27FC236}">
                  <a16:creationId xmlns:a16="http://schemas.microsoft.com/office/drawing/2014/main" id="{00074EC0-D85F-A73E-E368-BDE05D1C919D}"/>
                </a:ext>
              </a:extLst>
            </p:cNvPr>
            <p:cNvSpPr txBox="1"/>
            <p:nvPr/>
          </p:nvSpPr>
          <p:spPr>
            <a:xfrm>
              <a:off x="8612652" y="1017071"/>
              <a:ext cx="2635478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BE" dirty="0"/>
                <a:t>Etape du processus permis à laquelle il est possible d’intégrer cette action</a:t>
              </a:r>
            </a:p>
          </p:txBody>
        </p:sp>
        <p:sp>
          <p:nvSpPr>
            <p:cNvPr id="12" name="ZoneTexte 11">
              <a:extLst>
                <a:ext uri="{FF2B5EF4-FFF2-40B4-BE49-F238E27FC236}">
                  <a16:creationId xmlns:a16="http://schemas.microsoft.com/office/drawing/2014/main" id="{20AFE4CB-EC77-FFE8-40E7-5F8E02CAC3CD}"/>
                </a:ext>
              </a:extLst>
            </p:cNvPr>
            <p:cNvSpPr txBox="1"/>
            <p:nvPr/>
          </p:nvSpPr>
          <p:spPr>
            <a:xfrm>
              <a:off x="8305799" y="3427306"/>
              <a:ext cx="2203617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BE" dirty="0"/>
                <a:t>Chauffage/</a:t>
              </a:r>
            </a:p>
            <a:p>
              <a:r>
                <a:rPr lang="fr-BE" dirty="0"/>
                <a:t>Surchauffe</a:t>
              </a:r>
            </a:p>
          </p:txBody>
        </p:sp>
        <p:sp>
          <p:nvSpPr>
            <p:cNvPr id="13" name="ZoneTexte 12">
              <a:extLst>
                <a:ext uri="{FF2B5EF4-FFF2-40B4-BE49-F238E27FC236}">
                  <a16:creationId xmlns:a16="http://schemas.microsoft.com/office/drawing/2014/main" id="{7E9BDE68-1BB7-61E8-3023-ACDF11205DE8}"/>
                </a:ext>
              </a:extLst>
            </p:cNvPr>
            <p:cNvSpPr txBox="1"/>
            <p:nvPr/>
          </p:nvSpPr>
          <p:spPr>
            <a:xfrm>
              <a:off x="8305800" y="4170828"/>
              <a:ext cx="220361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BE" dirty="0"/>
                <a:t>Mobilité</a:t>
              </a:r>
            </a:p>
          </p:txBody>
        </p:sp>
        <p:sp>
          <p:nvSpPr>
            <p:cNvPr id="14" name="ZoneTexte 13">
              <a:extLst>
                <a:ext uri="{FF2B5EF4-FFF2-40B4-BE49-F238E27FC236}">
                  <a16:creationId xmlns:a16="http://schemas.microsoft.com/office/drawing/2014/main" id="{CA649819-CA70-F726-BDE6-0F9262BE0F87}"/>
                </a:ext>
              </a:extLst>
            </p:cNvPr>
            <p:cNvSpPr txBox="1"/>
            <p:nvPr/>
          </p:nvSpPr>
          <p:spPr>
            <a:xfrm>
              <a:off x="8305800" y="4759076"/>
              <a:ext cx="166178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BE" dirty="0"/>
                <a:t>Energie grise</a:t>
              </a:r>
            </a:p>
          </p:txBody>
        </p:sp>
        <p:sp>
          <p:nvSpPr>
            <p:cNvPr id="15" name="ZoneTexte 14">
              <a:extLst>
                <a:ext uri="{FF2B5EF4-FFF2-40B4-BE49-F238E27FC236}">
                  <a16:creationId xmlns:a16="http://schemas.microsoft.com/office/drawing/2014/main" id="{C3F5C36D-7D3A-6853-B18D-EB758B369FDC}"/>
                </a:ext>
              </a:extLst>
            </p:cNvPr>
            <p:cNvSpPr txBox="1"/>
            <p:nvPr/>
          </p:nvSpPr>
          <p:spPr>
            <a:xfrm>
              <a:off x="651399" y="877397"/>
              <a:ext cx="314602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fr-BE" dirty="0"/>
                <a:t>Intitulé de l’action</a:t>
              </a:r>
            </a:p>
          </p:txBody>
        </p:sp>
        <p:sp>
          <p:nvSpPr>
            <p:cNvPr id="16" name="ZoneTexte 15">
              <a:extLst>
                <a:ext uri="{FF2B5EF4-FFF2-40B4-BE49-F238E27FC236}">
                  <a16:creationId xmlns:a16="http://schemas.microsoft.com/office/drawing/2014/main" id="{AD38755F-E304-D97C-A4BC-3C5915E6415C}"/>
                </a:ext>
              </a:extLst>
            </p:cNvPr>
            <p:cNvSpPr txBox="1"/>
            <p:nvPr/>
          </p:nvSpPr>
          <p:spPr>
            <a:xfrm>
              <a:off x="651399" y="2601027"/>
              <a:ext cx="3146028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fr-BE" dirty="0"/>
                <a:t>Illustration de principe ou rappel de la présentation</a:t>
              </a:r>
            </a:p>
          </p:txBody>
        </p:sp>
        <p:sp>
          <p:nvSpPr>
            <p:cNvPr id="17" name="ZoneTexte 16">
              <a:extLst>
                <a:ext uri="{FF2B5EF4-FFF2-40B4-BE49-F238E27FC236}">
                  <a16:creationId xmlns:a16="http://schemas.microsoft.com/office/drawing/2014/main" id="{6B661DEE-DC7B-A5D3-BA15-9EAD6448D0BD}"/>
                </a:ext>
              </a:extLst>
            </p:cNvPr>
            <p:cNvSpPr txBox="1"/>
            <p:nvPr/>
          </p:nvSpPr>
          <p:spPr>
            <a:xfrm>
              <a:off x="651399" y="4416990"/>
              <a:ext cx="314602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fr-BE" dirty="0"/>
                <a:t>Commentaire utile</a:t>
              </a:r>
            </a:p>
          </p:txBody>
        </p:sp>
        <p:pic>
          <p:nvPicPr>
            <p:cNvPr id="18" name="Espace réservé du contenu 8" descr="Une image contenant texte, reine, enveloppe&#10;&#10;Description générée automatiquement">
              <a:extLst>
                <a:ext uri="{FF2B5EF4-FFF2-40B4-BE49-F238E27FC236}">
                  <a16:creationId xmlns:a16="http://schemas.microsoft.com/office/drawing/2014/main" id="{ACCD164F-F030-BEBE-ADC5-7357489607A3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 rot="900000">
              <a:off x="394376" y="4789684"/>
              <a:ext cx="894020" cy="1346271"/>
            </a:xfrm>
            <a:prstGeom prst="rect">
              <a:avLst/>
            </a:prstGeom>
          </p:spPr>
        </p:pic>
        <p:pic>
          <p:nvPicPr>
            <p:cNvPr id="2" name="Image 1">
              <a:extLst>
                <a:ext uri="{FF2B5EF4-FFF2-40B4-BE49-F238E27FC236}">
                  <a16:creationId xmlns:a16="http://schemas.microsoft.com/office/drawing/2014/main" id="{0D313712-0D13-4EB8-8A9D-A15697DCFFEE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4026027" y="438900"/>
              <a:ext cx="4165473" cy="6088638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0543858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au 27">
            <a:extLst>
              <a:ext uri="{FF2B5EF4-FFF2-40B4-BE49-F238E27FC236}">
                <a16:creationId xmlns:a16="http://schemas.microsoft.com/office/drawing/2014/main" id="{73995AFF-0612-C5C9-6554-40B13EE7AFE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81756850"/>
              </p:ext>
            </p:extLst>
          </p:nvPr>
        </p:nvGraphicFramePr>
        <p:xfrm>
          <a:off x="12570691" y="1697225"/>
          <a:ext cx="822036" cy="290503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22036">
                  <a:extLst>
                    <a:ext uri="{9D8B030D-6E8A-4147-A177-3AD203B41FA5}">
                      <a16:colId xmlns:a16="http://schemas.microsoft.com/office/drawing/2014/main" val="379009241"/>
                    </a:ext>
                  </a:extLst>
                </a:gridCol>
              </a:tblGrid>
              <a:tr h="240747">
                <a:tc>
                  <a:txBody>
                    <a:bodyPr/>
                    <a:lstStyle/>
                    <a:p>
                      <a:r>
                        <a:rPr lang="fr-FR" sz="1100" dirty="0"/>
                        <a:t>Etape</a:t>
                      </a:r>
                      <a:endParaRPr lang="fr-BE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93148972"/>
                  </a:ext>
                </a:extLst>
              </a:tr>
              <a:tr h="359958">
                <a:tc>
                  <a:txBody>
                    <a:bodyPr/>
                    <a:lstStyle/>
                    <a:p>
                      <a:r>
                        <a:rPr lang="fr-BE" sz="1000" dirty="0"/>
                        <a:t>Communication en amont </a:t>
                      </a:r>
                      <a:endParaRPr lang="fr-BE" sz="1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83290206"/>
                  </a:ext>
                </a:extLst>
              </a:tr>
              <a:tr h="359958">
                <a:tc>
                  <a:txBody>
                    <a:bodyPr/>
                    <a:lstStyle/>
                    <a:p>
                      <a:r>
                        <a:rPr lang="fr-BE" sz="1000" dirty="0"/>
                        <a:t>Réunion de projet</a:t>
                      </a:r>
                      <a:endParaRPr lang="fr-BE" sz="1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97280068"/>
                  </a:ext>
                </a:extLst>
              </a:tr>
              <a:tr h="359958">
                <a:tc>
                  <a:txBody>
                    <a:bodyPr/>
                    <a:lstStyle/>
                    <a:p>
                      <a:r>
                        <a:rPr lang="fr-BE" sz="1000" dirty="0"/>
                        <a:t>Contenu de l'EIE</a:t>
                      </a:r>
                      <a:endParaRPr lang="fr-BE" sz="1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14600635"/>
                  </a:ext>
                </a:extLst>
              </a:tr>
              <a:tr h="359958">
                <a:tc>
                  <a:txBody>
                    <a:bodyPr/>
                    <a:lstStyle/>
                    <a:p>
                      <a:r>
                        <a:rPr lang="fr-BE" sz="1000" dirty="0"/>
                        <a:t>Interdiction</a:t>
                      </a:r>
                      <a:endParaRPr lang="fr-BE" sz="1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38254938"/>
                  </a:ext>
                </a:extLst>
              </a:tr>
              <a:tr h="359958">
                <a:tc>
                  <a:txBody>
                    <a:bodyPr/>
                    <a:lstStyle/>
                    <a:p>
                      <a:r>
                        <a:rPr lang="fr-BE" sz="1000" dirty="0"/>
                        <a:t>Obligation de faire</a:t>
                      </a:r>
                      <a:endParaRPr lang="fr-BE" sz="1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02224185"/>
                  </a:ext>
                </a:extLst>
              </a:tr>
              <a:tr h="359958">
                <a:tc>
                  <a:txBody>
                    <a:bodyPr/>
                    <a:lstStyle/>
                    <a:p>
                      <a:pPr marL="0" marR="0" lvl="0" indent="0" algn="l" defTabSz="27130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BE" sz="1000" dirty="0"/>
                        <a:t>Charge d'urbanisme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80891253"/>
                  </a:ext>
                </a:extLst>
              </a:tr>
            </a:tbl>
          </a:graphicData>
        </a:graphic>
      </p:graphicFrame>
      <p:sp>
        <p:nvSpPr>
          <p:cNvPr id="5" name="Rectangle 4">
            <a:extLst>
              <a:ext uri="{FF2B5EF4-FFF2-40B4-BE49-F238E27FC236}">
                <a16:creationId xmlns:a16="http://schemas.microsoft.com/office/drawing/2014/main" id="{DDAC6DD4-054C-FED5-C3AC-EB0F29191630}"/>
              </a:ext>
            </a:extLst>
          </p:cNvPr>
          <p:cNvSpPr/>
          <p:nvPr/>
        </p:nvSpPr>
        <p:spPr>
          <a:xfrm>
            <a:off x="1600201" y="1186004"/>
            <a:ext cx="1678132" cy="60166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BE" sz="1800" dirty="0"/>
              <a:t>Communication en amont </a:t>
            </a:r>
            <a:endParaRPr lang="fr-BE" sz="4000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64739E7-E097-3FF3-FF6D-38AEA9FCB1F0}"/>
              </a:ext>
            </a:extLst>
          </p:cNvPr>
          <p:cNvSpPr/>
          <p:nvPr/>
        </p:nvSpPr>
        <p:spPr>
          <a:xfrm>
            <a:off x="3296719" y="1181818"/>
            <a:ext cx="1678132" cy="60166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BE" sz="1800" dirty="0"/>
              <a:t>Réunion de projet</a:t>
            </a:r>
            <a:endParaRPr lang="fr-BE" sz="4000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41F9F9D-6D47-61EC-D066-1BF92FA6A295}"/>
              </a:ext>
            </a:extLst>
          </p:cNvPr>
          <p:cNvSpPr/>
          <p:nvPr/>
        </p:nvSpPr>
        <p:spPr>
          <a:xfrm>
            <a:off x="4993237" y="1181818"/>
            <a:ext cx="1678132" cy="60166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BE" sz="1800" dirty="0"/>
              <a:t>Contenu de l'EIE</a:t>
            </a:r>
            <a:endParaRPr lang="fr-BE" sz="4000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37B6E34B-3FA5-E114-ADEE-15052C681BFB}"/>
              </a:ext>
            </a:extLst>
          </p:cNvPr>
          <p:cNvSpPr/>
          <p:nvPr/>
        </p:nvSpPr>
        <p:spPr>
          <a:xfrm>
            <a:off x="6689755" y="1181817"/>
            <a:ext cx="1678132" cy="60166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BE" sz="1800" dirty="0"/>
              <a:t>Interdiction</a:t>
            </a:r>
            <a:endParaRPr lang="fr-BE" sz="4000" dirty="0"/>
          </a:p>
        </p:txBody>
      </p:sp>
      <p:pic>
        <p:nvPicPr>
          <p:cNvPr id="9" name="Image 8">
            <a:extLst>
              <a:ext uri="{FF2B5EF4-FFF2-40B4-BE49-F238E27FC236}">
                <a16:creationId xmlns:a16="http://schemas.microsoft.com/office/drawing/2014/main" id="{D8E32C84-780C-F7CB-3C46-24D4D85A7290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45040" y="1879742"/>
            <a:ext cx="1279953" cy="1882284"/>
          </a:xfrm>
          <a:prstGeom prst="rect">
            <a:avLst/>
          </a:prstGeom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A426B816-CB8A-4716-0C34-14D9D23FFD50}"/>
              </a:ext>
            </a:extLst>
          </p:cNvPr>
          <p:cNvSpPr/>
          <p:nvPr/>
        </p:nvSpPr>
        <p:spPr>
          <a:xfrm>
            <a:off x="8386273" y="1181818"/>
            <a:ext cx="1678132" cy="60166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BE" sz="1800" dirty="0"/>
              <a:t>Obligation de faire</a:t>
            </a:r>
            <a:endParaRPr lang="fr-BE" sz="4000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54F38A42-30CE-C02F-DA88-3353CB9DDECA}"/>
              </a:ext>
            </a:extLst>
          </p:cNvPr>
          <p:cNvSpPr/>
          <p:nvPr/>
        </p:nvSpPr>
        <p:spPr>
          <a:xfrm>
            <a:off x="10082790" y="1181817"/>
            <a:ext cx="1678132" cy="60166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BE" sz="1800" dirty="0"/>
              <a:t>Charge d’urbanisme</a:t>
            </a:r>
            <a:endParaRPr lang="fr-BE" sz="4000" dirty="0"/>
          </a:p>
        </p:txBody>
      </p:sp>
      <p:pic>
        <p:nvPicPr>
          <p:cNvPr id="15" name="Image 14">
            <a:extLst>
              <a:ext uri="{FF2B5EF4-FFF2-40B4-BE49-F238E27FC236}">
                <a16:creationId xmlns:a16="http://schemas.microsoft.com/office/drawing/2014/main" id="{964457F0-E19C-19DA-4C43-E2C265DC977E}"/>
              </a:ext>
            </a:extLst>
          </p:cNvPr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80309" y="3067677"/>
            <a:ext cx="1214419" cy="1785910"/>
          </a:xfrm>
          <a:prstGeom prst="rect">
            <a:avLst/>
          </a:prstGeom>
        </p:spPr>
      </p:pic>
      <p:sp>
        <p:nvSpPr>
          <p:cNvPr id="16" name="Rectangle 15">
            <a:extLst>
              <a:ext uri="{FF2B5EF4-FFF2-40B4-BE49-F238E27FC236}">
                <a16:creationId xmlns:a16="http://schemas.microsoft.com/office/drawing/2014/main" id="{981F1397-3B98-D7FF-FBD4-63649F83A455}"/>
              </a:ext>
            </a:extLst>
          </p:cNvPr>
          <p:cNvSpPr/>
          <p:nvPr/>
        </p:nvSpPr>
        <p:spPr>
          <a:xfrm>
            <a:off x="1976582" y="2087415"/>
            <a:ext cx="618836" cy="480291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61798C20-01E9-CFB5-932E-1D0AA32241D0}"/>
              </a:ext>
            </a:extLst>
          </p:cNvPr>
          <p:cNvSpPr/>
          <p:nvPr/>
        </p:nvSpPr>
        <p:spPr>
          <a:xfrm rot="20988479">
            <a:off x="2066920" y="3297942"/>
            <a:ext cx="618836" cy="480291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2D15D500-75F7-8C1D-A6B6-19E4B346709C}"/>
              </a:ext>
            </a:extLst>
          </p:cNvPr>
          <p:cNvSpPr/>
          <p:nvPr/>
        </p:nvSpPr>
        <p:spPr>
          <a:xfrm rot="492474">
            <a:off x="3826367" y="3281735"/>
            <a:ext cx="618836" cy="480291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pic>
        <p:nvPicPr>
          <p:cNvPr id="21" name="Image 20">
            <a:extLst>
              <a:ext uri="{FF2B5EF4-FFF2-40B4-BE49-F238E27FC236}">
                <a16:creationId xmlns:a16="http://schemas.microsoft.com/office/drawing/2014/main" id="{CDDF1B9D-53F8-58A3-F705-E493B7C3874A}"/>
              </a:ext>
            </a:extLst>
          </p:cNvPr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45040" y="3907124"/>
            <a:ext cx="1214419" cy="1785910"/>
          </a:xfrm>
          <a:prstGeom prst="rect">
            <a:avLst/>
          </a:prstGeom>
        </p:spPr>
      </p:pic>
      <p:sp>
        <p:nvSpPr>
          <p:cNvPr id="22" name="Rectangle 21">
            <a:extLst>
              <a:ext uri="{FF2B5EF4-FFF2-40B4-BE49-F238E27FC236}">
                <a16:creationId xmlns:a16="http://schemas.microsoft.com/office/drawing/2014/main" id="{C6196DC1-6C80-4811-14FE-1337F80F3E56}"/>
              </a:ext>
            </a:extLst>
          </p:cNvPr>
          <p:cNvSpPr/>
          <p:nvPr/>
        </p:nvSpPr>
        <p:spPr>
          <a:xfrm rot="492474">
            <a:off x="8753967" y="4487080"/>
            <a:ext cx="618836" cy="480291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FB25E817-855D-A939-69CF-88FCBA35B425}"/>
              </a:ext>
            </a:extLst>
          </p:cNvPr>
          <p:cNvSpPr/>
          <p:nvPr/>
        </p:nvSpPr>
        <p:spPr>
          <a:xfrm rot="492474">
            <a:off x="3826368" y="4613442"/>
            <a:ext cx="618836" cy="480291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24" name="ZoneTexte 23">
            <a:extLst>
              <a:ext uri="{FF2B5EF4-FFF2-40B4-BE49-F238E27FC236}">
                <a16:creationId xmlns:a16="http://schemas.microsoft.com/office/drawing/2014/main" id="{AD61546A-DE07-B3EF-3C66-661571F1333A}"/>
              </a:ext>
            </a:extLst>
          </p:cNvPr>
          <p:cNvSpPr txBox="1"/>
          <p:nvPr/>
        </p:nvSpPr>
        <p:spPr>
          <a:xfrm>
            <a:off x="2286000" y="434109"/>
            <a:ext cx="71358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BE" dirty="0"/>
              <a:t>Proposition d’organisation des cartes sur les tables en vue de la restitution</a:t>
            </a:r>
          </a:p>
        </p:txBody>
      </p:sp>
    </p:spTree>
    <p:extLst>
      <p:ext uri="{BB962C8B-B14F-4D97-AF65-F5344CB8AC3E}">
        <p14:creationId xmlns:p14="http://schemas.microsoft.com/office/powerpoint/2010/main" val="3323390469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452</TotalTime>
  <Words>108</Words>
  <Application>Microsoft Office PowerPoint</Application>
  <PresentationFormat>Grand écran</PresentationFormat>
  <Paragraphs>28</Paragraphs>
  <Slides>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Thème Office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VERELST Simon</dc:creator>
  <cp:lastModifiedBy>Vincent Bottieau</cp:lastModifiedBy>
  <cp:revision>3</cp:revision>
  <dcterms:created xsi:type="dcterms:W3CDTF">2022-05-31T07:47:14Z</dcterms:created>
  <dcterms:modified xsi:type="dcterms:W3CDTF">2022-06-01T14:18:41Z</dcterms:modified>
</cp:coreProperties>
</file>