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0" r:id="rId2"/>
  </p:sldMasterIdLst>
  <p:notesMasterIdLst>
    <p:notesMasterId r:id="rId48"/>
  </p:notesMasterIdLst>
  <p:handoutMasterIdLst>
    <p:handoutMasterId r:id="rId49"/>
  </p:handoutMasterIdLst>
  <p:sldIdLst>
    <p:sldId id="256" r:id="rId3"/>
    <p:sldId id="312" r:id="rId4"/>
    <p:sldId id="311" r:id="rId5"/>
    <p:sldId id="310" r:id="rId6"/>
    <p:sldId id="309" r:id="rId7"/>
    <p:sldId id="308" r:id="rId8"/>
    <p:sldId id="313" r:id="rId9"/>
    <p:sldId id="269" r:id="rId10"/>
    <p:sldId id="270" r:id="rId11"/>
    <p:sldId id="271" r:id="rId12"/>
    <p:sldId id="272"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Lst>
  <p:sldSz cx="12192000" cy="6858000"/>
  <p:notesSz cx="2238375"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E"/>
    <a:srgbClr val="FFFFFF"/>
    <a:srgbClr val="79C4E5"/>
    <a:srgbClr val="E00F0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BCF0E-2C24-49E3-BB41-BC1269D2FC3A}" v="1" dt="2022-05-11T14:49:13.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49"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 G" userId="fa596cc21764c8b1" providerId="Windows Live" clId="Web-{840D7AC2-EA77-4058-9548-A9DE79AD3A47}"/>
    <pc:docChg chg="modSld">
      <pc:chgData name="F G" userId="fa596cc21764c8b1" providerId="Windows Live" clId="Web-{840D7AC2-EA77-4058-9548-A9DE79AD3A47}" dt="2022-05-04T08:16:04.653" v="1" actId="1076"/>
      <pc:docMkLst>
        <pc:docMk/>
      </pc:docMkLst>
      <pc:sldChg chg="modSp">
        <pc:chgData name="F G" userId="fa596cc21764c8b1" providerId="Windows Live" clId="Web-{840D7AC2-EA77-4058-9548-A9DE79AD3A47}" dt="2022-05-04T08:16:04.653" v="1" actId="1076"/>
        <pc:sldMkLst>
          <pc:docMk/>
          <pc:sldMk cId="3534670479" sldId="270"/>
        </pc:sldMkLst>
        <pc:picChg chg="mod">
          <ac:chgData name="F G" userId="fa596cc21764c8b1" providerId="Windows Live" clId="Web-{840D7AC2-EA77-4058-9548-A9DE79AD3A47}" dt="2022-05-04T08:16:04.653" v="1" actId="1076"/>
          <ac:picMkLst>
            <pc:docMk/>
            <pc:sldMk cId="3534670479" sldId="270"/>
            <ac:picMk id="8" creationId="{6E8225FB-DE5A-4E60-9DB5-C9EA2206E1A3}"/>
          </ac:picMkLst>
        </pc:picChg>
      </pc:sldChg>
    </pc:docChg>
  </pc:docChgLst>
  <pc:docChgLst>
    <pc:chgData name="F G" userId="fa596cc21764c8b1" providerId="LiveId" clId="{350BCF0E-2C24-49E3-BB41-BC1269D2FC3A}"/>
    <pc:docChg chg="modNotesMaster modHandout">
      <pc:chgData name="F G" userId="fa596cc21764c8b1" providerId="LiveId" clId="{350BCF0E-2C24-49E3-BB41-BC1269D2FC3A}" dt="2022-05-11T14:49:13.663" v="0"/>
      <pc:docMkLst>
        <pc:docMk/>
      </pc:docMkLst>
    </pc:docChg>
  </pc:docChgLst>
  <pc:docChgLst>
    <pc:chgData name="F G" userId="fa596cc21764c8b1" providerId="Windows Live" clId="Web-{0112351D-24D3-4388-8CE5-B6FE60A6237C}"/>
    <pc:docChg chg="addSld modSld">
      <pc:chgData name="F G" userId="fa596cc21764c8b1" providerId="Windows Live" clId="Web-{0112351D-24D3-4388-8CE5-B6FE60A6237C}" dt="2022-04-20T08:20:14.070" v="91" actId="14100"/>
      <pc:docMkLst>
        <pc:docMk/>
      </pc:docMkLst>
      <pc:sldChg chg="add">
        <pc:chgData name="F G" userId="fa596cc21764c8b1" providerId="Windows Live" clId="Web-{0112351D-24D3-4388-8CE5-B6FE60A6237C}" dt="2022-04-20T08:16:35.908" v="0"/>
        <pc:sldMkLst>
          <pc:docMk/>
          <pc:sldMk cId="833145846" sldId="308"/>
        </pc:sldMkLst>
      </pc:sldChg>
      <pc:sldChg chg="add">
        <pc:chgData name="F G" userId="fa596cc21764c8b1" providerId="Windows Live" clId="Web-{0112351D-24D3-4388-8CE5-B6FE60A6237C}" dt="2022-04-20T08:16:35.971" v="1"/>
        <pc:sldMkLst>
          <pc:docMk/>
          <pc:sldMk cId="987716444" sldId="309"/>
        </pc:sldMkLst>
      </pc:sldChg>
      <pc:sldChg chg="add">
        <pc:chgData name="F G" userId="fa596cc21764c8b1" providerId="Windows Live" clId="Web-{0112351D-24D3-4388-8CE5-B6FE60A6237C}" dt="2022-04-20T08:16:36.033" v="2"/>
        <pc:sldMkLst>
          <pc:docMk/>
          <pc:sldMk cId="60127622" sldId="310"/>
        </pc:sldMkLst>
      </pc:sldChg>
      <pc:sldChg chg="add">
        <pc:chgData name="F G" userId="fa596cc21764c8b1" providerId="Windows Live" clId="Web-{0112351D-24D3-4388-8CE5-B6FE60A6237C}" dt="2022-04-20T08:16:36.080" v="3"/>
        <pc:sldMkLst>
          <pc:docMk/>
          <pc:sldMk cId="896086160" sldId="311"/>
        </pc:sldMkLst>
      </pc:sldChg>
      <pc:sldChg chg="add">
        <pc:chgData name="F G" userId="fa596cc21764c8b1" providerId="Windows Live" clId="Web-{0112351D-24D3-4388-8CE5-B6FE60A6237C}" dt="2022-04-20T08:16:36.143" v="4"/>
        <pc:sldMkLst>
          <pc:docMk/>
          <pc:sldMk cId="1696178190" sldId="312"/>
        </pc:sldMkLst>
      </pc:sldChg>
      <pc:sldChg chg="modSp add replId">
        <pc:chgData name="F G" userId="fa596cc21764c8b1" providerId="Windows Live" clId="Web-{0112351D-24D3-4388-8CE5-B6FE60A6237C}" dt="2022-04-20T08:20:14.070" v="91" actId="14100"/>
        <pc:sldMkLst>
          <pc:docMk/>
          <pc:sldMk cId="804076319" sldId="313"/>
        </pc:sldMkLst>
        <pc:spChg chg="mod">
          <ac:chgData name="F G" userId="fa596cc21764c8b1" providerId="Windows Live" clId="Web-{0112351D-24D3-4388-8CE5-B6FE60A6237C}" dt="2022-04-20T08:20:14.070" v="91" actId="14100"/>
          <ac:spMkLst>
            <pc:docMk/>
            <pc:sldMk cId="804076319" sldId="313"/>
            <ac:spMk id="7" creationId="{892B20A5-A142-4D6D-917B-C59F55FDAE82}"/>
          </ac:spMkLst>
        </pc:spChg>
        <pc:picChg chg="mod">
          <ac:chgData name="F G" userId="fa596cc21764c8b1" providerId="Windows Live" clId="Web-{0112351D-24D3-4388-8CE5-B6FE60A6237C}" dt="2022-04-20T08:20:02.288" v="89" actId="1076"/>
          <ac:picMkLst>
            <pc:docMk/>
            <pc:sldMk cId="804076319" sldId="313"/>
            <ac:picMk id="3" creationId="{6FFA7862-D134-4402-A6F9-6E5734C16A4A}"/>
          </ac:picMkLst>
        </pc:picChg>
      </pc:sldChg>
    </pc:docChg>
  </pc:docChgLst>
  <pc:docChgLst>
    <pc:chgData name="F G" userId="fa596cc21764c8b1" providerId="LiveId" clId="{3F235277-D4CA-465B-B181-145254E34473}"/>
    <pc:docChg chg="custSel addSld delSld modSld">
      <pc:chgData name="F G" userId="fa596cc21764c8b1" providerId="LiveId" clId="{3F235277-D4CA-465B-B181-145254E34473}" dt="2022-04-12T07:41:00.077" v="236" actId="1076"/>
      <pc:docMkLst>
        <pc:docMk/>
      </pc:docMkLst>
      <pc:sldChg chg="del">
        <pc:chgData name="F G" userId="fa596cc21764c8b1" providerId="LiveId" clId="{3F235277-D4CA-465B-B181-145254E34473}" dt="2022-04-11T14:30:08.888" v="105" actId="47"/>
        <pc:sldMkLst>
          <pc:docMk/>
          <pc:sldMk cId="3459990964" sldId="267"/>
        </pc:sldMkLst>
      </pc:sldChg>
      <pc:sldChg chg="addSp delSp modSp mod">
        <pc:chgData name="F G" userId="fa596cc21764c8b1" providerId="LiveId" clId="{3F235277-D4CA-465B-B181-145254E34473}" dt="2022-04-12T07:23:56.358" v="181" actId="1076"/>
        <pc:sldMkLst>
          <pc:docMk/>
          <pc:sldMk cId="3555266482" sldId="269"/>
        </pc:sldMkLst>
        <pc:spChg chg="add del mod">
          <ac:chgData name="F G" userId="fa596cc21764c8b1" providerId="LiveId" clId="{3F235277-D4CA-465B-B181-145254E34473}" dt="2022-04-12T07:19:45.115" v="151" actId="478"/>
          <ac:spMkLst>
            <pc:docMk/>
            <pc:sldMk cId="3555266482" sldId="269"/>
            <ac:spMk id="2" creationId="{149B36E2-97C9-45D7-962B-9A663DC3C0CD}"/>
          </ac:spMkLst>
        </pc:spChg>
        <pc:spChg chg="add del mod">
          <ac:chgData name="F G" userId="fa596cc21764c8b1" providerId="LiveId" clId="{3F235277-D4CA-465B-B181-145254E34473}" dt="2022-04-12T07:19:49.909" v="155" actId="478"/>
          <ac:spMkLst>
            <pc:docMk/>
            <pc:sldMk cId="3555266482" sldId="269"/>
            <ac:spMk id="4" creationId="{FEBB5A92-D5F6-4480-8F1C-330DF0C7FBF3}"/>
          </ac:spMkLst>
        </pc:spChg>
        <pc:spChg chg="add mod">
          <ac:chgData name="F G" userId="fa596cc21764c8b1" providerId="LiveId" clId="{3F235277-D4CA-465B-B181-145254E34473}" dt="2022-04-12T07:20:04.203" v="159"/>
          <ac:spMkLst>
            <pc:docMk/>
            <pc:sldMk cId="3555266482" sldId="269"/>
            <ac:spMk id="11" creationId="{D7E7A2F1-F579-419B-A26B-D59FF0861527}"/>
          </ac:spMkLst>
        </pc:spChg>
        <pc:picChg chg="del">
          <ac:chgData name="F G" userId="fa596cc21764c8b1" providerId="LiveId" clId="{3F235277-D4CA-465B-B181-145254E34473}" dt="2022-04-12T07:19:46.695" v="152" actId="478"/>
          <ac:picMkLst>
            <pc:docMk/>
            <pc:sldMk cId="3555266482" sldId="269"/>
            <ac:picMk id="3" creationId="{399EF2F0-07B9-421D-8075-CC5774DA2D5E}"/>
          </ac:picMkLst>
        </pc:picChg>
        <pc:picChg chg="add del mod">
          <ac:chgData name="F G" userId="fa596cc21764c8b1" providerId="LiveId" clId="{3F235277-D4CA-465B-B181-145254E34473}" dt="2022-04-12T07:18:34.158" v="141" actId="21"/>
          <ac:picMkLst>
            <pc:docMk/>
            <pc:sldMk cId="3555266482" sldId="269"/>
            <ac:picMk id="8" creationId="{156A06BB-159A-4A55-BBB0-0CE4AF43E973}"/>
          </ac:picMkLst>
        </pc:picChg>
        <pc:picChg chg="add mod">
          <ac:chgData name="F G" userId="fa596cc21764c8b1" providerId="LiveId" clId="{3F235277-D4CA-465B-B181-145254E34473}" dt="2022-04-12T07:19:57.990" v="158" actId="962"/>
          <ac:picMkLst>
            <pc:docMk/>
            <pc:sldMk cId="3555266482" sldId="269"/>
            <ac:picMk id="10" creationId="{440F3F18-42FF-490A-92F1-58B5FF60C96D}"/>
          </ac:picMkLst>
        </pc:picChg>
        <pc:cxnChg chg="add del mod">
          <ac:chgData name="F G" userId="fa596cc21764c8b1" providerId="LiveId" clId="{3F235277-D4CA-465B-B181-145254E34473}" dt="2022-04-12T07:19:48.963" v="154" actId="478"/>
          <ac:cxnSpMkLst>
            <pc:docMk/>
            <pc:sldMk cId="3555266482" sldId="269"/>
            <ac:cxnSpMk id="7" creationId="{063BAFA3-F6AB-4863-B2D1-6036123495F6}"/>
          </ac:cxnSpMkLst>
        </pc:cxnChg>
        <pc:cxnChg chg="add mod">
          <ac:chgData name="F G" userId="fa596cc21764c8b1" providerId="LiveId" clId="{3F235277-D4CA-465B-B181-145254E34473}" dt="2022-04-12T07:20:04.203" v="159"/>
          <ac:cxnSpMkLst>
            <pc:docMk/>
            <pc:sldMk cId="3555266482" sldId="269"/>
            <ac:cxnSpMk id="12" creationId="{5FD46DEF-3F5C-40B9-A7F4-50D97DCEC8A4}"/>
          </ac:cxnSpMkLst>
        </pc:cxnChg>
        <pc:cxnChg chg="add mod">
          <ac:chgData name="F G" userId="fa596cc21764c8b1" providerId="LiveId" clId="{3F235277-D4CA-465B-B181-145254E34473}" dt="2022-04-12T07:23:56.358" v="181" actId="1076"/>
          <ac:cxnSpMkLst>
            <pc:docMk/>
            <pc:sldMk cId="3555266482" sldId="269"/>
            <ac:cxnSpMk id="14" creationId="{2EECD2FC-EA4E-44E9-9304-EAD724DCE7D3}"/>
          </ac:cxnSpMkLst>
        </pc:cxnChg>
      </pc:sldChg>
      <pc:sldChg chg="addSp delSp modSp mod">
        <pc:chgData name="F G" userId="fa596cc21764c8b1" providerId="LiveId" clId="{3F235277-D4CA-465B-B181-145254E34473}" dt="2022-04-12T07:41:00.077" v="236" actId="1076"/>
        <pc:sldMkLst>
          <pc:docMk/>
          <pc:sldMk cId="3534670479" sldId="270"/>
        </pc:sldMkLst>
        <pc:spChg chg="add mod">
          <ac:chgData name="F G" userId="fa596cc21764c8b1" providerId="LiveId" clId="{3F235277-D4CA-465B-B181-145254E34473}" dt="2022-04-12T07:38:53.859" v="229" actId="207"/>
          <ac:spMkLst>
            <pc:docMk/>
            <pc:sldMk cId="3534670479" sldId="270"/>
            <ac:spMk id="3" creationId="{8C85AEB5-1E3B-41DE-A27D-568ECF52DF3D}"/>
          </ac:spMkLst>
        </pc:spChg>
        <pc:spChg chg="add del mod">
          <ac:chgData name="F G" userId="fa596cc21764c8b1" providerId="LiveId" clId="{3F235277-D4CA-465B-B181-145254E34473}" dt="2022-04-12T07:18:45.637" v="145" actId="478"/>
          <ac:spMkLst>
            <pc:docMk/>
            <pc:sldMk cId="3534670479" sldId="270"/>
            <ac:spMk id="7" creationId="{75B3FA49-C6FF-4EEE-8AB2-CB8FA419AEAC}"/>
          </ac:spMkLst>
        </pc:spChg>
        <pc:spChg chg="add del mod">
          <ac:chgData name="F G" userId="fa596cc21764c8b1" providerId="LiveId" clId="{3F235277-D4CA-465B-B181-145254E34473}" dt="2022-04-11T14:30:23.825" v="108" actId="478"/>
          <ac:spMkLst>
            <pc:docMk/>
            <pc:sldMk cId="3534670479" sldId="270"/>
            <ac:spMk id="8" creationId="{2D44B0DD-EE08-4BC3-8B42-C67D6CD24F8A}"/>
          </ac:spMkLst>
        </pc:spChg>
        <pc:spChg chg="add mod ord">
          <ac:chgData name="F G" userId="fa596cc21764c8b1" providerId="LiveId" clId="{3F235277-D4CA-465B-B181-145254E34473}" dt="2022-04-12T07:19:20.782" v="149" actId="166"/>
          <ac:spMkLst>
            <pc:docMk/>
            <pc:sldMk cId="3534670479" sldId="270"/>
            <ac:spMk id="9" creationId="{627097E4-00CC-4D54-A8D0-E0DCF2332F2E}"/>
          </ac:spMkLst>
        </pc:spChg>
        <pc:spChg chg="add mod">
          <ac:chgData name="F G" userId="fa596cc21764c8b1" providerId="LiveId" clId="{3F235277-D4CA-465B-B181-145254E34473}" dt="2022-04-12T07:40:10.978" v="231" actId="108"/>
          <ac:spMkLst>
            <pc:docMk/>
            <pc:sldMk cId="3534670479" sldId="270"/>
            <ac:spMk id="12" creationId="{6FB5838F-12A8-4A41-883A-9FF5D7DB3642}"/>
          </ac:spMkLst>
        </pc:spChg>
        <pc:spChg chg="add mod">
          <ac:chgData name="F G" userId="fa596cc21764c8b1" providerId="LiveId" clId="{3F235277-D4CA-465B-B181-145254E34473}" dt="2022-04-12T07:40:35.298" v="233" actId="108"/>
          <ac:spMkLst>
            <pc:docMk/>
            <pc:sldMk cId="3534670479" sldId="270"/>
            <ac:spMk id="13" creationId="{41C81CEC-A3AB-45B9-B924-08782467B237}"/>
          </ac:spMkLst>
        </pc:spChg>
        <pc:picChg chg="mod ord">
          <ac:chgData name="F G" userId="fa596cc21764c8b1" providerId="LiveId" clId="{3F235277-D4CA-465B-B181-145254E34473}" dt="2022-04-12T07:41:00.077" v="236" actId="1076"/>
          <ac:picMkLst>
            <pc:docMk/>
            <pc:sldMk cId="3534670479" sldId="270"/>
            <ac:picMk id="4" creationId="{25B98E42-8F6A-4DB0-8D90-DC261C8F9E75}"/>
          </ac:picMkLst>
        </pc:picChg>
        <pc:picChg chg="del">
          <ac:chgData name="F G" userId="fa596cc21764c8b1" providerId="LiveId" clId="{3F235277-D4CA-465B-B181-145254E34473}" dt="2022-04-12T07:18:42.577" v="144" actId="478"/>
          <ac:picMkLst>
            <pc:docMk/>
            <pc:sldMk cId="3534670479" sldId="270"/>
            <ac:picMk id="6" creationId="{EAEEF13E-9744-4ADE-9254-946568DB41AC}"/>
          </ac:picMkLst>
        </pc:picChg>
        <pc:picChg chg="add mod ord">
          <ac:chgData name="F G" userId="fa596cc21764c8b1" providerId="LiveId" clId="{3F235277-D4CA-465B-B181-145254E34473}" dt="2022-04-12T07:19:39.737" v="150" actId="108"/>
          <ac:picMkLst>
            <pc:docMk/>
            <pc:sldMk cId="3534670479" sldId="270"/>
            <ac:picMk id="8" creationId="{6E8225FB-DE5A-4E60-9DB5-C9EA2206E1A3}"/>
          </ac:picMkLst>
        </pc:picChg>
        <pc:cxnChg chg="add mod ord">
          <ac:chgData name="F G" userId="fa596cc21764c8b1" providerId="LiveId" clId="{3F235277-D4CA-465B-B181-145254E34473}" dt="2022-04-12T07:19:20.782" v="149" actId="166"/>
          <ac:cxnSpMkLst>
            <pc:docMk/>
            <pc:sldMk cId="3534670479" sldId="270"/>
            <ac:cxnSpMk id="10" creationId="{C9BB0C58-0A49-4E0E-AE2F-5AA69FB1B8CA}"/>
          </ac:cxnSpMkLst>
        </pc:cxnChg>
        <pc:cxnChg chg="add mod">
          <ac:chgData name="F G" userId="fa596cc21764c8b1" providerId="LiveId" clId="{3F235277-D4CA-465B-B181-145254E34473}" dt="2022-04-12T07:24:38.326" v="185" actId="1076"/>
          <ac:cxnSpMkLst>
            <pc:docMk/>
            <pc:sldMk cId="3534670479" sldId="270"/>
            <ac:cxnSpMk id="11" creationId="{FE987FBC-BD01-4983-905D-DEE808374256}"/>
          </ac:cxnSpMkLst>
        </pc:cxnChg>
      </pc:sldChg>
      <pc:sldChg chg="addSp delSp modSp mod">
        <pc:chgData name="F G" userId="fa596cc21764c8b1" providerId="LiveId" clId="{3F235277-D4CA-465B-B181-145254E34473}" dt="2022-04-12T07:28:10.494" v="202" actId="478"/>
        <pc:sldMkLst>
          <pc:docMk/>
          <pc:sldMk cId="627304600" sldId="271"/>
        </pc:sldMkLst>
        <pc:spChg chg="del mod">
          <ac:chgData name="F G" userId="fa596cc21764c8b1" providerId="LiveId" clId="{3F235277-D4CA-465B-B181-145254E34473}" dt="2022-04-12T07:26:22.256" v="186" actId="478"/>
          <ac:spMkLst>
            <pc:docMk/>
            <pc:sldMk cId="627304600" sldId="271"/>
            <ac:spMk id="10" creationId="{FFB8F006-D20E-4A2C-8340-4F90315D0987}"/>
          </ac:spMkLst>
        </pc:spChg>
        <pc:picChg chg="add mod ord">
          <ac:chgData name="F G" userId="fa596cc21764c8b1" providerId="LiveId" clId="{3F235277-D4CA-465B-B181-145254E34473}" dt="2022-04-12T07:28:08.919" v="201" actId="167"/>
          <ac:picMkLst>
            <pc:docMk/>
            <pc:sldMk cId="627304600" sldId="271"/>
            <ac:picMk id="3" creationId="{AEA33F27-1055-4F41-8B51-F09642C8F963}"/>
          </ac:picMkLst>
        </pc:picChg>
        <pc:picChg chg="add del mod ord">
          <ac:chgData name="F G" userId="fa596cc21764c8b1" providerId="LiveId" clId="{3F235277-D4CA-465B-B181-145254E34473}" dt="2022-04-12T07:28:10.494" v="202" actId="478"/>
          <ac:picMkLst>
            <pc:docMk/>
            <pc:sldMk cId="627304600" sldId="271"/>
            <ac:picMk id="8" creationId="{691CEC61-020D-4BFC-8477-7FEFDEB57ACB}"/>
          </ac:picMkLst>
        </pc:picChg>
      </pc:sldChg>
      <pc:sldChg chg="addSp delSp modSp mod">
        <pc:chgData name="F G" userId="fa596cc21764c8b1" providerId="LiveId" clId="{3F235277-D4CA-465B-B181-145254E34473}" dt="2022-04-12T07:30:44.315" v="207" actId="478"/>
        <pc:sldMkLst>
          <pc:docMk/>
          <pc:sldMk cId="2211619207" sldId="278"/>
        </pc:sldMkLst>
        <pc:spChg chg="del">
          <ac:chgData name="F G" userId="fa596cc21764c8b1" providerId="LiveId" clId="{3F235277-D4CA-465B-B181-145254E34473}" dt="2022-04-12T07:30:44.315" v="207" actId="478"/>
          <ac:spMkLst>
            <pc:docMk/>
            <pc:sldMk cId="2211619207" sldId="278"/>
            <ac:spMk id="10" creationId="{FFB8F006-D20E-4A2C-8340-4F90315D0987}"/>
          </ac:spMkLst>
        </pc:spChg>
        <pc:picChg chg="add mod">
          <ac:chgData name="F G" userId="fa596cc21764c8b1" providerId="LiveId" clId="{3F235277-D4CA-465B-B181-145254E34473}" dt="2022-04-12T07:30:41.830" v="206" actId="1076"/>
          <ac:picMkLst>
            <pc:docMk/>
            <pc:sldMk cId="2211619207" sldId="278"/>
            <ac:picMk id="4" creationId="{36188CA1-09EB-4799-8B91-1DFB0D9DA288}"/>
          </ac:picMkLst>
        </pc:picChg>
      </pc:sldChg>
      <pc:sldChg chg="addSp delSp modSp mod">
        <pc:chgData name="F G" userId="fa596cc21764c8b1" providerId="LiveId" clId="{3F235277-D4CA-465B-B181-145254E34473}" dt="2022-04-12T07:27:47.366" v="195" actId="14100"/>
        <pc:sldMkLst>
          <pc:docMk/>
          <pc:sldMk cId="3938691919" sldId="284"/>
        </pc:sldMkLst>
        <pc:spChg chg="del">
          <ac:chgData name="F G" userId="fa596cc21764c8b1" providerId="LiveId" clId="{3F235277-D4CA-465B-B181-145254E34473}" dt="2022-04-12T07:27:40.103" v="191" actId="478"/>
          <ac:spMkLst>
            <pc:docMk/>
            <pc:sldMk cId="3938691919" sldId="284"/>
            <ac:spMk id="10" creationId="{FFB8F006-D20E-4A2C-8340-4F90315D0987}"/>
          </ac:spMkLst>
        </pc:spChg>
        <pc:picChg chg="add mod">
          <ac:chgData name="F G" userId="fa596cc21764c8b1" providerId="LiveId" clId="{3F235277-D4CA-465B-B181-145254E34473}" dt="2022-04-12T07:27:47.366" v="195" actId="14100"/>
          <ac:picMkLst>
            <pc:docMk/>
            <pc:sldMk cId="3938691919" sldId="284"/>
            <ac:picMk id="3" creationId="{5BBC03D1-1CE5-492A-AC61-2DCE4D58F157}"/>
          </ac:picMkLst>
        </pc:picChg>
      </pc:sldChg>
      <pc:sldChg chg="addSp delSp modSp mod">
        <pc:chgData name="F G" userId="fa596cc21764c8b1" providerId="LiveId" clId="{3F235277-D4CA-465B-B181-145254E34473}" dt="2022-04-12T07:33:36.277" v="212" actId="478"/>
        <pc:sldMkLst>
          <pc:docMk/>
          <pc:sldMk cId="3670756859" sldId="290"/>
        </pc:sldMkLst>
        <pc:spChg chg="del">
          <ac:chgData name="F G" userId="fa596cc21764c8b1" providerId="LiveId" clId="{3F235277-D4CA-465B-B181-145254E34473}" dt="2022-04-12T07:33:36.277" v="212" actId="478"/>
          <ac:spMkLst>
            <pc:docMk/>
            <pc:sldMk cId="3670756859" sldId="290"/>
            <ac:spMk id="10" creationId="{FFB8F006-D20E-4A2C-8340-4F90315D0987}"/>
          </ac:spMkLst>
        </pc:spChg>
        <pc:picChg chg="add mod">
          <ac:chgData name="F G" userId="fa596cc21764c8b1" providerId="LiveId" clId="{3F235277-D4CA-465B-B181-145254E34473}" dt="2022-04-12T07:33:34.318" v="211" actId="1076"/>
          <ac:picMkLst>
            <pc:docMk/>
            <pc:sldMk cId="3670756859" sldId="290"/>
            <ac:picMk id="3" creationId="{1C87CC1D-AACD-4D0D-B415-8106CFFC911E}"/>
          </ac:picMkLst>
        </pc:picChg>
      </pc:sldChg>
      <pc:sldChg chg="addSp delSp modSp mod">
        <pc:chgData name="F G" userId="fa596cc21764c8b1" providerId="LiveId" clId="{3F235277-D4CA-465B-B181-145254E34473}" dt="2022-04-12T07:37:15.030" v="222" actId="14100"/>
        <pc:sldMkLst>
          <pc:docMk/>
          <pc:sldMk cId="2774388387" sldId="296"/>
        </pc:sldMkLst>
        <pc:spChg chg="del">
          <ac:chgData name="F G" userId="fa596cc21764c8b1" providerId="LiveId" clId="{3F235277-D4CA-465B-B181-145254E34473}" dt="2022-04-12T07:37:06.937" v="218" actId="478"/>
          <ac:spMkLst>
            <pc:docMk/>
            <pc:sldMk cId="2774388387" sldId="296"/>
            <ac:spMk id="10" creationId="{FFB8F006-D20E-4A2C-8340-4F90315D0987}"/>
          </ac:spMkLst>
        </pc:spChg>
        <pc:picChg chg="add mod">
          <ac:chgData name="F G" userId="fa596cc21764c8b1" providerId="LiveId" clId="{3F235277-D4CA-465B-B181-145254E34473}" dt="2022-04-12T07:37:15.030" v="222" actId="14100"/>
          <ac:picMkLst>
            <pc:docMk/>
            <pc:sldMk cId="2774388387" sldId="296"/>
            <ac:picMk id="4" creationId="{484AD35D-D24A-4838-940C-D31F10C720A1}"/>
          </ac:picMkLst>
        </pc:picChg>
      </pc:sldChg>
      <pc:sldChg chg="addSp delSp modSp mod">
        <pc:chgData name="F G" userId="fa596cc21764c8b1" providerId="LiveId" clId="{3F235277-D4CA-465B-B181-145254E34473}" dt="2022-04-12T07:35:57.175" v="217" actId="1076"/>
        <pc:sldMkLst>
          <pc:docMk/>
          <pc:sldMk cId="2948302880" sldId="302"/>
        </pc:sldMkLst>
        <pc:spChg chg="del">
          <ac:chgData name="F G" userId="fa596cc21764c8b1" providerId="LiveId" clId="{3F235277-D4CA-465B-B181-145254E34473}" dt="2022-04-12T07:35:49.538" v="213" actId="478"/>
          <ac:spMkLst>
            <pc:docMk/>
            <pc:sldMk cId="2948302880" sldId="302"/>
            <ac:spMk id="10" creationId="{FFB8F006-D20E-4A2C-8340-4F90315D0987}"/>
          </ac:spMkLst>
        </pc:spChg>
        <pc:picChg chg="add mod">
          <ac:chgData name="F G" userId="fa596cc21764c8b1" providerId="LiveId" clId="{3F235277-D4CA-465B-B181-145254E34473}" dt="2022-04-12T07:35:57.175" v="217" actId="1076"/>
          <ac:picMkLst>
            <pc:docMk/>
            <pc:sldMk cId="2948302880" sldId="302"/>
            <ac:picMk id="3" creationId="{46867E4E-B9B8-418E-A8B5-032133C23E04}"/>
          </ac:picMkLst>
        </pc:picChg>
      </pc:sldChg>
      <pc:sldChg chg="modSp add del mod">
        <pc:chgData name="F G" userId="fa596cc21764c8b1" providerId="LiveId" clId="{3F235277-D4CA-465B-B181-145254E34473}" dt="2022-04-12T07:31:12.664" v="208" actId="47"/>
        <pc:sldMkLst>
          <pc:docMk/>
          <pc:sldMk cId="2800469117" sldId="308"/>
        </pc:sldMkLst>
        <pc:cxnChg chg="mod">
          <ac:chgData name="F G" userId="fa596cc21764c8b1" providerId="LiveId" clId="{3F235277-D4CA-465B-B181-145254E34473}" dt="2022-04-12T07:24:28.672" v="184" actId="1076"/>
          <ac:cxnSpMkLst>
            <pc:docMk/>
            <pc:sldMk cId="2800469117" sldId="308"/>
            <ac:cxnSpMk id="11" creationId="{FE987FBC-BD01-4983-905D-DEE80837425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969963" cy="345333"/>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1267894" y="2"/>
            <a:ext cx="969963" cy="345333"/>
          </a:xfrm>
          <a:prstGeom prst="rect">
            <a:avLst/>
          </a:prstGeom>
        </p:spPr>
        <p:txBody>
          <a:bodyPr vert="horz" lIns="91440" tIns="45720" rIns="91440" bIns="45720" rtlCol="0"/>
          <a:lstStyle>
            <a:lvl1pPr algn="r">
              <a:defRPr sz="1200"/>
            </a:lvl1pPr>
          </a:lstStyle>
          <a:p>
            <a:fld id="{45EB3D7D-506B-49FB-8901-FA0F0E689FD2}" type="datetimeFigureOut">
              <a:rPr lang="fr-BE" smtClean="0"/>
              <a:t>13-06-22</a:t>
            </a:fld>
            <a:endParaRPr lang="fr-BE"/>
          </a:p>
        </p:txBody>
      </p:sp>
      <p:sp>
        <p:nvSpPr>
          <p:cNvPr id="4" name="Espace réservé du pied de page 3"/>
          <p:cNvSpPr>
            <a:spLocks noGrp="1"/>
          </p:cNvSpPr>
          <p:nvPr>
            <p:ph type="ftr" sz="quarter" idx="2"/>
          </p:nvPr>
        </p:nvSpPr>
        <p:spPr>
          <a:xfrm>
            <a:off x="0" y="6512670"/>
            <a:ext cx="969963" cy="345330"/>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1267894" y="6512670"/>
            <a:ext cx="969963" cy="345330"/>
          </a:xfrm>
          <a:prstGeom prst="rect">
            <a:avLst/>
          </a:prstGeom>
        </p:spPr>
        <p:txBody>
          <a:bodyPr vert="horz" lIns="91440" tIns="45720" rIns="91440" bIns="45720" rtlCol="0" anchor="b"/>
          <a:lstStyle>
            <a:lvl1pPr algn="r">
              <a:defRPr sz="1200"/>
            </a:lvl1pPr>
          </a:lstStyle>
          <a:p>
            <a:fld id="{91513CFE-AA96-4633-9003-3955624D7998}" type="slidenum">
              <a:rPr lang="fr-BE" smtClean="0"/>
              <a:t>‹N°›</a:t>
            </a:fld>
            <a:endParaRPr lang="fr-BE"/>
          </a:p>
        </p:txBody>
      </p:sp>
    </p:spTree>
    <p:extLst>
      <p:ext uri="{BB962C8B-B14F-4D97-AF65-F5344CB8AC3E}">
        <p14:creationId xmlns:p14="http://schemas.microsoft.com/office/powerpoint/2010/main" val="111093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969963" cy="140564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1267894" y="0"/>
            <a:ext cx="969963" cy="1405648"/>
          </a:xfrm>
          <a:prstGeom prst="rect">
            <a:avLst/>
          </a:prstGeom>
        </p:spPr>
        <p:txBody>
          <a:bodyPr vert="horz" lIns="91440" tIns="45720" rIns="91440" bIns="45720" rtlCol="0"/>
          <a:lstStyle>
            <a:lvl1pPr algn="r">
              <a:defRPr sz="1200"/>
            </a:lvl1pPr>
          </a:lstStyle>
          <a:p>
            <a:fld id="{18553056-D5B8-4449-BD03-9B018088E60E}" type="datetimeFigureOut">
              <a:rPr lang="fr-FR" smtClean="0"/>
              <a:t>13/06/2022</a:t>
            </a:fld>
            <a:endParaRPr lang="fr-FR"/>
          </a:p>
        </p:txBody>
      </p:sp>
      <p:sp>
        <p:nvSpPr>
          <p:cNvPr id="4" name="Slide Image Placeholder 3"/>
          <p:cNvSpPr>
            <a:spLocks noGrp="1" noRot="1" noChangeAspect="1"/>
          </p:cNvSpPr>
          <p:nvPr>
            <p:ph type="sldImg" idx="2"/>
          </p:nvPr>
        </p:nvSpPr>
        <p:spPr>
          <a:xfrm>
            <a:off x="-7285038" y="3502025"/>
            <a:ext cx="16808451" cy="945515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223838" y="13482536"/>
            <a:ext cx="1790700" cy="110311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26610016"/>
            <a:ext cx="969963" cy="140564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1267894" y="26610016"/>
            <a:ext cx="969963" cy="1405645"/>
          </a:xfrm>
          <a:prstGeom prst="rect">
            <a:avLst/>
          </a:prstGeom>
        </p:spPr>
        <p:txBody>
          <a:bodyPr vert="horz" lIns="91440" tIns="45720" rIns="91440" bIns="45720" rtlCol="0" anchor="b"/>
          <a:lstStyle>
            <a:lvl1pPr algn="r">
              <a:defRPr sz="1200"/>
            </a:lvl1pPr>
          </a:lstStyle>
          <a:p>
            <a:fld id="{F37E752D-043E-4FA7-B755-8C2074C7ABBD}" type="slidenum">
              <a:rPr lang="fr-FR" smtClean="0"/>
              <a:t>‹N°›</a:t>
            </a:fld>
            <a:endParaRPr lang="fr-FR"/>
          </a:p>
        </p:txBody>
      </p:sp>
    </p:spTree>
    <p:extLst>
      <p:ext uri="{BB962C8B-B14F-4D97-AF65-F5344CB8AC3E}">
        <p14:creationId xmlns:p14="http://schemas.microsoft.com/office/powerpoint/2010/main" val="38217956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a:t>
            </a:fld>
            <a:endParaRPr lang="fr-FR"/>
          </a:p>
        </p:txBody>
      </p:sp>
    </p:spTree>
    <p:extLst>
      <p:ext uri="{BB962C8B-B14F-4D97-AF65-F5344CB8AC3E}">
        <p14:creationId xmlns:p14="http://schemas.microsoft.com/office/powerpoint/2010/main" val="1425312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11</a:t>
            </a:fld>
            <a:endParaRPr lang="fr-FR"/>
          </a:p>
        </p:txBody>
      </p:sp>
    </p:spTree>
    <p:extLst>
      <p:ext uri="{BB962C8B-B14F-4D97-AF65-F5344CB8AC3E}">
        <p14:creationId xmlns:p14="http://schemas.microsoft.com/office/powerpoint/2010/main" val="185565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12</a:t>
            </a:fld>
            <a:endParaRPr lang="fr-FR"/>
          </a:p>
        </p:txBody>
      </p:sp>
    </p:spTree>
    <p:extLst>
      <p:ext uri="{BB962C8B-B14F-4D97-AF65-F5344CB8AC3E}">
        <p14:creationId xmlns:p14="http://schemas.microsoft.com/office/powerpoint/2010/main" val="191880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13</a:t>
            </a:fld>
            <a:endParaRPr lang="fr-FR"/>
          </a:p>
        </p:txBody>
      </p:sp>
    </p:spTree>
    <p:extLst>
      <p:ext uri="{BB962C8B-B14F-4D97-AF65-F5344CB8AC3E}">
        <p14:creationId xmlns:p14="http://schemas.microsoft.com/office/powerpoint/2010/main" val="710064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14</a:t>
            </a:fld>
            <a:endParaRPr lang="fr-FR"/>
          </a:p>
        </p:txBody>
      </p:sp>
    </p:spTree>
    <p:extLst>
      <p:ext uri="{BB962C8B-B14F-4D97-AF65-F5344CB8AC3E}">
        <p14:creationId xmlns:p14="http://schemas.microsoft.com/office/powerpoint/2010/main" val="2149613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15</a:t>
            </a:fld>
            <a:endParaRPr lang="fr-FR"/>
          </a:p>
        </p:txBody>
      </p:sp>
    </p:spTree>
    <p:extLst>
      <p:ext uri="{BB962C8B-B14F-4D97-AF65-F5344CB8AC3E}">
        <p14:creationId xmlns:p14="http://schemas.microsoft.com/office/powerpoint/2010/main" val="3503296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16</a:t>
            </a:fld>
            <a:endParaRPr lang="fr-FR"/>
          </a:p>
        </p:txBody>
      </p:sp>
    </p:spTree>
    <p:extLst>
      <p:ext uri="{BB962C8B-B14F-4D97-AF65-F5344CB8AC3E}">
        <p14:creationId xmlns:p14="http://schemas.microsoft.com/office/powerpoint/2010/main" val="4053251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17</a:t>
            </a:fld>
            <a:endParaRPr lang="fr-FR"/>
          </a:p>
        </p:txBody>
      </p:sp>
    </p:spTree>
    <p:extLst>
      <p:ext uri="{BB962C8B-B14F-4D97-AF65-F5344CB8AC3E}">
        <p14:creationId xmlns:p14="http://schemas.microsoft.com/office/powerpoint/2010/main" val="3510243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18</a:t>
            </a:fld>
            <a:endParaRPr lang="fr-FR"/>
          </a:p>
        </p:txBody>
      </p:sp>
    </p:spTree>
    <p:extLst>
      <p:ext uri="{BB962C8B-B14F-4D97-AF65-F5344CB8AC3E}">
        <p14:creationId xmlns:p14="http://schemas.microsoft.com/office/powerpoint/2010/main" val="349646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19</a:t>
            </a:fld>
            <a:endParaRPr lang="fr-FR"/>
          </a:p>
        </p:txBody>
      </p:sp>
    </p:spTree>
    <p:extLst>
      <p:ext uri="{BB962C8B-B14F-4D97-AF65-F5344CB8AC3E}">
        <p14:creationId xmlns:p14="http://schemas.microsoft.com/office/powerpoint/2010/main" val="66724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20</a:t>
            </a:fld>
            <a:endParaRPr lang="fr-FR"/>
          </a:p>
        </p:txBody>
      </p:sp>
    </p:spTree>
    <p:extLst>
      <p:ext uri="{BB962C8B-B14F-4D97-AF65-F5344CB8AC3E}">
        <p14:creationId xmlns:p14="http://schemas.microsoft.com/office/powerpoint/2010/main" val="257104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a:t>
            </a:fld>
            <a:endParaRPr lang="fr-FR"/>
          </a:p>
        </p:txBody>
      </p:sp>
    </p:spTree>
    <p:extLst>
      <p:ext uri="{BB962C8B-B14F-4D97-AF65-F5344CB8AC3E}">
        <p14:creationId xmlns:p14="http://schemas.microsoft.com/office/powerpoint/2010/main" val="4149466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21</a:t>
            </a:fld>
            <a:endParaRPr lang="fr-FR"/>
          </a:p>
        </p:txBody>
      </p:sp>
    </p:spTree>
    <p:extLst>
      <p:ext uri="{BB962C8B-B14F-4D97-AF65-F5344CB8AC3E}">
        <p14:creationId xmlns:p14="http://schemas.microsoft.com/office/powerpoint/2010/main" val="3660796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22</a:t>
            </a:fld>
            <a:endParaRPr lang="fr-FR"/>
          </a:p>
        </p:txBody>
      </p:sp>
    </p:spTree>
    <p:extLst>
      <p:ext uri="{BB962C8B-B14F-4D97-AF65-F5344CB8AC3E}">
        <p14:creationId xmlns:p14="http://schemas.microsoft.com/office/powerpoint/2010/main" val="2165183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23</a:t>
            </a:fld>
            <a:endParaRPr lang="fr-FR"/>
          </a:p>
        </p:txBody>
      </p:sp>
    </p:spTree>
    <p:extLst>
      <p:ext uri="{BB962C8B-B14F-4D97-AF65-F5344CB8AC3E}">
        <p14:creationId xmlns:p14="http://schemas.microsoft.com/office/powerpoint/2010/main" val="324092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24</a:t>
            </a:fld>
            <a:endParaRPr lang="fr-FR"/>
          </a:p>
        </p:txBody>
      </p:sp>
    </p:spTree>
    <p:extLst>
      <p:ext uri="{BB962C8B-B14F-4D97-AF65-F5344CB8AC3E}">
        <p14:creationId xmlns:p14="http://schemas.microsoft.com/office/powerpoint/2010/main" val="2570665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25</a:t>
            </a:fld>
            <a:endParaRPr lang="fr-FR"/>
          </a:p>
        </p:txBody>
      </p:sp>
    </p:spTree>
    <p:extLst>
      <p:ext uri="{BB962C8B-B14F-4D97-AF65-F5344CB8AC3E}">
        <p14:creationId xmlns:p14="http://schemas.microsoft.com/office/powerpoint/2010/main" val="119546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26</a:t>
            </a:fld>
            <a:endParaRPr lang="fr-FR"/>
          </a:p>
        </p:txBody>
      </p:sp>
    </p:spTree>
    <p:extLst>
      <p:ext uri="{BB962C8B-B14F-4D97-AF65-F5344CB8AC3E}">
        <p14:creationId xmlns:p14="http://schemas.microsoft.com/office/powerpoint/2010/main" val="31695908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27</a:t>
            </a:fld>
            <a:endParaRPr lang="fr-FR"/>
          </a:p>
        </p:txBody>
      </p:sp>
    </p:spTree>
    <p:extLst>
      <p:ext uri="{BB962C8B-B14F-4D97-AF65-F5344CB8AC3E}">
        <p14:creationId xmlns:p14="http://schemas.microsoft.com/office/powerpoint/2010/main" val="320459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28</a:t>
            </a:fld>
            <a:endParaRPr lang="fr-FR"/>
          </a:p>
        </p:txBody>
      </p:sp>
    </p:spTree>
    <p:extLst>
      <p:ext uri="{BB962C8B-B14F-4D97-AF65-F5344CB8AC3E}">
        <p14:creationId xmlns:p14="http://schemas.microsoft.com/office/powerpoint/2010/main" val="2500962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29</a:t>
            </a:fld>
            <a:endParaRPr lang="fr-FR"/>
          </a:p>
        </p:txBody>
      </p:sp>
    </p:spTree>
    <p:extLst>
      <p:ext uri="{BB962C8B-B14F-4D97-AF65-F5344CB8AC3E}">
        <p14:creationId xmlns:p14="http://schemas.microsoft.com/office/powerpoint/2010/main" val="2407552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30</a:t>
            </a:fld>
            <a:endParaRPr lang="fr-FR"/>
          </a:p>
        </p:txBody>
      </p:sp>
    </p:spTree>
    <p:extLst>
      <p:ext uri="{BB962C8B-B14F-4D97-AF65-F5344CB8AC3E}">
        <p14:creationId xmlns:p14="http://schemas.microsoft.com/office/powerpoint/2010/main" val="106122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a:t>
            </a:fld>
            <a:endParaRPr lang="fr-FR"/>
          </a:p>
        </p:txBody>
      </p:sp>
    </p:spTree>
    <p:extLst>
      <p:ext uri="{BB962C8B-B14F-4D97-AF65-F5344CB8AC3E}">
        <p14:creationId xmlns:p14="http://schemas.microsoft.com/office/powerpoint/2010/main" val="3142308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31</a:t>
            </a:fld>
            <a:endParaRPr lang="fr-FR"/>
          </a:p>
        </p:txBody>
      </p:sp>
    </p:spTree>
    <p:extLst>
      <p:ext uri="{BB962C8B-B14F-4D97-AF65-F5344CB8AC3E}">
        <p14:creationId xmlns:p14="http://schemas.microsoft.com/office/powerpoint/2010/main" val="4036829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32</a:t>
            </a:fld>
            <a:endParaRPr lang="fr-FR"/>
          </a:p>
        </p:txBody>
      </p:sp>
    </p:spTree>
    <p:extLst>
      <p:ext uri="{BB962C8B-B14F-4D97-AF65-F5344CB8AC3E}">
        <p14:creationId xmlns:p14="http://schemas.microsoft.com/office/powerpoint/2010/main" val="40569857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33</a:t>
            </a:fld>
            <a:endParaRPr lang="fr-FR"/>
          </a:p>
        </p:txBody>
      </p:sp>
    </p:spTree>
    <p:extLst>
      <p:ext uri="{BB962C8B-B14F-4D97-AF65-F5344CB8AC3E}">
        <p14:creationId xmlns:p14="http://schemas.microsoft.com/office/powerpoint/2010/main" val="52168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34</a:t>
            </a:fld>
            <a:endParaRPr lang="fr-FR"/>
          </a:p>
        </p:txBody>
      </p:sp>
    </p:spTree>
    <p:extLst>
      <p:ext uri="{BB962C8B-B14F-4D97-AF65-F5344CB8AC3E}">
        <p14:creationId xmlns:p14="http://schemas.microsoft.com/office/powerpoint/2010/main" val="3616954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35</a:t>
            </a:fld>
            <a:endParaRPr lang="fr-FR"/>
          </a:p>
        </p:txBody>
      </p:sp>
    </p:spTree>
    <p:extLst>
      <p:ext uri="{BB962C8B-B14F-4D97-AF65-F5344CB8AC3E}">
        <p14:creationId xmlns:p14="http://schemas.microsoft.com/office/powerpoint/2010/main" val="28788459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36</a:t>
            </a:fld>
            <a:endParaRPr lang="fr-FR"/>
          </a:p>
        </p:txBody>
      </p:sp>
    </p:spTree>
    <p:extLst>
      <p:ext uri="{BB962C8B-B14F-4D97-AF65-F5344CB8AC3E}">
        <p14:creationId xmlns:p14="http://schemas.microsoft.com/office/powerpoint/2010/main" val="3624411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37</a:t>
            </a:fld>
            <a:endParaRPr lang="fr-FR"/>
          </a:p>
        </p:txBody>
      </p:sp>
    </p:spTree>
    <p:extLst>
      <p:ext uri="{BB962C8B-B14F-4D97-AF65-F5344CB8AC3E}">
        <p14:creationId xmlns:p14="http://schemas.microsoft.com/office/powerpoint/2010/main" val="178864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38</a:t>
            </a:fld>
            <a:endParaRPr lang="fr-FR"/>
          </a:p>
        </p:txBody>
      </p:sp>
    </p:spTree>
    <p:extLst>
      <p:ext uri="{BB962C8B-B14F-4D97-AF65-F5344CB8AC3E}">
        <p14:creationId xmlns:p14="http://schemas.microsoft.com/office/powerpoint/2010/main" val="3988975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39</a:t>
            </a:fld>
            <a:endParaRPr lang="fr-FR"/>
          </a:p>
        </p:txBody>
      </p:sp>
    </p:spTree>
    <p:extLst>
      <p:ext uri="{BB962C8B-B14F-4D97-AF65-F5344CB8AC3E}">
        <p14:creationId xmlns:p14="http://schemas.microsoft.com/office/powerpoint/2010/main" val="1183747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40</a:t>
            </a:fld>
            <a:endParaRPr lang="fr-FR"/>
          </a:p>
        </p:txBody>
      </p:sp>
    </p:spTree>
    <p:extLst>
      <p:ext uri="{BB962C8B-B14F-4D97-AF65-F5344CB8AC3E}">
        <p14:creationId xmlns:p14="http://schemas.microsoft.com/office/powerpoint/2010/main" val="3072684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5</a:t>
            </a:fld>
            <a:endParaRPr lang="fr-FR"/>
          </a:p>
        </p:txBody>
      </p:sp>
    </p:spTree>
    <p:extLst>
      <p:ext uri="{BB962C8B-B14F-4D97-AF65-F5344CB8AC3E}">
        <p14:creationId xmlns:p14="http://schemas.microsoft.com/office/powerpoint/2010/main" val="8977806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41</a:t>
            </a:fld>
            <a:endParaRPr lang="fr-FR"/>
          </a:p>
        </p:txBody>
      </p:sp>
    </p:spTree>
    <p:extLst>
      <p:ext uri="{BB962C8B-B14F-4D97-AF65-F5344CB8AC3E}">
        <p14:creationId xmlns:p14="http://schemas.microsoft.com/office/powerpoint/2010/main" val="1846100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42</a:t>
            </a:fld>
            <a:endParaRPr lang="fr-FR"/>
          </a:p>
        </p:txBody>
      </p:sp>
    </p:spTree>
    <p:extLst>
      <p:ext uri="{BB962C8B-B14F-4D97-AF65-F5344CB8AC3E}">
        <p14:creationId xmlns:p14="http://schemas.microsoft.com/office/powerpoint/2010/main" val="32689231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43</a:t>
            </a:fld>
            <a:endParaRPr lang="fr-FR"/>
          </a:p>
        </p:txBody>
      </p:sp>
    </p:spTree>
    <p:extLst>
      <p:ext uri="{BB962C8B-B14F-4D97-AF65-F5344CB8AC3E}">
        <p14:creationId xmlns:p14="http://schemas.microsoft.com/office/powerpoint/2010/main" val="124087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44</a:t>
            </a:fld>
            <a:endParaRPr lang="fr-FR"/>
          </a:p>
        </p:txBody>
      </p:sp>
    </p:spTree>
    <p:extLst>
      <p:ext uri="{BB962C8B-B14F-4D97-AF65-F5344CB8AC3E}">
        <p14:creationId xmlns:p14="http://schemas.microsoft.com/office/powerpoint/2010/main" val="3182510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45</a:t>
            </a:fld>
            <a:endParaRPr lang="fr-FR"/>
          </a:p>
        </p:txBody>
      </p:sp>
    </p:spTree>
    <p:extLst>
      <p:ext uri="{BB962C8B-B14F-4D97-AF65-F5344CB8AC3E}">
        <p14:creationId xmlns:p14="http://schemas.microsoft.com/office/powerpoint/2010/main" val="3390972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6</a:t>
            </a:fld>
            <a:endParaRPr lang="fr-FR"/>
          </a:p>
        </p:txBody>
      </p:sp>
    </p:spTree>
    <p:extLst>
      <p:ext uri="{BB962C8B-B14F-4D97-AF65-F5344CB8AC3E}">
        <p14:creationId xmlns:p14="http://schemas.microsoft.com/office/powerpoint/2010/main" val="323606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7</a:t>
            </a:fld>
            <a:endParaRPr lang="fr-FR"/>
          </a:p>
        </p:txBody>
      </p:sp>
    </p:spTree>
    <p:extLst>
      <p:ext uri="{BB962C8B-B14F-4D97-AF65-F5344CB8AC3E}">
        <p14:creationId xmlns:p14="http://schemas.microsoft.com/office/powerpoint/2010/main" val="2514540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8</a:t>
            </a:fld>
            <a:endParaRPr lang="fr-FR"/>
          </a:p>
        </p:txBody>
      </p:sp>
    </p:spTree>
    <p:extLst>
      <p:ext uri="{BB962C8B-B14F-4D97-AF65-F5344CB8AC3E}">
        <p14:creationId xmlns:p14="http://schemas.microsoft.com/office/powerpoint/2010/main" val="2932327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9</a:t>
            </a:fld>
            <a:endParaRPr lang="fr-FR"/>
          </a:p>
        </p:txBody>
      </p:sp>
    </p:spTree>
    <p:extLst>
      <p:ext uri="{BB962C8B-B14F-4D97-AF65-F5344CB8AC3E}">
        <p14:creationId xmlns:p14="http://schemas.microsoft.com/office/powerpoint/2010/main" val="342917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F37E752D-043E-4FA7-B755-8C2074C7ABBD}" type="slidenum">
              <a:rPr lang="fr-FR" smtClean="0"/>
              <a:t>10</a:t>
            </a:fld>
            <a:endParaRPr lang="fr-FR"/>
          </a:p>
        </p:txBody>
      </p:sp>
    </p:spTree>
    <p:extLst>
      <p:ext uri="{BB962C8B-B14F-4D97-AF65-F5344CB8AC3E}">
        <p14:creationId xmlns:p14="http://schemas.microsoft.com/office/powerpoint/2010/main" val="777651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55817" y="646331"/>
            <a:ext cx="2880366" cy="1438659"/>
          </a:xfrm>
          <a:prstGeom prst="rect">
            <a:avLst/>
          </a:prstGeom>
        </p:spPr>
      </p:pic>
      <p:sp>
        <p:nvSpPr>
          <p:cNvPr id="15" name="Rectangle 14"/>
          <p:cNvSpPr/>
          <p:nvPr userDrawn="1"/>
        </p:nvSpPr>
        <p:spPr>
          <a:xfrm>
            <a:off x="0" y="5712977"/>
            <a:ext cx="12192000" cy="1145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1757" y="6203895"/>
            <a:ext cx="750753" cy="392836"/>
          </a:xfrm>
          <a:prstGeom prst="rect">
            <a:avLst/>
          </a:prstGeom>
        </p:spPr>
      </p:pic>
      <p:pic>
        <p:nvPicPr>
          <p:cNvPr id="17" name="Image 1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16317" y="6153886"/>
            <a:ext cx="612397" cy="450878"/>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8900" y="-102389"/>
            <a:ext cx="12280900" cy="6960389"/>
          </a:xfrm>
          <a:prstGeom prst="rect">
            <a:avLst/>
          </a:prstGeom>
        </p:spPr>
      </p:pic>
      <p:sp>
        <p:nvSpPr>
          <p:cNvPr id="4" name="Rectangle 3"/>
          <p:cNvSpPr/>
          <p:nvPr userDrawn="1"/>
        </p:nvSpPr>
        <p:spPr>
          <a:xfrm>
            <a:off x="-88900" y="-102389"/>
            <a:ext cx="12280900" cy="6960389"/>
          </a:xfrm>
          <a:prstGeom prst="rect">
            <a:avLst/>
          </a:prstGeom>
          <a:gradFill>
            <a:gsLst>
              <a:gs pos="95000">
                <a:srgbClr val="2E75B6">
                  <a:shade val="30000"/>
                  <a:satMod val="115000"/>
                  <a:alpha val="48000"/>
                </a:srgbClr>
              </a:gs>
              <a:gs pos="1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3999" y="2327093"/>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3171" y="5364367"/>
            <a:ext cx="1885657" cy="941831"/>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57605645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6" name="ZoneTexte 5"/>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3519541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screen">
            <a:extLst>
              <a:ext uri="{28A0092B-C50C-407E-A947-70E740481C1C}">
                <a14:useLocalDpi xmlns:a14="http://schemas.microsoft.com/office/drawing/2010/main"/>
              </a:ext>
            </a:extLst>
          </a:blip>
          <a:srcRect t="-15415"/>
          <a:stretch/>
        </p:blipFill>
        <p:spPr>
          <a:xfrm>
            <a:off x="0" y="-1066809"/>
            <a:ext cx="12192000" cy="7924809"/>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5"/>
            <a:ext cx="12192000" cy="1145022"/>
          </a:xfrm>
          <a:prstGeom prst="rect">
            <a:avLst/>
          </a:prstGeom>
          <a:gradFill flip="none" rotWithShape="1">
            <a:gsLst>
              <a:gs pos="0">
                <a:srgbClr val="2E75B6">
                  <a:shade val="30000"/>
                  <a:satMod val="115000"/>
                </a:srgbClr>
              </a:gs>
              <a:gs pos="50000">
                <a:srgbClr val="2E75B6">
                  <a:shade val="67500"/>
                  <a:satMod val="115000"/>
                </a:srgbClr>
              </a:gs>
              <a:gs pos="100000">
                <a:srgbClr val="2E75B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7497" y="5955454"/>
            <a:ext cx="1295254" cy="646942"/>
          </a:xfrm>
          <a:prstGeom prst="rect">
            <a:avLst/>
          </a:prstGeom>
        </p:spPr>
      </p:pic>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cpdt.wallonie.be/publications/note-de-recherche/note-de-recherche-57"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E5EAAF-14FE-4299-8608-F37498EFFB3B}"/>
              </a:ext>
            </a:extLst>
          </p:cNvPr>
          <p:cNvSpPr>
            <a:spLocks noGrp="1"/>
          </p:cNvSpPr>
          <p:nvPr>
            <p:ph type="ctrTitle"/>
          </p:nvPr>
        </p:nvSpPr>
        <p:spPr>
          <a:xfrm>
            <a:off x="1155032" y="2495912"/>
            <a:ext cx="9881936" cy="1387501"/>
          </a:xfrm>
        </p:spPr>
        <p:txBody>
          <a:bodyPr>
            <a:normAutofit/>
          </a:bodyPr>
          <a:lstStyle/>
          <a:p>
            <a:r>
              <a:rPr lang="fr-FR" b="0"/>
              <a:t>Visite de terrain à Namur</a:t>
            </a:r>
          </a:p>
        </p:txBody>
      </p:sp>
      <p:sp>
        <p:nvSpPr>
          <p:cNvPr id="4" name="Rectangle 3">
            <a:extLst>
              <a:ext uri="{FF2B5EF4-FFF2-40B4-BE49-F238E27FC236}">
                <a16:creationId xmlns:a16="http://schemas.microsoft.com/office/drawing/2014/main" id="{09E3F37B-D573-485E-A4F8-B7FCF16F76AD}"/>
              </a:ext>
            </a:extLst>
          </p:cNvPr>
          <p:cNvSpPr/>
          <p:nvPr/>
        </p:nvSpPr>
        <p:spPr>
          <a:xfrm>
            <a:off x="8453533" y="5850495"/>
            <a:ext cx="3666931" cy="830997"/>
          </a:xfrm>
          <a:prstGeom prst="rect">
            <a:avLst/>
          </a:prstGeom>
        </p:spPr>
        <p:txBody>
          <a:bodyPr wrap="square">
            <a:spAutoFit/>
          </a:bodyPr>
          <a:lstStyle/>
          <a:p>
            <a:pPr algn="r" fontAlgn="base"/>
            <a:r>
              <a:rPr lang="fr-BE" sz="1600" b="1"/>
              <a:t>Séminaire transversal « Enjeux climatiques – Sobriété énergétique »</a:t>
            </a:r>
          </a:p>
          <a:p>
            <a:pPr algn="r" fontAlgn="base"/>
            <a:r>
              <a:rPr lang="fr-BE" sz="1600" b="1"/>
              <a:t>Journée 2</a:t>
            </a:r>
          </a:p>
        </p:txBody>
      </p:sp>
      <p:sp>
        <p:nvSpPr>
          <p:cNvPr id="7" name="Rectangle 6">
            <a:extLst>
              <a:ext uri="{FF2B5EF4-FFF2-40B4-BE49-F238E27FC236}">
                <a16:creationId xmlns:a16="http://schemas.microsoft.com/office/drawing/2014/main" id="{DD441A9E-FE0B-40E7-8340-EFA1679D7220}"/>
              </a:ext>
            </a:extLst>
          </p:cNvPr>
          <p:cNvSpPr/>
          <p:nvPr/>
        </p:nvSpPr>
        <p:spPr>
          <a:xfrm>
            <a:off x="0" y="4685829"/>
            <a:ext cx="4911498" cy="1077218"/>
          </a:xfrm>
          <a:prstGeom prst="rect">
            <a:avLst/>
          </a:prstGeom>
        </p:spPr>
        <p:txBody>
          <a:bodyPr wrap="square" lIns="91440" tIns="45720" rIns="91440" bIns="45720" anchor="t">
            <a:spAutoFit/>
          </a:bodyPr>
          <a:lstStyle/>
          <a:p>
            <a:pPr fontAlgn="base"/>
            <a:r>
              <a:rPr lang="fr-BE" sz="1600" b="1" u="sng">
                <a:solidFill>
                  <a:schemeClr val="bg1"/>
                </a:solidFill>
              </a:rPr>
              <a:t>Equipe de formateurs: </a:t>
            </a:r>
          </a:p>
          <a:p>
            <a:pPr fontAlgn="base"/>
            <a:r>
              <a:rPr lang="fr-BE" sz="1600" b="1">
                <a:solidFill>
                  <a:schemeClr val="bg1"/>
                </a:solidFill>
              </a:rPr>
              <a:t>CREAT (</a:t>
            </a:r>
            <a:r>
              <a:rPr lang="fr-BE" sz="1600" b="1" err="1">
                <a:solidFill>
                  <a:schemeClr val="bg1"/>
                </a:solidFill>
              </a:rPr>
              <a:t>UCLouvain</a:t>
            </a:r>
            <a:r>
              <a:rPr lang="fr-BE" sz="1600" b="1">
                <a:solidFill>
                  <a:schemeClr val="bg1"/>
                </a:solidFill>
              </a:rPr>
              <a:t>) V. </a:t>
            </a:r>
            <a:r>
              <a:rPr lang="fr-BE" sz="1600" b="1" err="1">
                <a:solidFill>
                  <a:schemeClr val="bg1"/>
                </a:solidFill>
              </a:rPr>
              <a:t>Bottieau</a:t>
            </a:r>
            <a:r>
              <a:rPr lang="fr-BE" sz="1600" b="1">
                <a:solidFill>
                  <a:schemeClr val="bg1"/>
                </a:solidFill>
              </a:rPr>
              <a:t>, B. Le Fort, A. </a:t>
            </a:r>
            <a:r>
              <a:rPr lang="fr-BE" sz="1600" b="1" err="1">
                <a:solidFill>
                  <a:schemeClr val="bg1"/>
                </a:solidFill>
              </a:rPr>
              <a:t>Sinzot</a:t>
            </a:r>
            <a:endParaRPr lang="fr-BE" sz="1600" b="1">
              <a:solidFill>
                <a:schemeClr val="bg1"/>
              </a:solidFill>
            </a:endParaRPr>
          </a:p>
          <a:p>
            <a:pPr fontAlgn="base"/>
            <a:r>
              <a:rPr lang="fr-BE" sz="1600" b="1">
                <a:solidFill>
                  <a:schemeClr val="bg1"/>
                </a:solidFill>
              </a:rPr>
              <a:t>IGEAT (ULB): F. Goffin,  M. Haine, S. </a:t>
            </a:r>
            <a:r>
              <a:rPr lang="fr-BE" sz="1600" b="1" err="1">
                <a:solidFill>
                  <a:schemeClr val="bg1"/>
                </a:solidFill>
              </a:rPr>
              <a:t>Verelst</a:t>
            </a:r>
            <a:endParaRPr lang="fr-BE" sz="1600" b="1">
              <a:solidFill>
                <a:schemeClr val="bg1"/>
              </a:solidFill>
            </a:endParaRPr>
          </a:p>
          <a:p>
            <a:pPr fontAlgn="base"/>
            <a:r>
              <a:rPr lang="fr-BE" sz="1600" b="1" err="1">
                <a:solidFill>
                  <a:schemeClr val="bg1"/>
                </a:solidFill>
              </a:rPr>
              <a:t>Lepur</a:t>
            </a:r>
            <a:r>
              <a:rPr lang="fr-BE" sz="1600" b="1">
                <a:solidFill>
                  <a:schemeClr val="bg1"/>
                </a:solidFill>
              </a:rPr>
              <a:t> (</a:t>
            </a:r>
            <a:r>
              <a:rPr lang="fr-BE" sz="1600" b="1" err="1">
                <a:solidFill>
                  <a:schemeClr val="bg1"/>
                </a:solidFill>
              </a:rPr>
              <a:t>ULiège</a:t>
            </a:r>
            <a:r>
              <a:rPr lang="fr-BE" sz="1600" b="1">
                <a:solidFill>
                  <a:schemeClr val="bg1"/>
                </a:solidFill>
              </a:rPr>
              <a:t>): N. Duvivier, S. </a:t>
            </a:r>
            <a:r>
              <a:rPr lang="fr-BE" sz="1600" b="1" err="1">
                <a:solidFill>
                  <a:schemeClr val="bg1"/>
                </a:solidFill>
              </a:rPr>
              <a:t>Marbehant</a:t>
            </a:r>
            <a:r>
              <a:rPr lang="fr-BE" sz="1600" b="1">
                <a:solidFill>
                  <a:schemeClr val="bg1"/>
                </a:solidFill>
              </a:rPr>
              <a:t>, J. </a:t>
            </a:r>
            <a:r>
              <a:rPr lang="fr-BE" sz="1600" b="1" err="1">
                <a:solidFill>
                  <a:schemeClr val="bg1"/>
                </a:solidFill>
              </a:rPr>
              <a:t>Privot</a:t>
            </a:r>
            <a:r>
              <a:rPr lang="fr-BE" sz="1600" b="1">
                <a:solidFill>
                  <a:schemeClr val="bg1"/>
                </a:solidFill>
              </a:rPr>
              <a:t> </a:t>
            </a:r>
            <a:endParaRPr lang="fr-BE" sz="1600" b="1">
              <a:solidFill>
                <a:schemeClr val="bg1"/>
              </a:solidFill>
              <a:cs typeface="Calibri"/>
            </a:endParaRPr>
          </a:p>
        </p:txBody>
      </p:sp>
      <p:pic>
        <p:nvPicPr>
          <p:cNvPr id="1026" name="Image 1">
            <a:extLst>
              <a:ext uri="{FF2B5EF4-FFF2-40B4-BE49-F238E27FC236}">
                <a16:creationId xmlns:a16="http://schemas.microsoft.com/office/drawing/2014/main" id="{F9B8B7F4-6BB9-4D4F-ABE6-B41FEA2A01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64073" y="6138662"/>
            <a:ext cx="904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5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EA33F27-1055-4F41-8B51-F09642C8F9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4768" y="344628"/>
            <a:ext cx="7517664" cy="5002397"/>
          </a:xfrm>
          <a:prstGeom prst="rect">
            <a:avLst/>
          </a:prstGeom>
        </p:spPr>
      </p:pic>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ZoneTexte 6">
            <a:extLst>
              <a:ext uri="{FF2B5EF4-FFF2-40B4-BE49-F238E27FC236}">
                <a16:creationId xmlns:a16="http://schemas.microsoft.com/office/drawing/2014/main" id="{F09B6785-F14C-4B00-A9CA-27385EE6E9D1}"/>
              </a:ext>
            </a:extLst>
          </p:cNvPr>
          <p:cNvSpPr txBox="1"/>
          <p:nvPr/>
        </p:nvSpPr>
        <p:spPr>
          <a:xfrm>
            <a:off x="969895" y="429849"/>
            <a:ext cx="6684579" cy="646331"/>
          </a:xfrm>
          <a:prstGeom prst="rect">
            <a:avLst/>
          </a:prstGeom>
          <a:noFill/>
        </p:spPr>
        <p:txBody>
          <a:bodyPr wrap="square" rtlCol="0">
            <a:spAutoFit/>
          </a:bodyPr>
          <a:lstStyle/>
          <a:p>
            <a:r>
              <a:rPr lang="fr-FR"/>
              <a:t>TISSU CONTINU D’EXTENSION</a:t>
            </a:r>
          </a:p>
          <a:p>
            <a:endParaRPr lang="fr-FR"/>
          </a:p>
        </p:txBody>
      </p:sp>
      <p:pic>
        <p:nvPicPr>
          <p:cNvPr id="9" name="Image 8">
            <a:extLst>
              <a:ext uri="{FF2B5EF4-FFF2-40B4-BE49-F238E27FC236}">
                <a16:creationId xmlns:a16="http://schemas.microsoft.com/office/drawing/2014/main" id="{629B6CEC-F8CE-4162-A35F-143C8D57272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0717" y="249620"/>
            <a:ext cx="749178" cy="780394"/>
          </a:xfrm>
          <a:prstGeom prst="rect">
            <a:avLst/>
          </a:prstGeom>
        </p:spPr>
      </p:pic>
    </p:spTree>
    <p:extLst>
      <p:ext uri="{BB962C8B-B14F-4D97-AF65-F5344CB8AC3E}">
        <p14:creationId xmlns:p14="http://schemas.microsoft.com/office/powerpoint/2010/main" val="627304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15" name="Image 14">
            <a:extLst>
              <a:ext uri="{FF2B5EF4-FFF2-40B4-BE49-F238E27FC236}">
                <a16:creationId xmlns:a16="http://schemas.microsoft.com/office/drawing/2014/main" id="{401C6BC5-1EF9-4AC5-85D9-BA4A1F241BE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7709" y="3017782"/>
            <a:ext cx="4139203" cy="2363612"/>
          </a:xfrm>
          <a:prstGeom prst="rect">
            <a:avLst/>
          </a:prstGeom>
        </p:spPr>
      </p:pic>
      <p:pic>
        <p:nvPicPr>
          <p:cNvPr id="17" name="Image 16">
            <a:extLst>
              <a:ext uri="{FF2B5EF4-FFF2-40B4-BE49-F238E27FC236}">
                <a16:creationId xmlns:a16="http://schemas.microsoft.com/office/drawing/2014/main" id="{EF60406E-5314-466B-8F91-648E08269B9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46998" y="236482"/>
            <a:ext cx="6353175" cy="2781300"/>
          </a:xfrm>
          <a:prstGeom prst="rect">
            <a:avLst/>
          </a:prstGeom>
        </p:spPr>
      </p:pic>
      <p:pic>
        <p:nvPicPr>
          <p:cNvPr id="19" name="Image 18">
            <a:extLst>
              <a:ext uri="{FF2B5EF4-FFF2-40B4-BE49-F238E27FC236}">
                <a16:creationId xmlns:a16="http://schemas.microsoft.com/office/drawing/2014/main" id="{5BF58B97-8451-4673-9E86-CD4774D3D92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12866" y="3165011"/>
            <a:ext cx="7591425" cy="2390775"/>
          </a:xfrm>
          <a:prstGeom prst="rect">
            <a:avLst/>
          </a:prstGeom>
        </p:spPr>
      </p:pic>
      <p:sp>
        <p:nvSpPr>
          <p:cNvPr id="21" name="ZoneTexte 20">
            <a:extLst>
              <a:ext uri="{FF2B5EF4-FFF2-40B4-BE49-F238E27FC236}">
                <a16:creationId xmlns:a16="http://schemas.microsoft.com/office/drawing/2014/main" id="{EC65F60C-D6F5-491C-BEDF-3074297D86F3}"/>
              </a:ext>
            </a:extLst>
          </p:cNvPr>
          <p:cNvSpPr txBox="1"/>
          <p:nvPr/>
        </p:nvSpPr>
        <p:spPr>
          <a:xfrm>
            <a:off x="291827" y="401359"/>
            <a:ext cx="5089470" cy="2246769"/>
          </a:xfrm>
          <a:prstGeom prst="rect">
            <a:avLst/>
          </a:prstGeom>
          <a:noFill/>
        </p:spPr>
        <p:txBody>
          <a:bodyPr wrap="square">
            <a:spAutoFit/>
          </a:bodyPr>
          <a:lstStyle/>
          <a:p>
            <a:pPr algn="l"/>
            <a:r>
              <a:rPr lang="fr-FR" sz="2000" b="0" i="0" u="none" strike="noStrike" baseline="0">
                <a:solidFill>
                  <a:schemeClr val="accent5"/>
                </a:solidFill>
                <a:latin typeface="Arial" panose="020B0604020202020204" pitchFamily="34" charset="0"/>
                <a:cs typeface="Arial" panose="020B0604020202020204" pitchFamily="34" charset="0"/>
              </a:rPr>
              <a:t>Ce tissu urbanisé se situe généralement aux anciennes portes de ville et de village et s’étire le long des voies structurantes. </a:t>
            </a:r>
          </a:p>
          <a:p>
            <a:pPr algn="l"/>
            <a:endParaRPr lang="fr-FR" sz="2000" b="0" i="0" u="none" strike="noStrike" baseline="0">
              <a:solidFill>
                <a:schemeClr val="accent5"/>
              </a:solidFill>
              <a:latin typeface="Arial" panose="020B0604020202020204" pitchFamily="34" charset="0"/>
              <a:cs typeface="Arial" panose="020B0604020202020204" pitchFamily="34" charset="0"/>
            </a:endParaRPr>
          </a:p>
          <a:p>
            <a:pPr algn="l"/>
            <a:r>
              <a:rPr lang="fr-FR" sz="2000" b="0" i="0" u="none" strike="noStrike" baseline="0">
                <a:solidFill>
                  <a:schemeClr val="accent5"/>
                </a:solidFill>
                <a:latin typeface="Arial" panose="020B0604020202020204" pitchFamily="34" charset="0"/>
                <a:cs typeface="Arial" panose="020B0604020202020204" pitchFamily="34" charset="0"/>
              </a:rPr>
              <a:t>Il est constitué de maisons mitoyennes sur des parcelles étroites ( 6 à 8 m ) et profondes ( 60 m ).</a:t>
            </a:r>
            <a:endParaRPr lang="fr-BE" sz="200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356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5F3AEAD4-1190-4421-8819-16610A598E4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4941" y="861847"/>
            <a:ext cx="10427735" cy="3331779"/>
          </a:xfrm>
          <a:prstGeom prst="rect">
            <a:avLst/>
          </a:prstGeom>
        </p:spPr>
      </p:pic>
    </p:spTree>
    <p:extLst>
      <p:ext uri="{BB962C8B-B14F-4D97-AF65-F5344CB8AC3E}">
        <p14:creationId xmlns:p14="http://schemas.microsoft.com/office/powerpoint/2010/main" val="192360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764B851F-7A49-49A5-8260-90F7B8D284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27" y="317281"/>
            <a:ext cx="8730969" cy="5368815"/>
          </a:xfrm>
          <a:prstGeom prst="rect">
            <a:avLst/>
          </a:prstGeom>
        </p:spPr>
      </p:pic>
    </p:spTree>
    <p:extLst>
      <p:ext uri="{BB962C8B-B14F-4D97-AF65-F5344CB8AC3E}">
        <p14:creationId xmlns:p14="http://schemas.microsoft.com/office/powerpoint/2010/main" val="423683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EEDDAA83-A38A-4152-B668-6844D8357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8166" y="684647"/>
            <a:ext cx="5927834" cy="4702324"/>
          </a:xfrm>
          <a:prstGeom prst="rect">
            <a:avLst/>
          </a:prstGeom>
        </p:spPr>
      </p:pic>
      <p:pic>
        <p:nvPicPr>
          <p:cNvPr id="7" name="Image 6">
            <a:extLst>
              <a:ext uri="{FF2B5EF4-FFF2-40B4-BE49-F238E27FC236}">
                <a16:creationId xmlns:a16="http://schemas.microsoft.com/office/drawing/2014/main" id="{E5501431-0780-4689-BEB5-594B37F1D6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0" y="1013830"/>
            <a:ext cx="6000456" cy="4457224"/>
          </a:xfrm>
          <a:prstGeom prst="rect">
            <a:avLst/>
          </a:prstGeom>
        </p:spPr>
      </p:pic>
      <p:cxnSp>
        <p:nvCxnSpPr>
          <p:cNvPr id="9" name="Connecteur droit 8">
            <a:extLst>
              <a:ext uri="{FF2B5EF4-FFF2-40B4-BE49-F238E27FC236}">
                <a16:creationId xmlns:a16="http://schemas.microsoft.com/office/drawing/2014/main" id="{6F2FCF13-625D-43E0-AE0E-E32D8C613923}"/>
              </a:ext>
            </a:extLst>
          </p:cNvPr>
          <p:cNvCxnSpPr/>
          <p:nvPr/>
        </p:nvCxnSpPr>
        <p:spPr>
          <a:xfrm>
            <a:off x="6085490" y="1024759"/>
            <a:ext cx="0" cy="430440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17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198BBAB7-956E-4DB7-90A1-FDFA6050E6D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24277"/>
            <a:ext cx="4950372" cy="5383144"/>
          </a:xfrm>
          <a:prstGeom prst="rect">
            <a:avLst/>
          </a:prstGeom>
        </p:spPr>
      </p:pic>
      <p:sp>
        <p:nvSpPr>
          <p:cNvPr id="18" name="ZoneTexte 17">
            <a:extLst>
              <a:ext uri="{FF2B5EF4-FFF2-40B4-BE49-F238E27FC236}">
                <a16:creationId xmlns:a16="http://schemas.microsoft.com/office/drawing/2014/main" id="{D9256D0C-AEF8-41CC-9D2E-E60B13DB6A0E}"/>
              </a:ext>
            </a:extLst>
          </p:cNvPr>
          <p:cNvSpPr txBox="1"/>
          <p:nvPr/>
        </p:nvSpPr>
        <p:spPr>
          <a:xfrm>
            <a:off x="5307725" y="1114248"/>
            <a:ext cx="6516413" cy="4016484"/>
          </a:xfrm>
          <a:prstGeom prst="rect">
            <a:avLst/>
          </a:prstGeom>
          <a:noFill/>
        </p:spPr>
        <p:txBody>
          <a:bodyPr wrap="square" rtlCol="0">
            <a:spAutoFit/>
          </a:bodyPr>
          <a:lstStyle/>
          <a:p>
            <a:pPr marL="342900" indent="-342900">
              <a:spcAft>
                <a:spcPts val="1800"/>
              </a:spcAft>
              <a:buAutoNum type="arabicPeriod"/>
            </a:pPr>
            <a:r>
              <a:rPr lang="fr-BE" sz="2000" i="1"/>
              <a:t>Réaffectation en logement des annexes et arrières-bâtiments non-résidentiels</a:t>
            </a:r>
          </a:p>
          <a:p>
            <a:pPr marL="342900" indent="-342900">
              <a:spcAft>
                <a:spcPts val="1800"/>
              </a:spcAft>
              <a:buAutoNum type="arabicPeriod"/>
            </a:pPr>
            <a:r>
              <a:rPr lang="fr-BE" sz="2000" i="1"/>
              <a:t>Construction en fond de parcelle</a:t>
            </a:r>
          </a:p>
          <a:p>
            <a:pPr marL="342900" indent="-342900">
              <a:spcAft>
                <a:spcPts val="1800"/>
              </a:spcAft>
              <a:buAutoNum type="arabicPeriod"/>
            </a:pPr>
            <a:r>
              <a:rPr lang="fr-BE" sz="2000" i="1"/>
              <a:t>Démolition / reconstruction</a:t>
            </a:r>
          </a:p>
          <a:p>
            <a:pPr marL="342900" indent="-342900">
              <a:spcAft>
                <a:spcPts val="1800"/>
              </a:spcAft>
              <a:buAutoNum type="arabicPeriod"/>
            </a:pPr>
            <a:r>
              <a:rPr lang="fr-BE" sz="2000" i="1"/>
              <a:t>Construction sur des friches</a:t>
            </a:r>
          </a:p>
          <a:p>
            <a:pPr marL="342900" indent="-342900">
              <a:spcAft>
                <a:spcPts val="1800"/>
              </a:spcAft>
              <a:buAutoNum type="arabicPeriod"/>
            </a:pPr>
            <a:r>
              <a:rPr lang="fr-BE" sz="2000" i="1"/>
              <a:t>Implantation de commerces de proximités aux angles des carrefours et aménagement de l’espace public</a:t>
            </a:r>
          </a:p>
          <a:p>
            <a:pPr marL="342900" indent="-342900">
              <a:spcAft>
                <a:spcPts val="1800"/>
              </a:spcAft>
              <a:buAutoNum type="arabicPeriod"/>
            </a:pPr>
            <a:r>
              <a:rPr lang="fr-BE" sz="2000" i="1"/>
              <a:t>Construction en intérieur d’îlot après la démolition d’un arrière-bâtiment </a:t>
            </a:r>
          </a:p>
        </p:txBody>
      </p:sp>
    </p:spTree>
    <p:extLst>
      <p:ext uri="{BB962C8B-B14F-4D97-AF65-F5344CB8AC3E}">
        <p14:creationId xmlns:p14="http://schemas.microsoft.com/office/powerpoint/2010/main" val="26522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8CF6E31-CF3D-4883-A156-A09FE32DF1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717" y="320310"/>
            <a:ext cx="771416" cy="709703"/>
          </a:xfrm>
          <a:prstGeom prst="rect">
            <a:avLst/>
          </a:prstGeom>
        </p:spPr>
      </p:pic>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ZoneTexte 6">
            <a:extLst>
              <a:ext uri="{FF2B5EF4-FFF2-40B4-BE49-F238E27FC236}">
                <a16:creationId xmlns:a16="http://schemas.microsoft.com/office/drawing/2014/main" id="{F09B6785-F14C-4B00-A9CA-27385EE6E9D1}"/>
              </a:ext>
            </a:extLst>
          </p:cNvPr>
          <p:cNvSpPr txBox="1"/>
          <p:nvPr/>
        </p:nvSpPr>
        <p:spPr>
          <a:xfrm>
            <a:off x="969895" y="429849"/>
            <a:ext cx="6684579" cy="646331"/>
          </a:xfrm>
          <a:prstGeom prst="rect">
            <a:avLst/>
          </a:prstGeom>
          <a:noFill/>
        </p:spPr>
        <p:txBody>
          <a:bodyPr wrap="square" rtlCol="0">
            <a:spAutoFit/>
          </a:bodyPr>
          <a:lstStyle/>
          <a:p>
            <a:r>
              <a:rPr lang="fr-FR"/>
              <a:t>TISSU SEMI-CONTINU D’EXTENSION</a:t>
            </a:r>
          </a:p>
          <a:p>
            <a:endParaRPr lang="fr-FR"/>
          </a:p>
        </p:txBody>
      </p:sp>
      <p:sp>
        <p:nvSpPr>
          <p:cNvPr id="11" name="ZoneTexte 10">
            <a:extLst>
              <a:ext uri="{FF2B5EF4-FFF2-40B4-BE49-F238E27FC236}">
                <a16:creationId xmlns:a16="http://schemas.microsoft.com/office/drawing/2014/main" id="{8277AE6F-E749-43EF-9480-BC4FCF5F6947}"/>
              </a:ext>
            </a:extLst>
          </p:cNvPr>
          <p:cNvSpPr txBox="1"/>
          <p:nvPr/>
        </p:nvSpPr>
        <p:spPr>
          <a:xfrm>
            <a:off x="3048000" y="2969962"/>
            <a:ext cx="6096000" cy="369332"/>
          </a:xfrm>
          <a:prstGeom prst="rect">
            <a:avLst/>
          </a:prstGeom>
          <a:noFill/>
        </p:spPr>
        <p:txBody>
          <a:bodyPr wrap="square">
            <a:spAutoFit/>
          </a:bodyPr>
          <a:lstStyle/>
          <a:p>
            <a:r>
              <a:rPr lang="fr-FR"/>
              <a:t>	</a:t>
            </a:r>
            <a:endParaRPr lang="fr-BE"/>
          </a:p>
        </p:txBody>
      </p:sp>
      <p:pic>
        <p:nvPicPr>
          <p:cNvPr id="4" name="Image 3">
            <a:extLst>
              <a:ext uri="{FF2B5EF4-FFF2-40B4-BE49-F238E27FC236}">
                <a16:creationId xmlns:a16="http://schemas.microsoft.com/office/drawing/2014/main" id="{36188CA1-09EB-4799-8B91-1DFB0D9DA2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7915" y="578532"/>
            <a:ext cx="7253368" cy="4782860"/>
          </a:xfrm>
          <a:prstGeom prst="rect">
            <a:avLst/>
          </a:prstGeom>
        </p:spPr>
      </p:pic>
    </p:spTree>
    <p:extLst>
      <p:ext uri="{BB962C8B-B14F-4D97-AF65-F5344CB8AC3E}">
        <p14:creationId xmlns:p14="http://schemas.microsoft.com/office/powerpoint/2010/main" val="221161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21" name="ZoneTexte 20">
            <a:extLst>
              <a:ext uri="{FF2B5EF4-FFF2-40B4-BE49-F238E27FC236}">
                <a16:creationId xmlns:a16="http://schemas.microsoft.com/office/drawing/2014/main" id="{EC65F60C-D6F5-491C-BEDF-3074297D86F3}"/>
              </a:ext>
            </a:extLst>
          </p:cNvPr>
          <p:cNvSpPr txBox="1"/>
          <p:nvPr/>
        </p:nvSpPr>
        <p:spPr>
          <a:xfrm>
            <a:off x="291827" y="401359"/>
            <a:ext cx="5089470" cy="2246769"/>
          </a:xfrm>
          <a:prstGeom prst="rect">
            <a:avLst/>
          </a:prstGeom>
          <a:noFill/>
        </p:spPr>
        <p:txBody>
          <a:bodyPr wrap="square">
            <a:spAutoFit/>
          </a:bodyPr>
          <a:lstStyle/>
          <a:p>
            <a:pPr algn="l"/>
            <a:r>
              <a:rPr lang="fr-FR" sz="2000" b="0" i="0" u="none" strike="noStrike" baseline="0">
                <a:solidFill>
                  <a:schemeClr val="accent5"/>
                </a:solidFill>
                <a:latin typeface="Arial" panose="020B0604020202020204" pitchFamily="34" charset="0"/>
                <a:cs typeface="Arial" panose="020B0604020202020204" pitchFamily="34" charset="0"/>
              </a:rPr>
              <a:t>Ce tissu urbanisé linéaire est constitué d’une majorité de maisons trois façades (souvent des mitoyens en attente) sur des parcelles étroites (6 à 8 m) et profondes (100 m). Ce type s’étire hors agglomération et résulte d’un tracé à travers un plateau agricole ou dans une vallée.</a:t>
            </a:r>
            <a:endParaRPr lang="fr-BE" sz="2000">
              <a:solidFill>
                <a:schemeClr val="accent5"/>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F1853D45-246E-407B-830D-1A392D2AB38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827" y="2669357"/>
            <a:ext cx="3385808" cy="3878817"/>
          </a:xfrm>
          <a:prstGeom prst="rect">
            <a:avLst/>
          </a:prstGeom>
        </p:spPr>
      </p:pic>
      <p:pic>
        <p:nvPicPr>
          <p:cNvPr id="6" name="Image 5">
            <a:extLst>
              <a:ext uri="{FF2B5EF4-FFF2-40B4-BE49-F238E27FC236}">
                <a16:creationId xmlns:a16="http://schemas.microsoft.com/office/drawing/2014/main" id="{919C3772-AD92-441A-ACDB-2B3923A3DB7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5415" y="270641"/>
            <a:ext cx="6381750" cy="2609850"/>
          </a:xfrm>
          <a:prstGeom prst="rect">
            <a:avLst/>
          </a:prstGeom>
        </p:spPr>
      </p:pic>
      <p:pic>
        <p:nvPicPr>
          <p:cNvPr id="8" name="Image 7">
            <a:extLst>
              <a:ext uri="{FF2B5EF4-FFF2-40B4-BE49-F238E27FC236}">
                <a16:creationId xmlns:a16="http://schemas.microsoft.com/office/drawing/2014/main" id="{11D831B9-C503-43B6-9E74-D48684A40F4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42415" y="3069249"/>
            <a:ext cx="7524750" cy="2571750"/>
          </a:xfrm>
          <a:prstGeom prst="rect">
            <a:avLst/>
          </a:prstGeom>
        </p:spPr>
      </p:pic>
    </p:spTree>
    <p:extLst>
      <p:ext uri="{BB962C8B-B14F-4D97-AF65-F5344CB8AC3E}">
        <p14:creationId xmlns:p14="http://schemas.microsoft.com/office/powerpoint/2010/main" val="2882651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C932CE40-AB0F-4CBC-AD7A-E41E3AD1D2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8590" y="1218378"/>
            <a:ext cx="9788400" cy="2512794"/>
          </a:xfrm>
          <a:prstGeom prst="rect">
            <a:avLst/>
          </a:prstGeom>
        </p:spPr>
      </p:pic>
    </p:spTree>
    <p:extLst>
      <p:ext uri="{BB962C8B-B14F-4D97-AF65-F5344CB8AC3E}">
        <p14:creationId xmlns:p14="http://schemas.microsoft.com/office/powerpoint/2010/main" val="34437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CC945BD3-9F63-497A-8DD0-5BEBF9929D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7139" y="371968"/>
            <a:ext cx="7844011" cy="5040860"/>
          </a:xfrm>
          <a:prstGeom prst="rect">
            <a:avLst/>
          </a:prstGeom>
        </p:spPr>
      </p:pic>
    </p:spTree>
    <p:extLst>
      <p:ext uri="{BB962C8B-B14F-4D97-AF65-F5344CB8AC3E}">
        <p14:creationId xmlns:p14="http://schemas.microsoft.com/office/powerpoint/2010/main" val="198695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088D55-4551-465B-AB66-6AB1B7971B23}"/>
              </a:ext>
            </a:extLst>
          </p:cNvPr>
          <p:cNvSpPr>
            <a:spLocks noGrp="1"/>
          </p:cNvSpPr>
          <p:nvPr>
            <p:ph type="title"/>
          </p:nvPr>
        </p:nvSpPr>
        <p:spPr/>
        <p:txBody>
          <a:bodyPr/>
          <a:lstStyle/>
          <a:p>
            <a:r>
              <a:rPr lang="fr-BE"/>
              <a:t>Les tissus urbanisés wallon</a:t>
            </a:r>
            <a:endParaRPr lang="fr-FR"/>
          </a:p>
        </p:txBody>
      </p:sp>
      <p:sp>
        <p:nvSpPr>
          <p:cNvPr id="4" name="Text Placeholder 3">
            <a:extLst>
              <a:ext uri="{FF2B5EF4-FFF2-40B4-BE49-F238E27FC236}">
                <a16:creationId xmlns:a16="http://schemas.microsoft.com/office/drawing/2014/main" id="{20DCC95A-4673-4256-B728-15536701F845}"/>
              </a:ext>
            </a:extLst>
          </p:cNvPr>
          <p:cNvSpPr>
            <a:spLocks noGrp="1"/>
          </p:cNvSpPr>
          <p:nvPr>
            <p:ph type="body" idx="1"/>
          </p:nvPr>
        </p:nvSpPr>
        <p:spPr>
          <a:xfrm>
            <a:off x="409994" y="1192318"/>
            <a:ext cx="6011827" cy="3832815"/>
          </a:xfrm>
        </p:spPr>
        <p:txBody>
          <a:bodyPr/>
          <a:lstStyle/>
          <a:p>
            <a:r>
              <a:rPr lang="fr-BE"/>
              <a:t>Notes de recherche</a:t>
            </a:r>
          </a:p>
          <a:p>
            <a:r>
              <a:rPr lang="fr-BE"/>
              <a:t>Numéro 57 – mars 2015</a:t>
            </a:r>
          </a:p>
          <a:p>
            <a:endParaRPr lang="fr-BE"/>
          </a:p>
          <a:p>
            <a:r>
              <a:rPr lang="fr-BE">
                <a:hlinkClick r:id="rId3"/>
              </a:rPr>
              <a:t>https://cpdt.wallonie.be/publications/note-de-recherche/note-de-recherche-57</a:t>
            </a:r>
            <a:r>
              <a:rPr lang="fr-BE"/>
              <a:t> </a:t>
            </a:r>
          </a:p>
          <a:p>
            <a:endParaRPr lang="fr-BE"/>
          </a:p>
          <a:p>
            <a:pPr lvl="2"/>
            <a:r>
              <a:rPr lang="fr-BE" sz="2400" i="1">
                <a:solidFill>
                  <a:schemeClr val="accent6"/>
                </a:solidFill>
                <a:latin typeface="Arial" panose="020B0604020202020204" pitchFamily="34" charset="0"/>
                <a:cs typeface="Arial" panose="020B0604020202020204" pitchFamily="34" charset="0"/>
              </a:rPr>
              <a:t>Des fiches pour illustrer les tissus urbanisés wallons et leur potentiel de transformation</a:t>
            </a:r>
          </a:p>
        </p:txBody>
      </p:sp>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1026" name="Picture 2">
            <a:extLst>
              <a:ext uri="{FF2B5EF4-FFF2-40B4-BE49-F238E27FC236}">
                <a16:creationId xmlns:a16="http://schemas.microsoft.com/office/drawing/2014/main" id="{53AD9B0B-DC89-4298-B8D3-8B63BB0561E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777701" y="249666"/>
            <a:ext cx="4140984" cy="5871036"/>
          </a:xfrm>
          <a:prstGeom prst="rect">
            <a:avLst/>
          </a:prstGeom>
          <a:noFill/>
          <a:extLst>
            <a:ext uri="{909E8E84-426E-40DD-AFC4-6F175D3DCCD1}">
              <a14:hiddenFill xmlns:a14="http://schemas.microsoft.com/office/drawing/2010/main">
                <a:solidFill>
                  <a:srgbClr val="FFFFFF"/>
                </a:solidFill>
              </a14:hiddenFill>
            </a:ext>
          </a:extLst>
        </p:spPr>
      </p:pic>
      <p:sp>
        <p:nvSpPr>
          <p:cNvPr id="2" name="Flèche : droite 1">
            <a:extLst>
              <a:ext uri="{FF2B5EF4-FFF2-40B4-BE49-F238E27FC236}">
                <a16:creationId xmlns:a16="http://schemas.microsoft.com/office/drawing/2014/main" id="{DD141430-BAA9-46FE-B39A-B27C42C7D959}"/>
              </a:ext>
            </a:extLst>
          </p:cNvPr>
          <p:cNvSpPr/>
          <p:nvPr/>
        </p:nvSpPr>
        <p:spPr>
          <a:xfrm>
            <a:off x="722608" y="3741683"/>
            <a:ext cx="504496" cy="43092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96178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E6E18D2B-53F4-45F1-9F69-4B5E3E6D67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0871" y="136636"/>
            <a:ext cx="5764264" cy="5746528"/>
          </a:xfrm>
          <a:prstGeom prst="rect">
            <a:avLst/>
          </a:prstGeom>
        </p:spPr>
      </p:pic>
      <p:pic>
        <p:nvPicPr>
          <p:cNvPr id="7" name="Image 6">
            <a:extLst>
              <a:ext uri="{FF2B5EF4-FFF2-40B4-BE49-F238E27FC236}">
                <a16:creationId xmlns:a16="http://schemas.microsoft.com/office/drawing/2014/main" id="{947F8621-0004-4738-A69F-177C4F385B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06867" y="1704320"/>
            <a:ext cx="5693318" cy="3848754"/>
          </a:xfrm>
          <a:prstGeom prst="rect">
            <a:avLst/>
          </a:prstGeom>
        </p:spPr>
      </p:pic>
      <p:cxnSp>
        <p:nvCxnSpPr>
          <p:cNvPr id="8" name="Connecteur droit 7">
            <a:extLst>
              <a:ext uri="{FF2B5EF4-FFF2-40B4-BE49-F238E27FC236}">
                <a16:creationId xmlns:a16="http://schemas.microsoft.com/office/drawing/2014/main" id="{6342A1C2-95D5-43A2-A8D9-BFBD05500125}"/>
              </a:ext>
            </a:extLst>
          </p:cNvPr>
          <p:cNvCxnSpPr/>
          <p:nvPr/>
        </p:nvCxnSpPr>
        <p:spPr>
          <a:xfrm>
            <a:off x="6085490" y="1024759"/>
            <a:ext cx="0" cy="430440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898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4E2EAAA7-8C7B-4F74-8B24-D9259FDCE2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2471" y="236482"/>
            <a:ext cx="5143500" cy="5705475"/>
          </a:xfrm>
          <a:prstGeom prst="rect">
            <a:avLst/>
          </a:prstGeom>
        </p:spPr>
      </p:pic>
      <p:sp>
        <p:nvSpPr>
          <p:cNvPr id="9" name="ZoneTexte 8">
            <a:extLst>
              <a:ext uri="{FF2B5EF4-FFF2-40B4-BE49-F238E27FC236}">
                <a16:creationId xmlns:a16="http://schemas.microsoft.com/office/drawing/2014/main" id="{FC0A5A43-6ADE-4B39-9B28-F22C92D216CF}"/>
              </a:ext>
            </a:extLst>
          </p:cNvPr>
          <p:cNvSpPr txBox="1"/>
          <p:nvPr/>
        </p:nvSpPr>
        <p:spPr>
          <a:xfrm>
            <a:off x="5675587" y="1080977"/>
            <a:ext cx="6516413" cy="4016484"/>
          </a:xfrm>
          <a:prstGeom prst="rect">
            <a:avLst/>
          </a:prstGeom>
          <a:noFill/>
        </p:spPr>
        <p:txBody>
          <a:bodyPr wrap="square" rtlCol="0">
            <a:spAutoFit/>
          </a:bodyPr>
          <a:lstStyle/>
          <a:p>
            <a:pPr marL="342900" indent="-342900">
              <a:spcAft>
                <a:spcPts val="1800"/>
              </a:spcAft>
              <a:buAutoNum type="arabicPeriod"/>
            </a:pPr>
            <a:r>
              <a:rPr lang="fr-BE" sz="2000" i="1"/>
              <a:t>Subdivision</a:t>
            </a:r>
          </a:p>
          <a:p>
            <a:pPr marL="342900" indent="-342900">
              <a:spcAft>
                <a:spcPts val="1800"/>
              </a:spcAft>
              <a:buAutoNum type="arabicPeriod"/>
            </a:pPr>
            <a:r>
              <a:rPr lang="fr-BE" sz="2000" i="1"/>
              <a:t>Construction d’un nouveau bâtiment à front de chaussée (et aménagement d’un accès pour le bâtiment existant à l’arrière)</a:t>
            </a:r>
          </a:p>
          <a:p>
            <a:pPr marL="342900" indent="-342900">
              <a:spcAft>
                <a:spcPts val="1800"/>
              </a:spcAft>
              <a:buAutoNum type="arabicPeriod"/>
            </a:pPr>
            <a:r>
              <a:rPr lang="fr-BE" sz="2000" i="1"/>
              <a:t>Construction dans une « dent creuse »</a:t>
            </a:r>
          </a:p>
          <a:p>
            <a:pPr marL="342900" indent="-342900">
              <a:spcAft>
                <a:spcPts val="1800"/>
              </a:spcAft>
              <a:buAutoNum type="arabicPeriod"/>
            </a:pPr>
            <a:r>
              <a:rPr lang="fr-BE" sz="2000" i="1"/>
              <a:t>Remembrement parcellaire (densification + espace public + rez-de-chaussée évolutif)</a:t>
            </a:r>
          </a:p>
          <a:p>
            <a:pPr marL="342900" indent="-342900">
              <a:spcAft>
                <a:spcPts val="1800"/>
              </a:spcAft>
              <a:buAutoNum type="arabicPeriod"/>
            </a:pPr>
            <a:r>
              <a:rPr lang="fr-BE" sz="2000" i="1"/>
              <a:t>Travail de la frange urbaine</a:t>
            </a:r>
          </a:p>
          <a:p>
            <a:pPr marL="342900" indent="-342900">
              <a:spcAft>
                <a:spcPts val="1800"/>
              </a:spcAft>
              <a:buAutoNum type="arabicPeriod"/>
            </a:pPr>
            <a:r>
              <a:rPr lang="fr-BE" sz="2000" i="1"/>
              <a:t>Nouvelle rue le long des parcelles profondes</a:t>
            </a:r>
          </a:p>
        </p:txBody>
      </p:sp>
    </p:spTree>
    <p:extLst>
      <p:ext uri="{BB962C8B-B14F-4D97-AF65-F5344CB8AC3E}">
        <p14:creationId xmlns:p14="http://schemas.microsoft.com/office/powerpoint/2010/main" val="25832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BCDE475-3216-44FB-BB9E-A4312418B0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6029" y="320310"/>
            <a:ext cx="806104" cy="806104"/>
          </a:xfrm>
          <a:prstGeom prst="rect">
            <a:avLst/>
          </a:prstGeom>
        </p:spPr>
      </p:pic>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ZoneTexte 6">
            <a:extLst>
              <a:ext uri="{FF2B5EF4-FFF2-40B4-BE49-F238E27FC236}">
                <a16:creationId xmlns:a16="http://schemas.microsoft.com/office/drawing/2014/main" id="{F09B6785-F14C-4B00-A9CA-27385EE6E9D1}"/>
              </a:ext>
            </a:extLst>
          </p:cNvPr>
          <p:cNvSpPr txBox="1"/>
          <p:nvPr/>
        </p:nvSpPr>
        <p:spPr>
          <a:xfrm>
            <a:off x="969895" y="429849"/>
            <a:ext cx="6684579" cy="646331"/>
          </a:xfrm>
          <a:prstGeom prst="rect">
            <a:avLst/>
          </a:prstGeom>
          <a:noFill/>
        </p:spPr>
        <p:txBody>
          <a:bodyPr wrap="square" rtlCol="0">
            <a:spAutoFit/>
          </a:bodyPr>
          <a:lstStyle/>
          <a:p>
            <a:r>
              <a:rPr lang="fr-FR"/>
              <a:t>TISSU OUVERT HAUT</a:t>
            </a:r>
          </a:p>
          <a:p>
            <a:endParaRPr lang="fr-FR"/>
          </a:p>
        </p:txBody>
      </p:sp>
      <p:sp>
        <p:nvSpPr>
          <p:cNvPr id="11" name="ZoneTexte 10">
            <a:extLst>
              <a:ext uri="{FF2B5EF4-FFF2-40B4-BE49-F238E27FC236}">
                <a16:creationId xmlns:a16="http://schemas.microsoft.com/office/drawing/2014/main" id="{8277AE6F-E749-43EF-9480-BC4FCF5F6947}"/>
              </a:ext>
            </a:extLst>
          </p:cNvPr>
          <p:cNvSpPr txBox="1"/>
          <p:nvPr/>
        </p:nvSpPr>
        <p:spPr>
          <a:xfrm>
            <a:off x="3048000" y="2969962"/>
            <a:ext cx="6096000" cy="369332"/>
          </a:xfrm>
          <a:prstGeom prst="rect">
            <a:avLst/>
          </a:prstGeom>
          <a:noFill/>
        </p:spPr>
        <p:txBody>
          <a:bodyPr wrap="square">
            <a:spAutoFit/>
          </a:bodyPr>
          <a:lstStyle/>
          <a:p>
            <a:r>
              <a:rPr lang="fr-FR"/>
              <a:t>	</a:t>
            </a:r>
            <a:endParaRPr lang="fr-BE"/>
          </a:p>
        </p:txBody>
      </p:sp>
      <p:pic>
        <p:nvPicPr>
          <p:cNvPr id="3" name="Image 2">
            <a:extLst>
              <a:ext uri="{FF2B5EF4-FFF2-40B4-BE49-F238E27FC236}">
                <a16:creationId xmlns:a16="http://schemas.microsoft.com/office/drawing/2014/main" id="{5BBC03D1-1CE5-492A-AC61-2DCE4D58F1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0171" y="344629"/>
            <a:ext cx="7512056" cy="5002398"/>
          </a:xfrm>
          <a:prstGeom prst="rect">
            <a:avLst/>
          </a:prstGeom>
        </p:spPr>
      </p:pic>
    </p:spTree>
    <p:extLst>
      <p:ext uri="{BB962C8B-B14F-4D97-AF65-F5344CB8AC3E}">
        <p14:creationId xmlns:p14="http://schemas.microsoft.com/office/powerpoint/2010/main" val="393869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21" name="ZoneTexte 20">
            <a:extLst>
              <a:ext uri="{FF2B5EF4-FFF2-40B4-BE49-F238E27FC236}">
                <a16:creationId xmlns:a16="http://schemas.microsoft.com/office/drawing/2014/main" id="{EC65F60C-D6F5-491C-BEDF-3074297D86F3}"/>
              </a:ext>
            </a:extLst>
          </p:cNvPr>
          <p:cNvSpPr txBox="1"/>
          <p:nvPr/>
        </p:nvSpPr>
        <p:spPr>
          <a:xfrm>
            <a:off x="291827" y="401359"/>
            <a:ext cx="5089470" cy="1938992"/>
          </a:xfrm>
          <a:prstGeom prst="rect">
            <a:avLst/>
          </a:prstGeom>
          <a:noFill/>
        </p:spPr>
        <p:txBody>
          <a:bodyPr wrap="square">
            <a:spAutoFit/>
          </a:bodyPr>
          <a:lstStyle/>
          <a:p>
            <a:pPr algn="l"/>
            <a:r>
              <a:rPr lang="fr-FR" sz="2000" b="0" i="0" u="none" strike="noStrike" baseline="0">
                <a:solidFill>
                  <a:schemeClr val="accent5"/>
                </a:solidFill>
                <a:latin typeface="Arial" panose="020B0604020202020204" pitchFamily="34" charset="0"/>
                <a:cs typeface="Arial" panose="020B0604020202020204" pitchFamily="34" charset="0"/>
              </a:rPr>
              <a:t>Ce tissu urbanisé se situe généralement dans les faubourgs des villes. Il est le</a:t>
            </a:r>
          </a:p>
          <a:p>
            <a:pPr algn="l"/>
            <a:r>
              <a:rPr lang="fr-FR" sz="2000" b="0" i="0" u="none" strike="noStrike" baseline="0">
                <a:solidFill>
                  <a:schemeClr val="accent5"/>
                </a:solidFill>
                <a:latin typeface="Arial" panose="020B0604020202020204" pitchFamily="34" charset="0"/>
                <a:cs typeface="Arial" panose="020B0604020202020204" pitchFamily="34" charset="0"/>
              </a:rPr>
              <a:t>résultat d’un projet d’ensemble d’immeubles à appartements de plus de trois étages isolés sur des grandes parcelles de taille variable.</a:t>
            </a:r>
            <a:endParaRPr lang="fr-BE" sz="2000">
              <a:solidFill>
                <a:schemeClr val="accent5"/>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4C400217-D591-481E-B543-4926523B956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827" y="2820054"/>
            <a:ext cx="3897396" cy="2212715"/>
          </a:xfrm>
          <a:prstGeom prst="rect">
            <a:avLst/>
          </a:prstGeom>
        </p:spPr>
      </p:pic>
      <p:pic>
        <p:nvPicPr>
          <p:cNvPr id="9" name="Image 8">
            <a:extLst>
              <a:ext uri="{FF2B5EF4-FFF2-40B4-BE49-F238E27FC236}">
                <a16:creationId xmlns:a16="http://schemas.microsoft.com/office/drawing/2014/main" id="{506F812A-1E6E-45A9-902D-ECC9CD20B8F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47315" y="76943"/>
            <a:ext cx="6419850" cy="2895600"/>
          </a:xfrm>
          <a:prstGeom prst="rect">
            <a:avLst/>
          </a:prstGeom>
        </p:spPr>
      </p:pic>
      <p:pic>
        <p:nvPicPr>
          <p:cNvPr id="11" name="Image 10">
            <a:extLst>
              <a:ext uri="{FF2B5EF4-FFF2-40B4-BE49-F238E27FC236}">
                <a16:creationId xmlns:a16="http://schemas.microsoft.com/office/drawing/2014/main" id="{DCB73A96-44AD-4E5B-B748-AACF18EF7E6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98239" y="3231085"/>
            <a:ext cx="7591425" cy="2257425"/>
          </a:xfrm>
          <a:prstGeom prst="rect">
            <a:avLst/>
          </a:prstGeom>
        </p:spPr>
      </p:pic>
    </p:spTree>
    <p:extLst>
      <p:ext uri="{BB962C8B-B14F-4D97-AF65-F5344CB8AC3E}">
        <p14:creationId xmlns:p14="http://schemas.microsoft.com/office/powerpoint/2010/main" val="358466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3C834B50-080D-4738-9C8E-0383509105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3782" y="1779368"/>
            <a:ext cx="9767973" cy="2445791"/>
          </a:xfrm>
          <a:prstGeom prst="rect">
            <a:avLst/>
          </a:prstGeom>
        </p:spPr>
      </p:pic>
    </p:spTree>
    <p:extLst>
      <p:ext uri="{BB962C8B-B14F-4D97-AF65-F5344CB8AC3E}">
        <p14:creationId xmlns:p14="http://schemas.microsoft.com/office/powerpoint/2010/main" val="1209783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24BF5E09-ECBB-4BCF-B59B-DB2491C63FF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3326" y="352097"/>
            <a:ext cx="7944363" cy="5102772"/>
          </a:xfrm>
          <a:prstGeom prst="rect">
            <a:avLst/>
          </a:prstGeom>
        </p:spPr>
      </p:pic>
    </p:spTree>
    <p:extLst>
      <p:ext uri="{BB962C8B-B14F-4D97-AF65-F5344CB8AC3E}">
        <p14:creationId xmlns:p14="http://schemas.microsoft.com/office/powerpoint/2010/main" val="317154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16D7E83A-8764-448C-9DC5-D640484C2F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686" y="646337"/>
            <a:ext cx="5807440" cy="4787464"/>
          </a:xfrm>
          <a:prstGeom prst="rect">
            <a:avLst/>
          </a:prstGeom>
        </p:spPr>
      </p:pic>
      <p:pic>
        <p:nvPicPr>
          <p:cNvPr id="7" name="Image 6">
            <a:extLst>
              <a:ext uri="{FF2B5EF4-FFF2-40B4-BE49-F238E27FC236}">
                <a16:creationId xmlns:a16="http://schemas.microsoft.com/office/drawing/2014/main" id="{B6EF38C2-B931-4DF6-8ACD-E3466D61707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96000" y="402829"/>
            <a:ext cx="5908520" cy="5274480"/>
          </a:xfrm>
          <a:prstGeom prst="rect">
            <a:avLst/>
          </a:prstGeom>
        </p:spPr>
      </p:pic>
      <p:cxnSp>
        <p:nvCxnSpPr>
          <p:cNvPr id="8" name="Connecteur droit 7">
            <a:extLst>
              <a:ext uri="{FF2B5EF4-FFF2-40B4-BE49-F238E27FC236}">
                <a16:creationId xmlns:a16="http://schemas.microsoft.com/office/drawing/2014/main" id="{E31B1D3F-57A0-4F43-9271-F5C977F696DD}"/>
              </a:ext>
            </a:extLst>
          </p:cNvPr>
          <p:cNvCxnSpPr/>
          <p:nvPr/>
        </p:nvCxnSpPr>
        <p:spPr>
          <a:xfrm>
            <a:off x="6085490" y="1024759"/>
            <a:ext cx="0" cy="430440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549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44DCA213-C82C-4137-8BD4-AC52B746EB1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464" y="139262"/>
            <a:ext cx="5124450" cy="5486400"/>
          </a:xfrm>
          <a:prstGeom prst="rect">
            <a:avLst/>
          </a:prstGeom>
        </p:spPr>
      </p:pic>
      <p:sp>
        <p:nvSpPr>
          <p:cNvPr id="9" name="ZoneTexte 8">
            <a:extLst>
              <a:ext uri="{FF2B5EF4-FFF2-40B4-BE49-F238E27FC236}">
                <a16:creationId xmlns:a16="http://schemas.microsoft.com/office/drawing/2014/main" id="{DA261973-1B6D-4EEA-88A3-C6EF282E801B}"/>
              </a:ext>
            </a:extLst>
          </p:cNvPr>
          <p:cNvSpPr txBox="1"/>
          <p:nvPr/>
        </p:nvSpPr>
        <p:spPr>
          <a:xfrm>
            <a:off x="5675588" y="1080977"/>
            <a:ext cx="5938344" cy="2400657"/>
          </a:xfrm>
          <a:prstGeom prst="rect">
            <a:avLst/>
          </a:prstGeom>
          <a:noFill/>
        </p:spPr>
        <p:txBody>
          <a:bodyPr wrap="square" rtlCol="0">
            <a:spAutoFit/>
          </a:bodyPr>
          <a:lstStyle/>
          <a:p>
            <a:pPr marL="342900" indent="-342900">
              <a:spcAft>
                <a:spcPts val="1800"/>
              </a:spcAft>
              <a:buAutoNum type="arabicPeriod"/>
            </a:pPr>
            <a:r>
              <a:rPr lang="fr-BE" sz="2000" i="1"/>
              <a:t>Rénovation des façades et des appartements</a:t>
            </a:r>
          </a:p>
          <a:p>
            <a:pPr marL="342900" indent="-342900">
              <a:spcAft>
                <a:spcPts val="1800"/>
              </a:spcAft>
              <a:buAutoNum type="arabicPeriod"/>
            </a:pPr>
            <a:r>
              <a:rPr lang="fr-FR" sz="2000" i="1"/>
              <a:t>Réorganisation interne des étages, « </a:t>
            </a:r>
            <a:r>
              <a:rPr lang="fr-FR" sz="2000" i="1" err="1"/>
              <a:t>dédensification</a:t>
            </a:r>
            <a:r>
              <a:rPr lang="fr-FR" sz="2000" i="1"/>
              <a:t> » (fusion d’appartements pour diversité de tailles de logements)</a:t>
            </a:r>
          </a:p>
          <a:p>
            <a:pPr marL="342900" indent="-342900">
              <a:spcAft>
                <a:spcPts val="1800"/>
              </a:spcAft>
              <a:buAutoNum type="arabicPeriod"/>
            </a:pPr>
            <a:r>
              <a:rPr lang="fr-FR" sz="2000" i="1"/>
              <a:t>Développement d’un nouveau front bâti à front de voirie</a:t>
            </a:r>
            <a:endParaRPr lang="fr-BE" sz="2000" i="1"/>
          </a:p>
        </p:txBody>
      </p:sp>
    </p:spTree>
    <p:extLst>
      <p:ext uri="{BB962C8B-B14F-4D97-AF65-F5344CB8AC3E}">
        <p14:creationId xmlns:p14="http://schemas.microsoft.com/office/powerpoint/2010/main" val="761811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C302A1-91A2-4101-88EB-6B3E5F8230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717" y="320310"/>
            <a:ext cx="736661" cy="795594"/>
          </a:xfrm>
          <a:prstGeom prst="rect">
            <a:avLst/>
          </a:prstGeom>
        </p:spPr>
      </p:pic>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ZoneTexte 6">
            <a:extLst>
              <a:ext uri="{FF2B5EF4-FFF2-40B4-BE49-F238E27FC236}">
                <a16:creationId xmlns:a16="http://schemas.microsoft.com/office/drawing/2014/main" id="{F09B6785-F14C-4B00-A9CA-27385EE6E9D1}"/>
              </a:ext>
            </a:extLst>
          </p:cNvPr>
          <p:cNvSpPr txBox="1"/>
          <p:nvPr/>
        </p:nvSpPr>
        <p:spPr>
          <a:xfrm>
            <a:off x="969895" y="429849"/>
            <a:ext cx="6684579" cy="369332"/>
          </a:xfrm>
          <a:prstGeom prst="rect">
            <a:avLst/>
          </a:prstGeom>
          <a:noFill/>
        </p:spPr>
        <p:txBody>
          <a:bodyPr wrap="square" rtlCol="0">
            <a:spAutoFit/>
          </a:bodyPr>
          <a:lstStyle/>
          <a:p>
            <a:r>
              <a:rPr lang="fr-FR"/>
              <a:t>TISSU OUVERT ANCIEN</a:t>
            </a:r>
          </a:p>
        </p:txBody>
      </p:sp>
      <p:sp>
        <p:nvSpPr>
          <p:cNvPr id="11" name="ZoneTexte 10">
            <a:extLst>
              <a:ext uri="{FF2B5EF4-FFF2-40B4-BE49-F238E27FC236}">
                <a16:creationId xmlns:a16="http://schemas.microsoft.com/office/drawing/2014/main" id="{8277AE6F-E749-43EF-9480-BC4FCF5F6947}"/>
              </a:ext>
            </a:extLst>
          </p:cNvPr>
          <p:cNvSpPr txBox="1"/>
          <p:nvPr/>
        </p:nvSpPr>
        <p:spPr>
          <a:xfrm>
            <a:off x="3048000" y="2969962"/>
            <a:ext cx="6096000" cy="369332"/>
          </a:xfrm>
          <a:prstGeom prst="rect">
            <a:avLst/>
          </a:prstGeom>
          <a:noFill/>
        </p:spPr>
        <p:txBody>
          <a:bodyPr wrap="square">
            <a:spAutoFit/>
          </a:bodyPr>
          <a:lstStyle/>
          <a:p>
            <a:r>
              <a:rPr lang="fr-FR"/>
              <a:t>	</a:t>
            </a:r>
            <a:endParaRPr lang="fr-BE"/>
          </a:p>
        </p:txBody>
      </p:sp>
      <p:pic>
        <p:nvPicPr>
          <p:cNvPr id="3" name="Image 2">
            <a:extLst>
              <a:ext uri="{FF2B5EF4-FFF2-40B4-BE49-F238E27FC236}">
                <a16:creationId xmlns:a16="http://schemas.microsoft.com/office/drawing/2014/main" id="{1C87CC1D-AACD-4D0D-B415-8106CFFC91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12184" y="298149"/>
            <a:ext cx="7563645" cy="5029200"/>
          </a:xfrm>
          <a:prstGeom prst="rect">
            <a:avLst/>
          </a:prstGeom>
        </p:spPr>
      </p:pic>
    </p:spTree>
    <p:extLst>
      <p:ext uri="{BB962C8B-B14F-4D97-AF65-F5344CB8AC3E}">
        <p14:creationId xmlns:p14="http://schemas.microsoft.com/office/powerpoint/2010/main" val="3670756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21" name="ZoneTexte 20">
            <a:extLst>
              <a:ext uri="{FF2B5EF4-FFF2-40B4-BE49-F238E27FC236}">
                <a16:creationId xmlns:a16="http://schemas.microsoft.com/office/drawing/2014/main" id="{EC65F60C-D6F5-491C-BEDF-3074297D86F3}"/>
              </a:ext>
            </a:extLst>
          </p:cNvPr>
          <p:cNvSpPr txBox="1"/>
          <p:nvPr/>
        </p:nvSpPr>
        <p:spPr>
          <a:xfrm>
            <a:off x="291827" y="401359"/>
            <a:ext cx="5089470" cy="1323439"/>
          </a:xfrm>
          <a:prstGeom prst="rect">
            <a:avLst/>
          </a:prstGeom>
          <a:noFill/>
        </p:spPr>
        <p:txBody>
          <a:bodyPr wrap="square">
            <a:spAutoFit/>
          </a:bodyPr>
          <a:lstStyle/>
          <a:p>
            <a:pPr algn="l"/>
            <a:r>
              <a:rPr lang="fr-FR" sz="2000" b="0" i="0" u="none" strike="noStrike" baseline="0">
                <a:solidFill>
                  <a:schemeClr val="accent5"/>
                </a:solidFill>
                <a:latin typeface="Arial" panose="020B0604020202020204" pitchFamily="34" charset="0"/>
                <a:cs typeface="Arial" panose="020B0604020202020204" pitchFamily="34" charset="0"/>
              </a:rPr>
              <a:t>Ce type de tissu est constitué d’immeubles datant d’avant 1945 isolés sur des grandes parcelles de plus de 6,5 ares implantées principalement hors des agglomérations.</a:t>
            </a:r>
            <a:endParaRPr lang="fr-BE" sz="2000">
              <a:solidFill>
                <a:schemeClr val="accent5"/>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7B84BCFA-CCFA-48B7-B424-C3038FA76A2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5835" y="2758260"/>
            <a:ext cx="3812385" cy="2195009"/>
          </a:xfrm>
          <a:prstGeom prst="rect">
            <a:avLst/>
          </a:prstGeom>
        </p:spPr>
      </p:pic>
      <p:pic>
        <p:nvPicPr>
          <p:cNvPr id="9" name="Image 8">
            <a:extLst>
              <a:ext uri="{FF2B5EF4-FFF2-40B4-BE49-F238E27FC236}">
                <a16:creationId xmlns:a16="http://schemas.microsoft.com/office/drawing/2014/main" id="{6F3BA839-B3EC-424B-BC75-7776BA125FA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76723" y="691335"/>
            <a:ext cx="6419850" cy="2066925"/>
          </a:xfrm>
          <a:prstGeom prst="rect">
            <a:avLst/>
          </a:prstGeom>
        </p:spPr>
      </p:pic>
      <p:pic>
        <p:nvPicPr>
          <p:cNvPr id="11" name="Image 10">
            <a:extLst>
              <a:ext uri="{FF2B5EF4-FFF2-40B4-BE49-F238E27FC236}">
                <a16:creationId xmlns:a16="http://schemas.microsoft.com/office/drawing/2014/main" id="{8F98F66F-1078-465A-A216-F6788350E25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86275" y="3033712"/>
            <a:ext cx="7705725" cy="2619375"/>
          </a:xfrm>
          <a:prstGeom prst="rect">
            <a:avLst/>
          </a:prstGeom>
        </p:spPr>
      </p:pic>
    </p:spTree>
    <p:extLst>
      <p:ext uri="{BB962C8B-B14F-4D97-AF65-F5344CB8AC3E}">
        <p14:creationId xmlns:p14="http://schemas.microsoft.com/office/powerpoint/2010/main" val="339340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DCC95A-4673-4256-B728-15536701F845}"/>
              </a:ext>
            </a:extLst>
          </p:cNvPr>
          <p:cNvSpPr>
            <a:spLocks noGrp="1"/>
          </p:cNvSpPr>
          <p:nvPr>
            <p:ph type="body" idx="1"/>
          </p:nvPr>
        </p:nvSpPr>
        <p:spPr>
          <a:xfrm>
            <a:off x="409994" y="1192318"/>
            <a:ext cx="10594337" cy="3832815"/>
          </a:xfrm>
        </p:spPr>
        <p:txBody>
          <a:bodyPr/>
          <a:lstStyle/>
          <a:p>
            <a:pPr marL="342900" indent="-342900">
              <a:buFont typeface="Arial" panose="020B0604020202020204" pitchFamily="34" charset="0"/>
              <a:buChar char="•"/>
            </a:pPr>
            <a:r>
              <a:rPr lang="fr-BE" altLang="en-US"/>
              <a:t>Répondre aux besoins des citoyens en logements et services</a:t>
            </a:r>
          </a:p>
          <a:p>
            <a:pPr marL="342900" indent="-342900">
              <a:buFont typeface="Arial" panose="020B0604020202020204" pitchFamily="34" charset="0"/>
              <a:buChar char="•"/>
            </a:pPr>
            <a:r>
              <a:rPr lang="fr-BE" altLang="en-US"/>
              <a:t>Développer l’habitat durable</a:t>
            </a:r>
          </a:p>
          <a:p>
            <a:pPr marL="342900" indent="-342900">
              <a:buFont typeface="Arial" panose="020B0604020202020204" pitchFamily="34" charset="0"/>
              <a:buChar char="•"/>
            </a:pPr>
            <a:r>
              <a:rPr lang="fr-BE"/>
              <a:t>Freiner l’étalement urbain</a:t>
            </a:r>
          </a:p>
        </p:txBody>
      </p:sp>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Titre 6">
            <a:extLst>
              <a:ext uri="{FF2B5EF4-FFF2-40B4-BE49-F238E27FC236}">
                <a16:creationId xmlns:a16="http://schemas.microsoft.com/office/drawing/2014/main" id="{892B20A5-A142-4D6D-917B-C59F55FDAE82}"/>
              </a:ext>
            </a:extLst>
          </p:cNvPr>
          <p:cNvSpPr>
            <a:spLocks noGrp="1"/>
          </p:cNvSpPr>
          <p:nvPr>
            <p:ph type="title"/>
          </p:nvPr>
        </p:nvSpPr>
        <p:spPr/>
        <p:txBody>
          <a:bodyPr/>
          <a:lstStyle/>
          <a:p>
            <a:r>
              <a:rPr lang="fr-BE"/>
              <a:t>Enjeux de la densification</a:t>
            </a:r>
          </a:p>
        </p:txBody>
      </p:sp>
      <p:sp>
        <p:nvSpPr>
          <p:cNvPr id="6" name="Text Placeholder 3">
            <a:extLst>
              <a:ext uri="{FF2B5EF4-FFF2-40B4-BE49-F238E27FC236}">
                <a16:creationId xmlns:a16="http://schemas.microsoft.com/office/drawing/2014/main" id="{775E2088-83A0-46C8-9612-FAE258086430}"/>
              </a:ext>
            </a:extLst>
          </p:cNvPr>
          <p:cNvSpPr txBox="1">
            <a:spLocks/>
          </p:cNvSpPr>
          <p:nvPr/>
        </p:nvSpPr>
        <p:spPr>
          <a:xfrm>
            <a:off x="400553" y="3741076"/>
            <a:ext cx="10594337" cy="3832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fr-BE"/>
              <a:t>Augmenter l’attractivité des agglomérations par la qualité du cadre de vie</a:t>
            </a:r>
          </a:p>
          <a:p>
            <a:pPr lvl="2"/>
            <a:endParaRPr lang="fr-BE" sz="2400">
              <a:solidFill>
                <a:schemeClr val="accent6"/>
              </a:solidFill>
              <a:latin typeface="Arial" panose="020B0604020202020204" pitchFamily="34" charset="0"/>
              <a:cs typeface="Arial" panose="020B0604020202020204" pitchFamily="34" charset="0"/>
            </a:endParaRPr>
          </a:p>
          <a:p>
            <a:pPr lvl="2"/>
            <a:r>
              <a:rPr lang="fr-BE" sz="2400">
                <a:solidFill>
                  <a:schemeClr val="accent6"/>
                </a:solidFill>
                <a:latin typeface="Arial" panose="020B0604020202020204" pitchFamily="34" charset="0"/>
                <a:cs typeface="Arial" panose="020B0604020202020204" pitchFamily="34" charset="0"/>
              </a:rPr>
              <a:t>Nécessité d’aborder la question de la densification des centralités wallonnes à travers les concepts des </a:t>
            </a:r>
            <a:r>
              <a:rPr lang="fr-BE" sz="2400" b="1">
                <a:solidFill>
                  <a:schemeClr val="accent6"/>
                </a:solidFill>
                <a:latin typeface="Arial" panose="020B0604020202020204" pitchFamily="34" charset="0"/>
                <a:cs typeface="Arial" panose="020B0604020202020204" pitchFamily="34" charset="0"/>
              </a:rPr>
              <a:t>tissus urbanisés</a:t>
            </a:r>
          </a:p>
        </p:txBody>
      </p:sp>
      <p:sp>
        <p:nvSpPr>
          <p:cNvPr id="8" name="Titre 6">
            <a:extLst>
              <a:ext uri="{FF2B5EF4-FFF2-40B4-BE49-F238E27FC236}">
                <a16:creationId xmlns:a16="http://schemas.microsoft.com/office/drawing/2014/main" id="{5EAEC3C6-8FCA-479E-BD1A-160943A3AFA3}"/>
              </a:ext>
            </a:extLst>
          </p:cNvPr>
          <p:cNvSpPr txBox="1">
            <a:spLocks/>
          </p:cNvSpPr>
          <p:nvPr/>
        </p:nvSpPr>
        <p:spPr>
          <a:xfrm>
            <a:off x="298056" y="2913883"/>
            <a:ext cx="11595887" cy="824404"/>
          </a:xfrm>
          <a:prstGeom prst="rect">
            <a:avLst/>
          </a:prstGeom>
        </p:spPr>
        <p:txBody>
          <a:bodyPr anchor="t">
            <a:normAutofit/>
          </a:bodyPr>
          <a:lstStyle>
            <a:lvl1pPr algn="l" defTabSz="914400" rtl="0" eaLnBrk="1" latinLnBrk="0" hangingPunct="1">
              <a:lnSpc>
                <a:spcPct val="90000"/>
              </a:lnSpc>
              <a:spcBef>
                <a:spcPct val="0"/>
              </a:spcBef>
              <a:buNone/>
              <a:defRPr sz="2800" b="1" kern="1200">
                <a:solidFill>
                  <a:srgbClr val="90AC50"/>
                </a:solidFill>
                <a:latin typeface="Arial" panose="020B0604020202020204" pitchFamily="34" charset="0"/>
                <a:ea typeface="+mj-ea"/>
                <a:cs typeface="Arial" panose="020B0604020202020204" pitchFamily="34" charset="0"/>
              </a:defRPr>
            </a:lvl1pPr>
          </a:lstStyle>
          <a:p>
            <a:r>
              <a:rPr lang="fr-BE"/>
              <a:t>Objectif</a:t>
            </a:r>
          </a:p>
        </p:txBody>
      </p:sp>
      <p:sp>
        <p:nvSpPr>
          <p:cNvPr id="9" name="Flèche : droite 8">
            <a:extLst>
              <a:ext uri="{FF2B5EF4-FFF2-40B4-BE49-F238E27FC236}">
                <a16:creationId xmlns:a16="http://schemas.microsoft.com/office/drawing/2014/main" id="{3BEDE61B-72BE-443E-9C01-7A26A7B39235}"/>
              </a:ext>
            </a:extLst>
          </p:cNvPr>
          <p:cNvSpPr/>
          <p:nvPr/>
        </p:nvSpPr>
        <p:spPr>
          <a:xfrm>
            <a:off x="692614" y="4501346"/>
            <a:ext cx="504496" cy="430924"/>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89608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8B3358B1-4339-4893-9C9C-1546B46DE26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116" y="1908612"/>
            <a:ext cx="10061049" cy="2789512"/>
          </a:xfrm>
          <a:prstGeom prst="rect">
            <a:avLst/>
          </a:prstGeom>
        </p:spPr>
      </p:pic>
    </p:spTree>
    <p:extLst>
      <p:ext uri="{BB962C8B-B14F-4D97-AF65-F5344CB8AC3E}">
        <p14:creationId xmlns:p14="http://schemas.microsoft.com/office/powerpoint/2010/main" val="2103974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1EE58E2F-9DCF-47E9-9EA7-8B8EE86A27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4148" y="116435"/>
            <a:ext cx="6172200" cy="5553075"/>
          </a:xfrm>
          <a:prstGeom prst="rect">
            <a:avLst/>
          </a:prstGeom>
        </p:spPr>
      </p:pic>
    </p:spTree>
    <p:extLst>
      <p:ext uri="{BB962C8B-B14F-4D97-AF65-F5344CB8AC3E}">
        <p14:creationId xmlns:p14="http://schemas.microsoft.com/office/powerpoint/2010/main" val="2734136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grpSp>
        <p:nvGrpSpPr>
          <p:cNvPr id="13" name="Groupe 12">
            <a:extLst>
              <a:ext uri="{FF2B5EF4-FFF2-40B4-BE49-F238E27FC236}">
                <a16:creationId xmlns:a16="http://schemas.microsoft.com/office/drawing/2014/main" id="{1CC374F4-1646-473A-AAF0-2BC1011F0A6C}"/>
              </a:ext>
            </a:extLst>
          </p:cNvPr>
          <p:cNvGrpSpPr/>
          <p:nvPr/>
        </p:nvGrpSpPr>
        <p:grpSpPr>
          <a:xfrm>
            <a:off x="118684" y="64622"/>
            <a:ext cx="5977316" cy="6062909"/>
            <a:chOff x="118684" y="64622"/>
            <a:chExt cx="5977316" cy="6062909"/>
          </a:xfrm>
        </p:grpSpPr>
        <p:pic>
          <p:nvPicPr>
            <p:cNvPr id="3" name="Image 2">
              <a:extLst>
                <a:ext uri="{FF2B5EF4-FFF2-40B4-BE49-F238E27FC236}">
                  <a16:creationId xmlns:a16="http://schemas.microsoft.com/office/drawing/2014/main" id="{2B06FB81-3905-4CA8-826A-CCF9098D9A1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684" y="64622"/>
              <a:ext cx="5977316" cy="6056080"/>
            </a:xfrm>
            <a:prstGeom prst="rect">
              <a:avLst/>
            </a:prstGeom>
          </p:spPr>
        </p:pic>
        <p:sp>
          <p:nvSpPr>
            <p:cNvPr id="8" name="Forme libre : forme 7">
              <a:extLst>
                <a:ext uri="{FF2B5EF4-FFF2-40B4-BE49-F238E27FC236}">
                  <a16:creationId xmlns:a16="http://schemas.microsoft.com/office/drawing/2014/main" id="{D0A6D0AC-381F-4D28-B88A-B22DEE451EC9}"/>
                </a:ext>
              </a:extLst>
            </p:cNvPr>
            <p:cNvSpPr/>
            <p:nvPr/>
          </p:nvSpPr>
          <p:spPr>
            <a:xfrm>
              <a:off x="704193" y="5202621"/>
              <a:ext cx="2606566" cy="924910"/>
            </a:xfrm>
            <a:custGeom>
              <a:avLst/>
              <a:gdLst>
                <a:gd name="connsiteX0" fmla="*/ 2606566 w 2606566"/>
                <a:gd name="connsiteY0" fmla="*/ 903889 h 924910"/>
                <a:gd name="connsiteX1" fmla="*/ 2606566 w 2606566"/>
                <a:gd name="connsiteY1" fmla="*/ 903889 h 924910"/>
                <a:gd name="connsiteX2" fmla="*/ 2228193 w 2606566"/>
                <a:gd name="connsiteY2" fmla="*/ 399393 h 924910"/>
                <a:gd name="connsiteX3" fmla="*/ 2175641 w 2606566"/>
                <a:gd name="connsiteY3" fmla="*/ 325820 h 924910"/>
                <a:gd name="connsiteX4" fmla="*/ 2154621 w 2606566"/>
                <a:gd name="connsiteY4" fmla="*/ 294289 h 924910"/>
                <a:gd name="connsiteX5" fmla="*/ 2091559 w 2606566"/>
                <a:gd name="connsiteY5" fmla="*/ 252248 h 924910"/>
                <a:gd name="connsiteX6" fmla="*/ 2070538 w 2606566"/>
                <a:gd name="connsiteY6" fmla="*/ 220717 h 924910"/>
                <a:gd name="connsiteX7" fmla="*/ 2017986 w 2606566"/>
                <a:gd name="connsiteY7" fmla="*/ 157655 h 924910"/>
                <a:gd name="connsiteX8" fmla="*/ 1923393 w 2606566"/>
                <a:gd name="connsiteY8" fmla="*/ 0 h 924910"/>
                <a:gd name="connsiteX9" fmla="*/ 1566041 w 2606566"/>
                <a:gd name="connsiteY9" fmla="*/ 10510 h 924910"/>
                <a:gd name="connsiteX10" fmla="*/ 1408386 w 2606566"/>
                <a:gd name="connsiteY10" fmla="*/ 42041 h 924910"/>
                <a:gd name="connsiteX11" fmla="*/ 1208690 w 2606566"/>
                <a:gd name="connsiteY11" fmla="*/ 63062 h 924910"/>
                <a:gd name="connsiteX12" fmla="*/ 1156138 w 2606566"/>
                <a:gd name="connsiteY12" fmla="*/ 105103 h 924910"/>
                <a:gd name="connsiteX13" fmla="*/ 1114097 w 2606566"/>
                <a:gd name="connsiteY13" fmla="*/ 147145 h 924910"/>
                <a:gd name="connsiteX14" fmla="*/ 1019504 w 2606566"/>
                <a:gd name="connsiteY14" fmla="*/ 220717 h 924910"/>
                <a:gd name="connsiteX15" fmla="*/ 987973 w 2606566"/>
                <a:gd name="connsiteY15" fmla="*/ 252248 h 924910"/>
                <a:gd name="connsiteX16" fmla="*/ 882869 w 2606566"/>
                <a:gd name="connsiteY16" fmla="*/ 294289 h 924910"/>
                <a:gd name="connsiteX17" fmla="*/ 809297 w 2606566"/>
                <a:gd name="connsiteY17" fmla="*/ 325820 h 924910"/>
                <a:gd name="connsiteX18" fmla="*/ 704193 w 2606566"/>
                <a:gd name="connsiteY18" fmla="*/ 378372 h 924910"/>
                <a:gd name="connsiteX19" fmla="*/ 609600 w 2606566"/>
                <a:gd name="connsiteY19" fmla="*/ 409903 h 924910"/>
                <a:gd name="connsiteX20" fmla="*/ 536028 w 2606566"/>
                <a:gd name="connsiteY20" fmla="*/ 430924 h 924910"/>
                <a:gd name="connsiteX21" fmla="*/ 430924 w 2606566"/>
                <a:gd name="connsiteY21" fmla="*/ 472965 h 924910"/>
                <a:gd name="connsiteX22" fmla="*/ 336331 w 2606566"/>
                <a:gd name="connsiteY22" fmla="*/ 515007 h 924910"/>
                <a:gd name="connsiteX23" fmla="*/ 283779 w 2606566"/>
                <a:gd name="connsiteY23" fmla="*/ 557048 h 924910"/>
                <a:gd name="connsiteX24" fmla="*/ 136635 w 2606566"/>
                <a:gd name="connsiteY24" fmla="*/ 683172 h 924910"/>
                <a:gd name="connsiteX25" fmla="*/ 94593 w 2606566"/>
                <a:gd name="connsiteY25" fmla="*/ 725213 h 924910"/>
                <a:gd name="connsiteX26" fmla="*/ 42041 w 2606566"/>
                <a:gd name="connsiteY26" fmla="*/ 840827 h 924910"/>
                <a:gd name="connsiteX27" fmla="*/ 21021 w 2606566"/>
                <a:gd name="connsiteY27" fmla="*/ 872358 h 924910"/>
                <a:gd name="connsiteX28" fmla="*/ 10510 w 2606566"/>
                <a:gd name="connsiteY28" fmla="*/ 903889 h 924910"/>
                <a:gd name="connsiteX29" fmla="*/ 0 w 2606566"/>
                <a:gd name="connsiteY29" fmla="*/ 924910 h 924910"/>
                <a:gd name="connsiteX30" fmla="*/ 10510 w 2606566"/>
                <a:gd name="connsiteY30" fmla="*/ 914400 h 924910"/>
                <a:gd name="connsiteX31" fmla="*/ 2606566 w 2606566"/>
                <a:gd name="connsiteY31" fmla="*/ 903889 h 92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06566" h="924910">
                  <a:moveTo>
                    <a:pt x="2606566" y="903889"/>
                  </a:moveTo>
                  <a:lnTo>
                    <a:pt x="2606566" y="903889"/>
                  </a:lnTo>
                  <a:cubicBezTo>
                    <a:pt x="2429082" y="696826"/>
                    <a:pt x="2554800" y="847310"/>
                    <a:pt x="2228193" y="399393"/>
                  </a:cubicBezTo>
                  <a:cubicBezTo>
                    <a:pt x="2210437" y="375041"/>
                    <a:pt x="2192924" y="350510"/>
                    <a:pt x="2175641" y="325820"/>
                  </a:cubicBezTo>
                  <a:cubicBezTo>
                    <a:pt x="2168397" y="315472"/>
                    <a:pt x="2165131" y="301296"/>
                    <a:pt x="2154621" y="294289"/>
                  </a:cubicBezTo>
                  <a:lnTo>
                    <a:pt x="2091559" y="252248"/>
                  </a:lnTo>
                  <a:cubicBezTo>
                    <a:pt x="2084552" y="241738"/>
                    <a:pt x="2078293" y="230688"/>
                    <a:pt x="2070538" y="220717"/>
                  </a:cubicBezTo>
                  <a:cubicBezTo>
                    <a:pt x="2053739" y="199118"/>
                    <a:pt x="2032851" y="180628"/>
                    <a:pt x="2017986" y="157655"/>
                  </a:cubicBezTo>
                  <a:cubicBezTo>
                    <a:pt x="1849570" y="-102624"/>
                    <a:pt x="2019956" y="128750"/>
                    <a:pt x="1923393" y="0"/>
                  </a:cubicBezTo>
                  <a:cubicBezTo>
                    <a:pt x="1804276" y="3503"/>
                    <a:pt x="1684815" y="814"/>
                    <a:pt x="1566041" y="10510"/>
                  </a:cubicBezTo>
                  <a:cubicBezTo>
                    <a:pt x="1512626" y="14870"/>
                    <a:pt x="1461408" y="34244"/>
                    <a:pt x="1408386" y="42041"/>
                  </a:cubicBezTo>
                  <a:cubicBezTo>
                    <a:pt x="1342165" y="51779"/>
                    <a:pt x="1275255" y="56055"/>
                    <a:pt x="1208690" y="63062"/>
                  </a:cubicBezTo>
                  <a:cubicBezTo>
                    <a:pt x="1191173" y="77076"/>
                    <a:pt x="1172905" y="90199"/>
                    <a:pt x="1156138" y="105103"/>
                  </a:cubicBezTo>
                  <a:cubicBezTo>
                    <a:pt x="1141325" y="118270"/>
                    <a:pt x="1129226" y="134343"/>
                    <a:pt x="1114097" y="147145"/>
                  </a:cubicBezTo>
                  <a:cubicBezTo>
                    <a:pt x="1083603" y="172947"/>
                    <a:pt x="1047750" y="192471"/>
                    <a:pt x="1019504" y="220717"/>
                  </a:cubicBezTo>
                  <a:cubicBezTo>
                    <a:pt x="1008994" y="231227"/>
                    <a:pt x="1001060" y="245201"/>
                    <a:pt x="987973" y="252248"/>
                  </a:cubicBezTo>
                  <a:cubicBezTo>
                    <a:pt x="954750" y="270137"/>
                    <a:pt x="917760" y="279922"/>
                    <a:pt x="882869" y="294289"/>
                  </a:cubicBezTo>
                  <a:cubicBezTo>
                    <a:pt x="858197" y="304448"/>
                    <a:pt x="833162" y="313888"/>
                    <a:pt x="809297" y="325820"/>
                  </a:cubicBezTo>
                  <a:cubicBezTo>
                    <a:pt x="774262" y="343337"/>
                    <a:pt x="741353" y="365985"/>
                    <a:pt x="704193" y="378372"/>
                  </a:cubicBezTo>
                  <a:cubicBezTo>
                    <a:pt x="672662" y="388882"/>
                    <a:pt x="641324" y="399989"/>
                    <a:pt x="609600" y="409903"/>
                  </a:cubicBezTo>
                  <a:cubicBezTo>
                    <a:pt x="585256" y="417511"/>
                    <a:pt x="560079" y="422435"/>
                    <a:pt x="536028" y="430924"/>
                  </a:cubicBezTo>
                  <a:cubicBezTo>
                    <a:pt x="500446" y="443482"/>
                    <a:pt x="465700" y="458322"/>
                    <a:pt x="430924" y="472965"/>
                  </a:cubicBezTo>
                  <a:cubicBezTo>
                    <a:pt x="399123" y="486355"/>
                    <a:pt x="366290" y="497888"/>
                    <a:pt x="336331" y="515007"/>
                  </a:cubicBezTo>
                  <a:cubicBezTo>
                    <a:pt x="316854" y="526137"/>
                    <a:pt x="301725" y="543588"/>
                    <a:pt x="283779" y="557048"/>
                  </a:cubicBezTo>
                  <a:cubicBezTo>
                    <a:pt x="167443" y="644300"/>
                    <a:pt x="248253" y="571555"/>
                    <a:pt x="136635" y="683172"/>
                  </a:cubicBezTo>
                  <a:cubicBezTo>
                    <a:pt x="122621" y="697186"/>
                    <a:pt x="104790" y="708219"/>
                    <a:pt x="94593" y="725213"/>
                  </a:cubicBezTo>
                  <a:cubicBezTo>
                    <a:pt x="19090" y="851052"/>
                    <a:pt x="104852" y="699502"/>
                    <a:pt x="42041" y="840827"/>
                  </a:cubicBezTo>
                  <a:cubicBezTo>
                    <a:pt x="36911" y="852370"/>
                    <a:pt x="26670" y="861060"/>
                    <a:pt x="21021" y="872358"/>
                  </a:cubicBezTo>
                  <a:cubicBezTo>
                    <a:pt x="16066" y="882267"/>
                    <a:pt x="14625" y="893602"/>
                    <a:pt x="10510" y="903889"/>
                  </a:cubicBezTo>
                  <a:cubicBezTo>
                    <a:pt x="7601" y="911163"/>
                    <a:pt x="3503" y="917903"/>
                    <a:pt x="0" y="924910"/>
                  </a:cubicBezTo>
                  <a:lnTo>
                    <a:pt x="10510" y="914400"/>
                  </a:lnTo>
                  <a:lnTo>
                    <a:pt x="2606566" y="9038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12" name="Groupe 11">
            <a:extLst>
              <a:ext uri="{FF2B5EF4-FFF2-40B4-BE49-F238E27FC236}">
                <a16:creationId xmlns:a16="http://schemas.microsoft.com/office/drawing/2014/main" id="{C045B15D-EAEE-40AD-A10D-58F25A54BF59}"/>
              </a:ext>
            </a:extLst>
          </p:cNvPr>
          <p:cNvGrpSpPr/>
          <p:nvPr/>
        </p:nvGrpSpPr>
        <p:grpSpPr>
          <a:xfrm>
            <a:off x="5990980" y="1124202"/>
            <a:ext cx="6082336" cy="4609596"/>
            <a:chOff x="5990980" y="1124202"/>
            <a:chExt cx="6082336" cy="4609596"/>
          </a:xfrm>
        </p:grpSpPr>
        <p:pic>
          <p:nvPicPr>
            <p:cNvPr id="7" name="Image 6">
              <a:extLst>
                <a:ext uri="{FF2B5EF4-FFF2-40B4-BE49-F238E27FC236}">
                  <a16:creationId xmlns:a16="http://schemas.microsoft.com/office/drawing/2014/main" id="{62552396-9C72-405D-8B1C-3C5F1E87634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90980" y="1445534"/>
              <a:ext cx="6082336" cy="4288264"/>
            </a:xfrm>
            <a:prstGeom prst="rect">
              <a:avLst/>
            </a:prstGeom>
          </p:spPr>
        </p:pic>
        <p:sp>
          <p:nvSpPr>
            <p:cNvPr id="11" name="Forme libre : forme 10">
              <a:extLst>
                <a:ext uri="{FF2B5EF4-FFF2-40B4-BE49-F238E27FC236}">
                  <a16:creationId xmlns:a16="http://schemas.microsoft.com/office/drawing/2014/main" id="{2F19D3AD-D214-49F7-BE32-CCEC8167872C}"/>
                </a:ext>
              </a:extLst>
            </p:cNvPr>
            <p:cNvSpPr/>
            <p:nvPr/>
          </p:nvSpPr>
          <p:spPr>
            <a:xfrm>
              <a:off x="6828737" y="1124202"/>
              <a:ext cx="5139559" cy="1292772"/>
            </a:xfrm>
            <a:custGeom>
              <a:avLst/>
              <a:gdLst>
                <a:gd name="connsiteX0" fmla="*/ 0 w 5139559"/>
                <a:gd name="connsiteY0" fmla="*/ 94593 h 1292772"/>
                <a:gd name="connsiteX1" fmla="*/ 0 w 5139559"/>
                <a:gd name="connsiteY1" fmla="*/ 94593 h 1292772"/>
                <a:gd name="connsiteX2" fmla="*/ 115614 w 5139559"/>
                <a:gd name="connsiteY2" fmla="*/ 336331 h 1292772"/>
                <a:gd name="connsiteX3" fmla="*/ 157656 w 5139559"/>
                <a:gd name="connsiteY3" fmla="*/ 420414 h 1292772"/>
                <a:gd name="connsiteX4" fmla="*/ 283780 w 5139559"/>
                <a:gd name="connsiteY4" fmla="*/ 578069 h 1292772"/>
                <a:gd name="connsiteX5" fmla="*/ 336331 w 5139559"/>
                <a:gd name="connsiteY5" fmla="*/ 599090 h 1292772"/>
                <a:gd name="connsiteX6" fmla="*/ 714704 w 5139559"/>
                <a:gd name="connsiteY6" fmla="*/ 567559 h 1292772"/>
                <a:gd name="connsiteX7" fmla="*/ 798787 w 5139559"/>
                <a:gd name="connsiteY7" fmla="*/ 504497 h 1292772"/>
                <a:gd name="connsiteX8" fmla="*/ 851338 w 5139559"/>
                <a:gd name="connsiteY8" fmla="*/ 462455 h 1292772"/>
                <a:gd name="connsiteX9" fmla="*/ 903890 w 5139559"/>
                <a:gd name="connsiteY9" fmla="*/ 441434 h 1292772"/>
                <a:gd name="connsiteX10" fmla="*/ 977463 w 5139559"/>
                <a:gd name="connsiteY10" fmla="*/ 399393 h 1292772"/>
                <a:gd name="connsiteX11" fmla="*/ 1072056 w 5139559"/>
                <a:gd name="connsiteY11" fmla="*/ 357352 h 1292772"/>
                <a:gd name="connsiteX12" fmla="*/ 1135118 w 5139559"/>
                <a:gd name="connsiteY12" fmla="*/ 325821 h 1292772"/>
                <a:gd name="connsiteX13" fmla="*/ 1208690 w 5139559"/>
                <a:gd name="connsiteY13" fmla="*/ 294290 h 1292772"/>
                <a:gd name="connsiteX14" fmla="*/ 1271752 w 5139559"/>
                <a:gd name="connsiteY14" fmla="*/ 273269 h 1292772"/>
                <a:gd name="connsiteX15" fmla="*/ 1324304 w 5139559"/>
                <a:gd name="connsiteY15" fmla="*/ 252248 h 1292772"/>
                <a:gd name="connsiteX16" fmla="*/ 1744718 w 5139559"/>
                <a:gd name="connsiteY16" fmla="*/ 283779 h 1292772"/>
                <a:gd name="connsiteX17" fmla="*/ 1807780 w 5139559"/>
                <a:gd name="connsiteY17" fmla="*/ 325821 h 1292772"/>
                <a:gd name="connsiteX18" fmla="*/ 1954925 w 5139559"/>
                <a:gd name="connsiteY18" fmla="*/ 420414 h 1292772"/>
                <a:gd name="connsiteX19" fmla="*/ 2007476 w 5139559"/>
                <a:gd name="connsiteY19" fmla="*/ 451945 h 1292772"/>
                <a:gd name="connsiteX20" fmla="*/ 2186152 w 5139559"/>
                <a:gd name="connsiteY20" fmla="*/ 588579 h 1292772"/>
                <a:gd name="connsiteX21" fmla="*/ 2364828 w 5139559"/>
                <a:gd name="connsiteY21" fmla="*/ 714703 h 1292772"/>
                <a:gd name="connsiteX22" fmla="*/ 2448911 w 5139559"/>
                <a:gd name="connsiteY22" fmla="*/ 777765 h 1292772"/>
                <a:gd name="connsiteX23" fmla="*/ 2511973 w 5139559"/>
                <a:gd name="connsiteY23" fmla="*/ 861848 h 1292772"/>
                <a:gd name="connsiteX24" fmla="*/ 2532994 w 5139559"/>
                <a:gd name="connsiteY24" fmla="*/ 924910 h 1292772"/>
                <a:gd name="connsiteX25" fmla="*/ 2564525 w 5139559"/>
                <a:gd name="connsiteY25" fmla="*/ 1040524 h 1292772"/>
                <a:gd name="connsiteX26" fmla="*/ 2575035 w 5139559"/>
                <a:gd name="connsiteY26" fmla="*/ 1072055 h 1292772"/>
                <a:gd name="connsiteX27" fmla="*/ 2596056 w 5139559"/>
                <a:gd name="connsiteY27" fmla="*/ 1114097 h 1292772"/>
                <a:gd name="connsiteX28" fmla="*/ 2648607 w 5139559"/>
                <a:gd name="connsiteY28" fmla="*/ 1198179 h 1292772"/>
                <a:gd name="connsiteX29" fmla="*/ 2816773 w 5139559"/>
                <a:gd name="connsiteY29" fmla="*/ 1261241 h 1292772"/>
                <a:gd name="connsiteX30" fmla="*/ 2984938 w 5139559"/>
                <a:gd name="connsiteY30" fmla="*/ 1292772 h 1292772"/>
                <a:gd name="connsiteX31" fmla="*/ 3657600 w 5139559"/>
                <a:gd name="connsiteY31" fmla="*/ 1282262 h 1292772"/>
                <a:gd name="connsiteX32" fmla="*/ 4235669 w 5139559"/>
                <a:gd name="connsiteY32" fmla="*/ 1166648 h 1292772"/>
                <a:gd name="connsiteX33" fmla="*/ 4603531 w 5139559"/>
                <a:gd name="connsiteY33" fmla="*/ 1103586 h 1292772"/>
                <a:gd name="connsiteX34" fmla="*/ 4792718 w 5139559"/>
                <a:gd name="connsiteY34" fmla="*/ 1030014 h 1292772"/>
                <a:gd name="connsiteX35" fmla="*/ 4866290 w 5139559"/>
                <a:gd name="connsiteY35" fmla="*/ 1008993 h 1292772"/>
                <a:gd name="connsiteX36" fmla="*/ 4992414 w 5139559"/>
                <a:gd name="connsiteY36" fmla="*/ 956441 h 1292772"/>
                <a:gd name="connsiteX37" fmla="*/ 5034456 w 5139559"/>
                <a:gd name="connsiteY37" fmla="*/ 935421 h 1292772"/>
                <a:gd name="connsiteX38" fmla="*/ 5076497 w 5139559"/>
                <a:gd name="connsiteY38" fmla="*/ 924910 h 1292772"/>
                <a:gd name="connsiteX39" fmla="*/ 5108028 w 5139559"/>
                <a:gd name="connsiteY39" fmla="*/ 872359 h 1292772"/>
                <a:gd name="connsiteX40" fmla="*/ 5129049 w 5139559"/>
                <a:gd name="connsiteY40" fmla="*/ 683172 h 1292772"/>
                <a:gd name="connsiteX41" fmla="*/ 5139559 w 5139559"/>
                <a:gd name="connsiteY41" fmla="*/ 493986 h 1292772"/>
                <a:gd name="connsiteX42" fmla="*/ 5108028 w 5139559"/>
                <a:gd name="connsiteY42" fmla="*/ 367862 h 1292772"/>
                <a:gd name="connsiteX43" fmla="*/ 5097518 w 5139559"/>
                <a:gd name="connsiteY43" fmla="*/ 336331 h 1292772"/>
                <a:gd name="connsiteX44" fmla="*/ 5023945 w 5139559"/>
                <a:gd name="connsiteY44" fmla="*/ 273269 h 1292772"/>
                <a:gd name="connsiteX45" fmla="*/ 4929352 w 5139559"/>
                <a:gd name="connsiteY45" fmla="*/ 136634 h 1292772"/>
                <a:gd name="connsiteX46" fmla="*/ 4897821 w 5139559"/>
                <a:gd name="connsiteY46" fmla="*/ 115614 h 1292772"/>
                <a:gd name="connsiteX47" fmla="*/ 4834759 w 5139559"/>
                <a:gd name="connsiteY47" fmla="*/ 63062 h 1292772"/>
                <a:gd name="connsiteX48" fmla="*/ 4698125 w 5139559"/>
                <a:gd name="connsiteY48" fmla="*/ 21021 h 1292772"/>
                <a:gd name="connsiteX49" fmla="*/ 4550980 w 5139559"/>
                <a:gd name="connsiteY49" fmla="*/ 0 h 1292772"/>
                <a:gd name="connsiteX50" fmla="*/ 4120056 w 5139559"/>
                <a:gd name="connsiteY50" fmla="*/ 21021 h 1292772"/>
                <a:gd name="connsiteX51" fmla="*/ 3342290 w 5139559"/>
                <a:gd name="connsiteY51" fmla="*/ 126124 h 1292772"/>
                <a:gd name="connsiteX52" fmla="*/ 2921876 w 5139559"/>
                <a:gd name="connsiteY52" fmla="*/ 147145 h 1292772"/>
                <a:gd name="connsiteX53" fmla="*/ 2638097 w 5139559"/>
                <a:gd name="connsiteY53" fmla="*/ 136634 h 1292772"/>
                <a:gd name="connsiteX54" fmla="*/ 2060028 w 5139559"/>
                <a:gd name="connsiteY54" fmla="*/ 73572 h 1292772"/>
                <a:gd name="connsiteX55" fmla="*/ 1587063 w 5139559"/>
                <a:gd name="connsiteY55" fmla="*/ 42041 h 1292772"/>
                <a:gd name="connsiteX56" fmla="*/ 924911 w 5139559"/>
                <a:gd name="connsiteY56" fmla="*/ 84083 h 1292772"/>
                <a:gd name="connsiteX57" fmla="*/ 504497 w 5139559"/>
                <a:gd name="connsiteY57" fmla="*/ 115614 h 1292772"/>
                <a:gd name="connsiteX58" fmla="*/ 420414 w 5139559"/>
                <a:gd name="connsiteY58" fmla="*/ 126124 h 1292772"/>
                <a:gd name="connsiteX59" fmla="*/ 262759 w 5139559"/>
                <a:gd name="connsiteY59" fmla="*/ 147145 h 1292772"/>
                <a:gd name="connsiteX60" fmla="*/ 136635 w 5139559"/>
                <a:gd name="connsiteY60" fmla="*/ 136634 h 1292772"/>
                <a:gd name="connsiteX61" fmla="*/ 94594 w 5139559"/>
                <a:gd name="connsiteY61" fmla="*/ 115614 h 1292772"/>
                <a:gd name="connsiteX62" fmla="*/ 0 w 5139559"/>
                <a:gd name="connsiteY62" fmla="*/ 94593 h 129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139559" h="1292772">
                  <a:moveTo>
                    <a:pt x="0" y="94593"/>
                  </a:moveTo>
                  <a:lnTo>
                    <a:pt x="0" y="94593"/>
                  </a:lnTo>
                  <a:cubicBezTo>
                    <a:pt x="38538" y="175172"/>
                    <a:pt x="76709" y="255928"/>
                    <a:pt x="115614" y="336331"/>
                  </a:cubicBezTo>
                  <a:cubicBezTo>
                    <a:pt x="129263" y="364538"/>
                    <a:pt x="143642" y="392386"/>
                    <a:pt x="157656" y="420414"/>
                  </a:cubicBezTo>
                  <a:cubicBezTo>
                    <a:pt x="187149" y="479400"/>
                    <a:pt x="214272" y="550265"/>
                    <a:pt x="283780" y="578069"/>
                  </a:cubicBezTo>
                  <a:lnTo>
                    <a:pt x="336331" y="599090"/>
                  </a:lnTo>
                  <a:cubicBezTo>
                    <a:pt x="462455" y="588580"/>
                    <a:pt x="589120" y="583257"/>
                    <a:pt x="714704" y="567559"/>
                  </a:cubicBezTo>
                  <a:cubicBezTo>
                    <a:pt x="751237" y="562992"/>
                    <a:pt x="775055" y="525592"/>
                    <a:pt x="798787" y="504497"/>
                  </a:cubicBezTo>
                  <a:cubicBezTo>
                    <a:pt x="815554" y="489593"/>
                    <a:pt x="832102" y="473997"/>
                    <a:pt x="851338" y="462455"/>
                  </a:cubicBezTo>
                  <a:cubicBezTo>
                    <a:pt x="867516" y="452748"/>
                    <a:pt x="887015" y="449871"/>
                    <a:pt x="903890" y="441434"/>
                  </a:cubicBezTo>
                  <a:cubicBezTo>
                    <a:pt x="929154" y="428802"/>
                    <a:pt x="952199" y="412025"/>
                    <a:pt x="977463" y="399393"/>
                  </a:cubicBezTo>
                  <a:cubicBezTo>
                    <a:pt x="1008325" y="383962"/>
                    <a:pt x="1040788" y="371944"/>
                    <a:pt x="1072056" y="357352"/>
                  </a:cubicBezTo>
                  <a:cubicBezTo>
                    <a:pt x="1093353" y="347413"/>
                    <a:pt x="1113779" y="335670"/>
                    <a:pt x="1135118" y="325821"/>
                  </a:cubicBezTo>
                  <a:cubicBezTo>
                    <a:pt x="1159344" y="314640"/>
                    <a:pt x="1183787" y="303868"/>
                    <a:pt x="1208690" y="294290"/>
                  </a:cubicBezTo>
                  <a:cubicBezTo>
                    <a:pt x="1229371" y="286336"/>
                    <a:pt x="1250928" y="280841"/>
                    <a:pt x="1271752" y="273269"/>
                  </a:cubicBezTo>
                  <a:cubicBezTo>
                    <a:pt x="1289483" y="266821"/>
                    <a:pt x="1306787" y="259255"/>
                    <a:pt x="1324304" y="252248"/>
                  </a:cubicBezTo>
                  <a:cubicBezTo>
                    <a:pt x="1464442" y="262758"/>
                    <a:pt x="1605786" y="262637"/>
                    <a:pt x="1744718" y="283779"/>
                  </a:cubicBezTo>
                  <a:cubicBezTo>
                    <a:pt x="1769694" y="287580"/>
                    <a:pt x="1785845" y="313287"/>
                    <a:pt x="1807780" y="325821"/>
                  </a:cubicBezTo>
                  <a:cubicBezTo>
                    <a:pt x="2034002" y="455091"/>
                    <a:pt x="1765044" y="282317"/>
                    <a:pt x="1954925" y="420414"/>
                  </a:cubicBezTo>
                  <a:cubicBezTo>
                    <a:pt x="1971446" y="432429"/>
                    <a:pt x="1991351" y="439403"/>
                    <a:pt x="2007476" y="451945"/>
                  </a:cubicBezTo>
                  <a:cubicBezTo>
                    <a:pt x="2161783" y="571961"/>
                    <a:pt x="1828918" y="374240"/>
                    <a:pt x="2186152" y="588579"/>
                  </a:cubicBezTo>
                  <a:cubicBezTo>
                    <a:pt x="2356755" y="690940"/>
                    <a:pt x="2230350" y="607121"/>
                    <a:pt x="2364828" y="714703"/>
                  </a:cubicBezTo>
                  <a:cubicBezTo>
                    <a:pt x="2392185" y="736589"/>
                    <a:pt x="2423085" y="754091"/>
                    <a:pt x="2448911" y="777765"/>
                  </a:cubicBezTo>
                  <a:cubicBezTo>
                    <a:pt x="2470308" y="797379"/>
                    <a:pt x="2494576" y="835753"/>
                    <a:pt x="2511973" y="861848"/>
                  </a:cubicBezTo>
                  <a:cubicBezTo>
                    <a:pt x="2518980" y="882869"/>
                    <a:pt x="2527620" y="903414"/>
                    <a:pt x="2532994" y="924910"/>
                  </a:cubicBezTo>
                  <a:cubicBezTo>
                    <a:pt x="2546154" y="977552"/>
                    <a:pt x="2545779" y="978037"/>
                    <a:pt x="2564525" y="1040524"/>
                  </a:cubicBezTo>
                  <a:cubicBezTo>
                    <a:pt x="2567708" y="1051136"/>
                    <a:pt x="2570671" y="1061872"/>
                    <a:pt x="2575035" y="1072055"/>
                  </a:cubicBezTo>
                  <a:cubicBezTo>
                    <a:pt x="2581207" y="1086456"/>
                    <a:pt x="2589693" y="1099779"/>
                    <a:pt x="2596056" y="1114097"/>
                  </a:cubicBezTo>
                  <a:cubicBezTo>
                    <a:pt x="2615854" y="1158643"/>
                    <a:pt x="2609047" y="1170487"/>
                    <a:pt x="2648607" y="1198179"/>
                  </a:cubicBezTo>
                  <a:cubicBezTo>
                    <a:pt x="2719348" y="1247698"/>
                    <a:pt x="2729915" y="1243870"/>
                    <a:pt x="2816773" y="1261241"/>
                  </a:cubicBezTo>
                  <a:cubicBezTo>
                    <a:pt x="2872697" y="1272426"/>
                    <a:pt x="2928883" y="1282262"/>
                    <a:pt x="2984938" y="1292772"/>
                  </a:cubicBezTo>
                  <a:cubicBezTo>
                    <a:pt x="3209159" y="1289269"/>
                    <a:pt x="3433697" y="1294701"/>
                    <a:pt x="3657600" y="1282262"/>
                  </a:cubicBezTo>
                  <a:cubicBezTo>
                    <a:pt x="4028084" y="1261680"/>
                    <a:pt x="3848185" y="1219487"/>
                    <a:pt x="4235669" y="1166648"/>
                  </a:cubicBezTo>
                  <a:cubicBezTo>
                    <a:pt x="4427742" y="1140456"/>
                    <a:pt x="4442455" y="1145606"/>
                    <a:pt x="4603531" y="1103586"/>
                  </a:cubicBezTo>
                  <a:cubicBezTo>
                    <a:pt x="4798634" y="1052690"/>
                    <a:pt x="4624530" y="1097289"/>
                    <a:pt x="4792718" y="1030014"/>
                  </a:cubicBezTo>
                  <a:cubicBezTo>
                    <a:pt x="4816399" y="1020542"/>
                    <a:pt x="4842357" y="1017810"/>
                    <a:pt x="4866290" y="1008993"/>
                  </a:cubicBezTo>
                  <a:cubicBezTo>
                    <a:pt x="4909027" y="993248"/>
                    <a:pt x="4951677" y="976808"/>
                    <a:pt x="4992414" y="956441"/>
                  </a:cubicBezTo>
                  <a:cubicBezTo>
                    <a:pt x="5006428" y="949434"/>
                    <a:pt x="5019786" y="940922"/>
                    <a:pt x="5034456" y="935421"/>
                  </a:cubicBezTo>
                  <a:cubicBezTo>
                    <a:pt x="5047981" y="930349"/>
                    <a:pt x="5062483" y="928414"/>
                    <a:pt x="5076497" y="924910"/>
                  </a:cubicBezTo>
                  <a:cubicBezTo>
                    <a:pt x="5087007" y="907393"/>
                    <a:pt x="5100441" y="891326"/>
                    <a:pt x="5108028" y="872359"/>
                  </a:cubicBezTo>
                  <a:cubicBezTo>
                    <a:pt x="5122858" y="835283"/>
                    <a:pt x="5129027" y="683508"/>
                    <a:pt x="5129049" y="683172"/>
                  </a:cubicBezTo>
                  <a:cubicBezTo>
                    <a:pt x="5133115" y="620144"/>
                    <a:pt x="5136056" y="557048"/>
                    <a:pt x="5139559" y="493986"/>
                  </a:cubicBezTo>
                  <a:cubicBezTo>
                    <a:pt x="5124854" y="391051"/>
                    <a:pt x="5139412" y="451553"/>
                    <a:pt x="5108028" y="367862"/>
                  </a:cubicBezTo>
                  <a:cubicBezTo>
                    <a:pt x="5104138" y="357489"/>
                    <a:pt x="5103957" y="345346"/>
                    <a:pt x="5097518" y="336331"/>
                  </a:cubicBezTo>
                  <a:cubicBezTo>
                    <a:pt x="5074349" y="303895"/>
                    <a:pt x="5054243" y="293468"/>
                    <a:pt x="5023945" y="273269"/>
                  </a:cubicBezTo>
                  <a:cubicBezTo>
                    <a:pt x="5003668" y="239474"/>
                    <a:pt x="4954458" y="153371"/>
                    <a:pt x="4929352" y="136634"/>
                  </a:cubicBezTo>
                  <a:cubicBezTo>
                    <a:pt x="4918842" y="129627"/>
                    <a:pt x="4907792" y="123369"/>
                    <a:pt x="4897821" y="115614"/>
                  </a:cubicBezTo>
                  <a:cubicBezTo>
                    <a:pt x="4876222" y="98815"/>
                    <a:pt x="4859488" y="74776"/>
                    <a:pt x="4834759" y="63062"/>
                  </a:cubicBezTo>
                  <a:cubicBezTo>
                    <a:pt x="4791694" y="42663"/>
                    <a:pt x="4744642" y="31358"/>
                    <a:pt x="4698125" y="21021"/>
                  </a:cubicBezTo>
                  <a:cubicBezTo>
                    <a:pt x="4649759" y="10273"/>
                    <a:pt x="4600028" y="7007"/>
                    <a:pt x="4550980" y="0"/>
                  </a:cubicBezTo>
                  <a:cubicBezTo>
                    <a:pt x="4407339" y="7007"/>
                    <a:pt x="4263262" y="7831"/>
                    <a:pt x="4120056" y="21021"/>
                  </a:cubicBezTo>
                  <a:cubicBezTo>
                    <a:pt x="3897852" y="41487"/>
                    <a:pt x="3561408" y="115168"/>
                    <a:pt x="3342290" y="126124"/>
                  </a:cubicBezTo>
                  <a:lnTo>
                    <a:pt x="2921876" y="147145"/>
                  </a:lnTo>
                  <a:cubicBezTo>
                    <a:pt x="2827283" y="143641"/>
                    <a:pt x="2732514" y="143378"/>
                    <a:pt x="2638097" y="136634"/>
                  </a:cubicBezTo>
                  <a:cubicBezTo>
                    <a:pt x="2486356" y="125795"/>
                    <a:pt x="2215485" y="89765"/>
                    <a:pt x="2060028" y="73572"/>
                  </a:cubicBezTo>
                  <a:cubicBezTo>
                    <a:pt x="1816549" y="48210"/>
                    <a:pt x="1835179" y="52829"/>
                    <a:pt x="1587063" y="42041"/>
                  </a:cubicBezTo>
                  <a:cubicBezTo>
                    <a:pt x="1366346" y="56055"/>
                    <a:pt x="1143850" y="52807"/>
                    <a:pt x="924911" y="84083"/>
                  </a:cubicBezTo>
                  <a:cubicBezTo>
                    <a:pt x="687525" y="117994"/>
                    <a:pt x="827276" y="103199"/>
                    <a:pt x="504497" y="115614"/>
                  </a:cubicBezTo>
                  <a:lnTo>
                    <a:pt x="420414" y="126124"/>
                  </a:lnTo>
                  <a:cubicBezTo>
                    <a:pt x="277524" y="141165"/>
                    <a:pt x="347153" y="126045"/>
                    <a:pt x="262759" y="147145"/>
                  </a:cubicBezTo>
                  <a:cubicBezTo>
                    <a:pt x="220718" y="143641"/>
                    <a:pt x="178100" y="144409"/>
                    <a:pt x="136635" y="136634"/>
                  </a:cubicBezTo>
                  <a:cubicBezTo>
                    <a:pt x="121236" y="133747"/>
                    <a:pt x="109710" y="119736"/>
                    <a:pt x="94594" y="115614"/>
                  </a:cubicBezTo>
                  <a:cubicBezTo>
                    <a:pt x="70694" y="109096"/>
                    <a:pt x="15765" y="98096"/>
                    <a:pt x="0" y="9459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620184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436BF041-8386-494D-9619-84BFB93C9A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1227" y="265585"/>
            <a:ext cx="4819650" cy="6105525"/>
          </a:xfrm>
          <a:prstGeom prst="rect">
            <a:avLst/>
          </a:prstGeom>
        </p:spPr>
      </p:pic>
      <p:sp>
        <p:nvSpPr>
          <p:cNvPr id="14" name="ZoneTexte 13">
            <a:extLst>
              <a:ext uri="{FF2B5EF4-FFF2-40B4-BE49-F238E27FC236}">
                <a16:creationId xmlns:a16="http://schemas.microsoft.com/office/drawing/2014/main" id="{C090C551-57E6-42F4-ACD8-875A646D7776}"/>
              </a:ext>
            </a:extLst>
          </p:cNvPr>
          <p:cNvSpPr txBox="1"/>
          <p:nvPr/>
        </p:nvSpPr>
        <p:spPr>
          <a:xfrm>
            <a:off x="5675588" y="1080977"/>
            <a:ext cx="5938344" cy="2323713"/>
          </a:xfrm>
          <a:prstGeom prst="rect">
            <a:avLst/>
          </a:prstGeom>
          <a:noFill/>
        </p:spPr>
        <p:txBody>
          <a:bodyPr wrap="square" rtlCol="0">
            <a:spAutoFit/>
          </a:bodyPr>
          <a:lstStyle/>
          <a:p>
            <a:pPr marL="342900" indent="-342900">
              <a:spcAft>
                <a:spcPts val="1800"/>
              </a:spcAft>
              <a:buAutoNum type="arabicPeriod"/>
            </a:pPr>
            <a:r>
              <a:rPr lang="fr-BE" sz="2000" i="1"/>
              <a:t>Rénovation, réaffectation, subdivision</a:t>
            </a:r>
          </a:p>
          <a:p>
            <a:pPr marL="342900" indent="-342900">
              <a:spcAft>
                <a:spcPts val="1800"/>
              </a:spcAft>
              <a:buAutoNum type="arabicPeriod"/>
            </a:pPr>
            <a:r>
              <a:rPr lang="fr-FR" sz="2000" i="1"/>
              <a:t>Extension horizontale</a:t>
            </a:r>
          </a:p>
          <a:p>
            <a:pPr marL="342900" indent="-342900">
              <a:spcAft>
                <a:spcPts val="1800"/>
              </a:spcAft>
              <a:buAutoNum type="arabicPeriod"/>
            </a:pPr>
            <a:r>
              <a:rPr lang="fr-FR" sz="2000" i="1"/>
              <a:t>Rénovation, subdivision d’une grande bâtisse et construction neuve sur la propriété</a:t>
            </a:r>
          </a:p>
          <a:p>
            <a:pPr marL="342900" indent="-342900">
              <a:spcAft>
                <a:spcPts val="1800"/>
              </a:spcAft>
              <a:buAutoNum type="arabicPeriod"/>
            </a:pPr>
            <a:r>
              <a:rPr lang="fr-FR" sz="2000" i="1"/>
              <a:t>Subdivision parcellaire et construction neuve</a:t>
            </a:r>
            <a:endParaRPr lang="fr-BE" sz="2000" i="1"/>
          </a:p>
        </p:txBody>
      </p:sp>
    </p:spTree>
    <p:extLst>
      <p:ext uri="{BB962C8B-B14F-4D97-AF65-F5344CB8AC3E}">
        <p14:creationId xmlns:p14="http://schemas.microsoft.com/office/powerpoint/2010/main" val="1841384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56F8C8-F7C3-4209-BC55-24CEE8AAB9F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1250" y="320310"/>
            <a:ext cx="795594" cy="795594"/>
          </a:xfrm>
          <a:prstGeom prst="rect">
            <a:avLst/>
          </a:prstGeom>
        </p:spPr>
      </p:pic>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ZoneTexte 6">
            <a:extLst>
              <a:ext uri="{FF2B5EF4-FFF2-40B4-BE49-F238E27FC236}">
                <a16:creationId xmlns:a16="http://schemas.microsoft.com/office/drawing/2014/main" id="{F09B6785-F14C-4B00-A9CA-27385EE6E9D1}"/>
              </a:ext>
            </a:extLst>
          </p:cNvPr>
          <p:cNvSpPr txBox="1"/>
          <p:nvPr/>
        </p:nvSpPr>
        <p:spPr>
          <a:xfrm>
            <a:off x="969895" y="429849"/>
            <a:ext cx="6684579" cy="369332"/>
          </a:xfrm>
          <a:prstGeom prst="rect">
            <a:avLst/>
          </a:prstGeom>
          <a:noFill/>
        </p:spPr>
        <p:txBody>
          <a:bodyPr wrap="square" rtlCol="0">
            <a:spAutoFit/>
          </a:bodyPr>
          <a:lstStyle/>
          <a:p>
            <a:r>
              <a:rPr lang="fr-FR"/>
              <a:t>TISSU OUVERT EN RUBAN</a:t>
            </a:r>
          </a:p>
        </p:txBody>
      </p:sp>
      <p:sp>
        <p:nvSpPr>
          <p:cNvPr id="11" name="ZoneTexte 10">
            <a:extLst>
              <a:ext uri="{FF2B5EF4-FFF2-40B4-BE49-F238E27FC236}">
                <a16:creationId xmlns:a16="http://schemas.microsoft.com/office/drawing/2014/main" id="{8277AE6F-E749-43EF-9480-BC4FCF5F6947}"/>
              </a:ext>
            </a:extLst>
          </p:cNvPr>
          <p:cNvSpPr txBox="1"/>
          <p:nvPr/>
        </p:nvSpPr>
        <p:spPr>
          <a:xfrm>
            <a:off x="3048000" y="2969962"/>
            <a:ext cx="6096000" cy="369332"/>
          </a:xfrm>
          <a:prstGeom prst="rect">
            <a:avLst/>
          </a:prstGeom>
          <a:noFill/>
        </p:spPr>
        <p:txBody>
          <a:bodyPr wrap="square">
            <a:spAutoFit/>
          </a:bodyPr>
          <a:lstStyle/>
          <a:p>
            <a:r>
              <a:rPr lang="fr-FR"/>
              <a:t>	</a:t>
            </a:r>
            <a:endParaRPr lang="fr-BE"/>
          </a:p>
        </p:txBody>
      </p:sp>
      <p:pic>
        <p:nvPicPr>
          <p:cNvPr id="4" name="Image 3">
            <a:extLst>
              <a:ext uri="{FF2B5EF4-FFF2-40B4-BE49-F238E27FC236}">
                <a16:creationId xmlns:a16="http://schemas.microsoft.com/office/drawing/2014/main" id="{484AD35D-D24A-4838-940C-D31F10C720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57544" y="320310"/>
            <a:ext cx="7550116" cy="5020175"/>
          </a:xfrm>
          <a:prstGeom prst="rect">
            <a:avLst/>
          </a:prstGeom>
        </p:spPr>
      </p:pic>
    </p:spTree>
    <p:extLst>
      <p:ext uri="{BB962C8B-B14F-4D97-AF65-F5344CB8AC3E}">
        <p14:creationId xmlns:p14="http://schemas.microsoft.com/office/powerpoint/2010/main" val="27743883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21" name="ZoneTexte 20">
            <a:extLst>
              <a:ext uri="{FF2B5EF4-FFF2-40B4-BE49-F238E27FC236}">
                <a16:creationId xmlns:a16="http://schemas.microsoft.com/office/drawing/2014/main" id="{EC65F60C-D6F5-491C-BEDF-3074297D86F3}"/>
              </a:ext>
            </a:extLst>
          </p:cNvPr>
          <p:cNvSpPr txBox="1"/>
          <p:nvPr/>
        </p:nvSpPr>
        <p:spPr>
          <a:xfrm>
            <a:off x="291827" y="401359"/>
            <a:ext cx="5089470" cy="1938992"/>
          </a:xfrm>
          <a:prstGeom prst="rect">
            <a:avLst/>
          </a:prstGeom>
          <a:noFill/>
        </p:spPr>
        <p:txBody>
          <a:bodyPr wrap="square">
            <a:spAutoFit/>
          </a:bodyPr>
          <a:lstStyle/>
          <a:p>
            <a:pPr algn="l"/>
            <a:r>
              <a:rPr lang="fr-FR" sz="2000" b="0" i="0" u="none" strike="noStrike" baseline="0">
                <a:solidFill>
                  <a:schemeClr val="accent5"/>
                </a:solidFill>
                <a:latin typeface="Arial" panose="020B0604020202020204" pitchFamily="34" charset="0"/>
                <a:cs typeface="Arial" panose="020B0604020202020204" pitchFamily="34" charset="0"/>
              </a:rPr>
              <a:t>Ce tissu urbanisé s’étire aux portes des agglomérations et des villages, le long des voies de liaison. Il est le résultat d’une urbanisation extensive spontanée de maisons isolées sur des grandes parcelles de plus de 6,5 ares.</a:t>
            </a:r>
            <a:endParaRPr lang="fr-BE" sz="2000">
              <a:solidFill>
                <a:schemeClr val="accent5"/>
              </a:solidFill>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537AE1BC-9A8A-4AA9-A35D-A193FE1D2FB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6652" y="201452"/>
            <a:ext cx="6457950" cy="2686050"/>
          </a:xfrm>
          <a:prstGeom prst="rect">
            <a:avLst/>
          </a:prstGeom>
        </p:spPr>
      </p:pic>
      <p:pic>
        <p:nvPicPr>
          <p:cNvPr id="7" name="Image 6">
            <a:extLst>
              <a:ext uri="{FF2B5EF4-FFF2-40B4-BE49-F238E27FC236}">
                <a16:creationId xmlns:a16="http://schemas.microsoft.com/office/drawing/2014/main" id="{ABDF6C6A-7709-4545-B221-526D92C2BE3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1827" y="2554999"/>
            <a:ext cx="3967880" cy="2272205"/>
          </a:xfrm>
          <a:prstGeom prst="rect">
            <a:avLst/>
          </a:prstGeom>
        </p:spPr>
      </p:pic>
      <p:pic>
        <p:nvPicPr>
          <p:cNvPr id="10" name="Image 9">
            <a:extLst>
              <a:ext uri="{FF2B5EF4-FFF2-40B4-BE49-F238E27FC236}">
                <a16:creationId xmlns:a16="http://schemas.microsoft.com/office/drawing/2014/main" id="{F1D1478F-4A84-423F-8D39-80A0625BFD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403177" y="3167124"/>
            <a:ext cx="7591425" cy="2085975"/>
          </a:xfrm>
          <a:prstGeom prst="rect">
            <a:avLst/>
          </a:prstGeom>
        </p:spPr>
      </p:pic>
    </p:spTree>
    <p:extLst>
      <p:ext uri="{BB962C8B-B14F-4D97-AF65-F5344CB8AC3E}">
        <p14:creationId xmlns:p14="http://schemas.microsoft.com/office/powerpoint/2010/main" val="1072134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BB36344F-34CB-4054-84C2-76F5368FEE8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404" y="1925624"/>
            <a:ext cx="9918170" cy="2369425"/>
          </a:xfrm>
          <a:prstGeom prst="rect">
            <a:avLst/>
          </a:prstGeom>
        </p:spPr>
      </p:pic>
    </p:spTree>
    <p:extLst>
      <p:ext uri="{BB962C8B-B14F-4D97-AF65-F5344CB8AC3E}">
        <p14:creationId xmlns:p14="http://schemas.microsoft.com/office/powerpoint/2010/main" val="1021032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C11A3E40-280D-4D1A-B228-CCB784B930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634" y="236482"/>
            <a:ext cx="7160173" cy="5386552"/>
          </a:xfrm>
          <a:prstGeom prst="rect">
            <a:avLst/>
          </a:prstGeom>
        </p:spPr>
      </p:pic>
    </p:spTree>
    <p:extLst>
      <p:ext uri="{BB962C8B-B14F-4D97-AF65-F5344CB8AC3E}">
        <p14:creationId xmlns:p14="http://schemas.microsoft.com/office/powerpoint/2010/main" val="36697500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C6D4BBBC-F2E9-4B97-8431-1316990B3F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824" y="669593"/>
            <a:ext cx="5726230" cy="3500828"/>
          </a:xfrm>
          <a:prstGeom prst="rect">
            <a:avLst/>
          </a:prstGeom>
        </p:spPr>
      </p:pic>
      <p:pic>
        <p:nvPicPr>
          <p:cNvPr id="7" name="Image 6">
            <a:extLst>
              <a:ext uri="{FF2B5EF4-FFF2-40B4-BE49-F238E27FC236}">
                <a16:creationId xmlns:a16="http://schemas.microsoft.com/office/drawing/2014/main" id="{8E61BED5-9050-40FC-B808-51F83B6AF42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55986" y="196282"/>
            <a:ext cx="5814190" cy="6174828"/>
          </a:xfrm>
          <a:prstGeom prst="rect">
            <a:avLst/>
          </a:prstGeom>
        </p:spPr>
      </p:pic>
      <p:cxnSp>
        <p:nvCxnSpPr>
          <p:cNvPr id="8" name="Connecteur droit 7">
            <a:extLst>
              <a:ext uri="{FF2B5EF4-FFF2-40B4-BE49-F238E27FC236}">
                <a16:creationId xmlns:a16="http://schemas.microsoft.com/office/drawing/2014/main" id="{35998CD0-02D0-49D7-A08A-84BDF0CD6CDE}"/>
              </a:ext>
            </a:extLst>
          </p:cNvPr>
          <p:cNvCxnSpPr/>
          <p:nvPr/>
        </p:nvCxnSpPr>
        <p:spPr>
          <a:xfrm>
            <a:off x="6085490" y="1024759"/>
            <a:ext cx="0" cy="430440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523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BFEF9D81-7108-45C0-8614-D8D7B2D3471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5439" y="136306"/>
            <a:ext cx="5000625" cy="5429250"/>
          </a:xfrm>
          <a:prstGeom prst="rect">
            <a:avLst/>
          </a:prstGeom>
        </p:spPr>
      </p:pic>
      <p:sp>
        <p:nvSpPr>
          <p:cNvPr id="9" name="ZoneTexte 8">
            <a:extLst>
              <a:ext uri="{FF2B5EF4-FFF2-40B4-BE49-F238E27FC236}">
                <a16:creationId xmlns:a16="http://schemas.microsoft.com/office/drawing/2014/main" id="{50317E89-4A06-44FC-A704-BE54C7E49CD4}"/>
              </a:ext>
            </a:extLst>
          </p:cNvPr>
          <p:cNvSpPr txBox="1"/>
          <p:nvPr/>
        </p:nvSpPr>
        <p:spPr>
          <a:xfrm>
            <a:off x="5675588" y="1080977"/>
            <a:ext cx="5938344" cy="2862322"/>
          </a:xfrm>
          <a:prstGeom prst="rect">
            <a:avLst/>
          </a:prstGeom>
          <a:noFill/>
        </p:spPr>
        <p:txBody>
          <a:bodyPr wrap="square" rtlCol="0">
            <a:spAutoFit/>
          </a:bodyPr>
          <a:lstStyle/>
          <a:p>
            <a:pPr marL="342900" indent="-342900">
              <a:spcAft>
                <a:spcPts val="1800"/>
              </a:spcAft>
              <a:buAutoNum type="arabicPeriod"/>
            </a:pPr>
            <a:r>
              <a:rPr lang="fr-BE" sz="2000" i="1"/>
              <a:t>Extension verticale du bâti</a:t>
            </a:r>
          </a:p>
          <a:p>
            <a:pPr marL="342900" indent="-342900">
              <a:spcAft>
                <a:spcPts val="1800"/>
              </a:spcAft>
              <a:buAutoNum type="arabicPeriod"/>
            </a:pPr>
            <a:r>
              <a:rPr lang="fr-BE" sz="2000" i="1"/>
              <a:t>Extension horizontale du bâti</a:t>
            </a:r>
          </a:p>
          <a:p>
            <a:pPr marL="342900" indent="-342900">
              <a:spcAft>
                <a:spcPts val="1800"/>
              </a:spcAft>
              <a:buAutoNum type="arabicPeriod"/>
            </a:pPr>
            <a:r>
              <a:rPr lang="fr-BE" sz="2000" i="1"/>
              <a:t>Division parcellaire et nouvelle construction, </a:t>
            </a:r>
            <a:r>
              <a:rPr lang="fr-BE" sz="2000" i="1" err="1"/>
              <a:t>BIMBY</a:t>
            </a:r>
            <a:endParaRPr lang="fr-BE" sz="2000" i="1"/>
          </a:p>
          <a:p>
            <a:pPr marL="342900" indent="-342900">
              <a:spcAft>
                <a:spcPts val="1800"/>
              </a:spcAft>
              <a:buAutoNum type="arabicPeriod"/>
            </a:pPr>
            <a:r>
              <a:rPr lang="fr-BE" sz="2000" i="1"/>
              <a:t>Construction en fond de parcelle (habitat groupé)</a:t>
            </a:r>
          </a:p>
          <a:p>
            <a:pPr marL="342900" indent="-342900">
              <a:spcAft>
                <a:spcPts val="1800"/>
              </a:spcAft>
              <a:buAutoNum type="arabicPeriod"/>
            </a:pPr>
            <a:r>
              <a:rPr lang="fr-BE" sz="2000" i="1"/>
              <a:t>Aménagement d’une charnière architecturale à la frange urbaine</a:t>
            </a:r>
          </a:p>
        </p:txBody>
      </p:sp>
    </p:spTree>
    <p:extLst>
      <p:ext uri="{BB962C8B-B14F-4D97-AF65-F5344CB8AC3E}">
        <p14:creationId xmlns:p14="http://schemas.microsoft.com/office/powerpoint/2010/main" val="3676513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088D55-4551-465B-AB66-6AB1B7971B23}"/>
              </a:ext>
            </a:extLst>
          </p:cNvPr>
          <p:cNvSpPr>
            <a:spLocks noGrp="1"/>
          </p:cNvSpPr>
          <p:nvPr>
            <p:ph type="title"/>
          </p:nvPr>
        </p:nvSpPr>
        <p:spPr/>
        <p:txBody>
          <a:bodyPr/>
          <a:lstStyle/>
          <a:p>
            <a:r>
              <a:rPr lang="fr-BE"/>
              <a:t>Paramètres pris en compte</a:t>
            </a:r>
            <a:endParaRPr lang="fr-FR"/>
          </a:p>
        </p:txBody>
      </p:sp>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grpSp>
        <p:nvGrpSpPr>
          <p:cNvPr id="9" name="Groupe 8">
            <a:extLst>
              <a:ext uri="{FF2B5EF4-FFF2-40B4-BE49-F238E27FC236}">
                <a16:creationId xmlns:a16="http://schemas.microsoft.com/office/drawing/2014/main" id="{E8F71319-EF8D-4530-AA91-4DC2FCAB0CF8}"/>
              </a:ext>
            </a:extLst>
          </p:cNvPr>
          <p:cNvGrpSpPr/>
          <p:nvPr/>
        </p:nvGrpSpPr>
        <p:grpSpPr>
          <a:xfrm>
            <a:off x="8667652" y="3428999"/>
            <a:ext cx="2806263" cy="2238428"/>
            <a:chOff x="5546080" y="3096780"/>
            <a:chExt cx="2806263" cy="2249214"/>
          </a:xfrm>
        </p:grpSpPr>
        <p:sp>
          <p:nvSpPr>
            <p:cNvPr id="8" name="Ellipse 7">
              <a:extLst>
                <a:ext uri="{FF2B5EF4-FFF2-40B4-BE49-F238E27FC236}">
                  <a16:creationId xmlns:a16="http://schemas.microsoft.com/office/drawing/2014/main" id="{D21293FD-535C-4EF0-BF41-9398BFB36E61}"/>
                </a:ext>
              </a:extLst>
            </p:cNvPr>
            <p:cNvSpPr/>
            <p:nvPr/>
          </p:nvSpPr>
          <p:spPr>
            <a:xfrm>
              <a:off x="5546080" y="3096780"/>
              <a:ext cx="2806263" cy="2249214"/>
            </a:xfrm>
            <a:prstGeom prst="ellipse">
              <a:avLst/>
            </a:prstGeom>
            <a:solidFill>
              <a:srgbClr val="D9D9D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a:extLst>
                <a:ext uri="{FF2B5EF4-FFF2-40B4-BE49-F238E27FC236}">
                  <a16:creationId xmlns:a16="http://schemas.microsoft.com/office/drawing/2014/main" id="{BAF947C9-9E7E-4FBD-AB6D-C854AFA7546B}"/>
                </a:ext>
              </a:extLst>
            </p:cNvPr>
            <p:cNvSpPr txBox="1"/>
            <p:nvPr/>
          </p:nvSpPr>
          <p:spPr>
            <a:xfrm>
              <a:off x="5670894" y="3754808"/>
              <a:ext cx="2556637" cy="923330"/>
            </a:xfrm>
            <a:prstGeom prst="rect">
              <a:avLst/>
            </a:prstGeom>
            <a:noFill/>
          </p:spPr>
          <p:txBody>
            <a:bodyPr wrap="square" rtlCol="0">
              <a:spAutoFit/>
            </a:bodyPr>
            <a:lstStyle/>
            <a:p>
              <a:pPr algn="ctr">
                <a:defRPr/>
              </a:pPr>
              <a:r>
                <a:rPr lang="fr-BE" altLang="fr-FR" b="1">
                  <a:latin typeface="Arial" pitchFamily="34" charset="0"/>
                </a:rPr>
                <a:t>Soutenabilité environnementale et acceptabilité sociale</a:t>
              </a:r>
            </a:p>
          </p:txBody>
        </p:sp>
      </p:grpSp>
      <p:grpSp>
        <p:nvGrpSpPr>
          <p:cNvPr id="23" name="Groupe 22">
            <a:extLst>
              <a:ext uri="{FF2B5EF4-FFF2-40B4-BE49-F238E27FC236}">
                <a16:creationId xmlns:a16="http://schemas.microsoft.com/office/drawing/2014/main" id="{FBF70958-64A9-4E90-BD01-7B85C2D64338}"/>
              </a:ext>
            </a:extLst>
          </p:cNvPr>
          <p:cNvGrpSpPr/>
          <p:nvPr/>
        </p:nvGrpSpPr>
        <p:grpSpPr>
          <a:xfrm>
            <a:off x="3310510" y="3428999"/>
            <a:ext cx="2806263" cy="2238427"/>
            <a:chOff x="1127746" y="3176466"/>
            <a:chExt cx="2806263" cy="2249214"/>
          </a:xfrm>
        </p:grpSpPr>
        <p:sp>
          <p:nvSpPr>
            <p:cNvPr id="18" name="Ellipse 17">
              <a:extLst>
                <a:ext uri="{FF2B5EF4-FFF2-40B4-BE49-F238E27FC236}">
                  <a16:creationId xmlns:a16="http://schemas.microsoft.com/office/drawing/2014/main" id="{183479FC-DA02-4424-ADDE-AA8B4D44D9D9}"/>
                </a:ext>
              </a:extLst>
            </p:cNvPr>
            <p:cNvSpPr/>
            <p:nvPr/>
          </p:nvSpPr>
          <p:spPr>
            <a:xfrm>
              <a:off x="1127746" y="3176466"/>
              <a:ext cx="2806263" cy="2249214"/>
            </a:xfrm>
            <a:prstGeom prst="ellipse">
              <a:avLst/>
            </a:prstGeom>
            <a:solidFill>
              <a:srgbClr val="D9D9D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ZoneTexte 18">
              <a:extLst>
                <a:ext uri="{FF2B5EF4-FFF2-40B4-BE49-F238E27FC236}">
                  <a16:creationId xmlns:a16="http://schemas.microsoft.com/office/drawing/2014/main" id="{A813B2A8-AEA6-42FF-9A9D-4BCDA249BF9D}"/>
                </a:ext>
              </a:extLst>
            </p:cNvPr>
            <p:cNvSpPr txBox="1"/>
            <p:nvPr/>
          </p:nvSpPr>
          <p:spPr>
            <a:xfrm>
              <a:off x="1252560" y="3834494"/>
              <a:ext cx="2556637" cy="923330"/>
            </a:xfrm>
            <a:prstGeom prst="rect">
              <a:avLst/>
            </a:prstGeom>
            <a:noFill/>
          </p:spPr>
          <p:txBody>
            <a:bodyPr wrap="square" rtlCol="0">
              <a:spAutoFit/>
            </a:bodyPr>
            <a:lstStyle/>
            <a:p>
              <a:pPr algn="ctr">
                <a:buClrTx/>
                <a:buFontTx/>
                <a:buNone/>
                <a:defRPr/>
              </a:pPr>
              <a:r>
                <a:rPr lang="fr-BE" altLang="fr-FR" b="1">
                  <a:latin typeface="Arial" pitchFamily="34" charset="0"/>
                </a:rPr>
                <a:t>Faisabilité économique et juridique</a:t>
              </a:r>
            </a:p>
          </p:txBody>
        </p:sp>
      </p:grpSp>
      <p:grpSp>
        <p:nvGrpSpPr>
          <p:cNvPr id="24" name="Groupe 23">
            <a:extLst>
              <a:ext uri="{FF2B5EF4-FFF2-40B4-BE49-F238E27FC236}">
                <a16:creationId xmlns:a16="http://schemas.microsoft.com/office/drawing/2014/main" id="{8E050EA9-F3A4-49AB-8409-51D4FF6C68C7}"/>
              </a:ext>
            </a:extLst>
          </p:cNvPr>
          <p:cNvGrpSpPr/>
          <p:nvPr/>
        </p:nvGrpSpPr>
        <p:grpSpPr>
          <a:xfrm>
            <a:off x="5989081" y="260025"/>
            <a:ext cx="2806263" cy="2122403"/>
            <a:chOff x="3672662" y="861374"/>
            <a:chExt cx="2806263" cy="2249214"/>
          </a:xfrm>
        </p:grpSpPr>
        <p:sp>
          <p:nvSpPr>
            <p:cNvPr id="20" name="Ellipse 19">
              <a:extLst>
                <a:ext uri="{FF2B5EF4-FFF2-40B4-BE49-F238E27FC236}">
                  <a16:creationId xmlns:a16="http://schemas.microsoft.com/office/drawing/2014/main" id="{6C01C72F-D52A-4398-B677-F768EAE5683B}"/>
                </a:ext>
              </a:extLst>
            </p:cNvPr>
            <p:cNvSpPr/>
            <p:nvPr/>
          </p:nvSpPr>
          <p:spPr>
            <a:xfrm>
              <a:off x="3672662" y="861374"/>
              <a:ext cx="2806263" cy="2249214"/>
            </a:xfrm>
            <a:prstGeom prst="ellipse">
              <a:avLst/>
            </a:prstGeom>
            <a:solidFill>
              <a:srgbClr val="D9D9D9">
                <a:alpha val="6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20">
              <a:extLst>
                <a:ext uri="{FF2B5EF4-FFF2-40B4-BE49-F238E27FC236}">
                  <a16:creationId xmlns:a16="http://schemas.microsoft.com/office/drawing/2014/main" id="{9C3C003D-E0DD-4EB8-B969-0553533DA672}"/>
                </a:ext>
              </a:extLst>
            </p:cNvPr>
            <p:cNvSpPr txBox="1"/>
            <p:nvPr/>
          </p:nvSpPr>
          <p:spPr>
            <a:xfrm>
              <a:off x="3797476" y="1519402"/>
              <a:ext cx="2556637" cy="646331"/>
            </a:xfrm>
            <a:prstGeom prst="rect">
              <a:avLst/>
            </a:prstGeom>
            <a:noFill/>
          </p:spPr>
          <p:txBody>
            <a:bodyPr wrap="square" rtlCol="0">
              <a:spAutoFit/>
            </a:bodyPr>
            <a:lstStyle/>
            <a:p>
              <a:pPr algn="ctr">
                <a:buClrTx/>
                <a:buFontTx/>
                <a:buNone/>
                <a:defRPr/>
              </a:pPr>
              <a:r>
                <a:rPr lang="fr-BE" altLang="fr-FR" b="1">
                  <a:latin typeface="Arial" pitchFamily="34" charset="0"/>
                </a:rPr>
                <a:t>Formes urbaines et modes d’habitats</a:t>
              </a:r>
            </a:p>
          </p:txBody>
        </p:sp>
      </p:grpSp>
      <p:sp>
        <p:nvSpPr>
          <p:cNvPr id="25" name="ZoneTexte 24">
            <a:extLst>
              <a:ext uri="{FF2B5EF4-FFF2-40B4-BE49-F238E27FC236}">
                <a16:creationId xmlns:a16="http://schemas.microsoft.com/office/drawing/2014/main" id="{DD6B17A7-0917-4A0A-A87E-1ABD96484D82}"/>
              </a:ext>
            </a:extLst>
          </p:cNvPr>
          <p:cNvSpPr txBox="1"/>
          <p:nvPr/>
        </p:nvSpPr>
        <p:spPr>
          <a:xfrm>
            <a:off x="-1608083" y="2984938"/>
            <a:ext cx="184731" cy="369332"/>
          </a:xfrm>
          <a:prstGeom prst="rect">
            <a:avLst/>
          </a:prstGeom>
          <a:noFill/>
        </p:spPr>
        <p:txBody>
          <a:bodyPr wrap="none" rtlCol="0">
            <a:spAutoFit/>
          </a:bodyPr>
          <a:lstStyle/>
          <a:p>
            <a:endParaRPr lang="fr-BE"/>
          </a:p>
        </p:txBody>
      </p:sp>
      <p:sp>
        <p:nvSpPr>
          <p:cNvPr id="27" name="ZoneTexte 26">
            <a:extLst>
              <a:ext uri="{FF2B5EF4-FFF2-40B4-BE49-F238E27FC236}">
                <a16:creationId xmlns:a16="http://schemas.microsoft.com/office/drawing/2014/main" id="{AC581BEF-7847-4656-9595-ADEC8DC52661}"/>
              </a:ext>
            </a:extLst>
          </p:cNvPr>
          <p:cNvSpPr txBox="1"/>
          <p:nvPr/>
        </p:nvSpPr>
        <p:spPr>
          <a:xfrm>
            <a:off x="5901843" y="2705602"/>
            <a:ext cx="2935010" cy="923330"/>
          </a:xfrm>
          <a:prstGeom prst="rect">
            <a:avLst/>
          </a:prstGeom>
          <a:noFill/>
        </p:spPr>
        <p:txBody>
          <a:bodyPr wrap="square" rtlCol="0">
            <a:spAutoFit/>
          </a:bodyPr>
          <a:lstStyle/>
          <a:p>
            <a:pPr algn="ctr">
              <a:buClrTx/>
              <a:buFontTx/>
              <a:buNone/>
              <a:defRPr/>
            </a:pPr>
            <a:r>
              <a:rPr lang="fr-BE" altLang="fr-FR" b="1" cap="all">
                <a:solidFill>
                  <a:schemeClr val="accent6"/>
                </a:solidFill>
                <a:latin typeface="Arial" pitchFamily="34" charset="0"/>
              </a:rPr>
              <a:t>La densification comme levier pour la qualité de vie</a:t>
            </a:r>
          </a:p>
        </p:txBody>
      </p:sp>
      <p:cxnSp>
        <p:nvCxnSpPr>
          <p:cNvPr id="35" name="Connecteur droit avec flèche 34">
            <a:extLst>
              <a:ext uri="{FF2B5EF4-FFF2-40B4-BE49-F238E27FC236}">
                <a16:creationId xmlns:a16="http://schemas.microsoft.com/office/drawing/2014/main" id="{B3258D60-5E1E-4343-93DE-9F99DD59D5BA}"/>
              </a:ext>
            </a:extLst>
          </p:cNvPr>
          <p:cNvCxnSpPr/>
          <p:nvPr/>
        </p:nvCxnSpPr>
        <p:spPr>
          <a:xfrm flipH="1">
            <a:off x="5601902" y="3500835"/>
            <a:ext cx="430683" cy="496150"/>
          </a:xfrm>
          <a:prstGeom prst="straightConnector1">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EA80848D-1C29-450A-B088-A556F8B86E30}"/>
              </a:ext>
            </a:extLst>
          </p:cNvPr>
          <p:cNvCxnSpPr>
            <a:cxnSpLocks/>
          </p:cNvCxnSpPr>
          <p:nvPr/>
        </p:nvCxnSpPr>
        <p:spPr>
          <a:xfrm flipH="1" flipV="1">
            <a:off x="7392212" y="2217477"/>
            <a:ext cx="11820" cy="522976"/>
          </a:xfrm>
          <a:prstGeom prst="straightConnector1">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ABC2306B-FE5D-4022-95A1-C7A7CCDDC9AF}"/>
              </a:ext>
            </a:extLst>
          </p:cNvPr>
          <p:cNvCxnSpPr>
            <a:cxnSpLocks/>
          </p:cNvCxnSpPr>
          <p:nvPr/>
        </p:nvCxnSpPr>
        <p:spPr>
          <a:xfrm>
            <a:off x="8667652" y="3514762"/>
            <a:ext cx="506876" cy="437344"/>
          </a:xfrm>
          <a:prstGeom prst="straightConnector1">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27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95D6FCA-5A6B-4212-B50F-9120227499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3141" y="377691"/>
            <a:ext cx="771812" cy="686055"/>
          </a:xfrm>
          <a:prstGeom prst="rect">
            <a:avLst/>
          </a:prstGeom>
        </p:spPr>
      </p:pic>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ZoneTexte 6">
            <a:extLst>
              <a:ext uri="{FF2B5EF4-FFF2-40B4-BE49-F238E27FC236}">
                <a16:creationId xmlns:a16="http://schemas.microsoft.com/office/drawing/2014/main" id="{F09B6785-F14C-4B00-A9CA-27385EE6E9D1}"/>
              </a:ext>
            </a:extLst>
          </p:cNvPr>
          <p:cNvSpPr txBox="1"/>
          <p:nvPr/>
        </p:nvSpPr>
        <p:spPr>
          <a:xfrm>
            <a:off x="969895" y="429849"/>
            <a:ext cx="6684579" cy="369332"/>
          </a:xfrm>
          <a:prstGeom prst="rect">
            <a:avLst/>
          </a:prstGeom>
          <a:noFill/>
        </p:spPr>
        <p:txBody>
          <a:bodyPr wrap="square" rtlCol="0">
            <a:spAutoFit/>
          </a:bodyPr>
          <a:lstStyle/>
          <a:p>
            <a:r>
              <a:rPr lang="fr-FR"/>
              <a:t>TISSU OUVERT EN ENSEMBLE</a:t>
            </a:r>
          </a:p>
        </p:txBody>
      </p:sp>
      <p:sp>
        <p:nvSpPr>
          <p:cNvPr id="11" name="ZoneTexte 10">
            <a:extLst>
              <a:ext uri="{FF2B5EF4-FFF2-40B4-BE49-F238E27FC236}">
                <a16:creationId xmlns:a16="http://schemas.microsoft.com/office/drawing/2014/main" id="{8277AE6F-E749-43EF-9480-BC4FCF5F6947}"/>
              </a:ext>
            </a:extLst>
          </p:cNvPr>
          <p:cNvSpPr txBox="1"/>
          <p:nvPr/>
        </p:nvSpPr>
        <p:spPr>
          <a:xfrm>
            <a:off x="3048000" y="2969962"/>
            <a:ext cx="6096000" cy="369332"/>
          </a:xfrm>
          <a:prstGeom prst="rect">
            <a:avLst/>
          </a:prstGeom>
          <a:noFill/>
        </p:spPr>
        <p:txBody>
          <a:bodyPr wrap="square">
            <a:spAutoFit/>
          </a:bodyPr>
          <a:lstStyle/>
          <a:p>
            <a:r>
              <a:rPr lang="fr-FR"/>
              <a:t>	</a:t>
            </a:r>
            <a:endParaRPr lang="fr-BE"/>
          </a:p>
        </p:txBody>
      </p:sp>
      <p:pic>
        <p:nvPicPr>
          <p:cNvPr id="3" name="Image 2">
            <a:extLst>
              <a:ext uri="{FF2B5EF4-FFF2-40B4-BE49-F238E27FC236}">
                <a16:creationId xmlns:a16="http://schemas.microsoft.com/office/drawing/2014/main" id="{46867E4E-B9B8-418E-A8B5-032133C23E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8536" y="377691"/>
            <a:ext cx="7553046" cy="5005031"/>
          </a:xfrm>
          <a:prstGeom prst="rect">
            <a:avLst/>
          </a:prstGeom>
        </p:spPr>
      </p:pic>
    </p:spTree>
    <p:extLst>
      <p:ext uri="{BB962C8B-B14F-4D97-AF65-F5344CB8AC3E}">
        <p14:creationId xmlns:p14="http://schemas.microsoft.com/office/powerpoint/2010/main" val="29483028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21" name="ZoneTexte 20">
            <a:extLst>
              <a:ext uri="{FF2B5EF4-FFF2-40B4-BE49-F238E27FC236}">
                <a16:creationId xmlns:a16="http://schemas.microsoft.com/office/drawing/2014/main" id="{EC65F60C-D6F5-491C-BEDF-3074297D86F3}"/>
              </a:ext>
            </a:extLst>
          </p:cNvPr>
          <p:cNvSpPr txBox="1"/>
          <p:nvPr/>
        </p:nvSpPr>
        <p:spPr>
          <a:xfrm>
            <a:off x="291827" y="401359"/>
            <a:ext cx="5089470" cy="1938992"/>
          </a:xfrm>
          <a:prstGeom prst="rect">
            <a:avLst/>
          </a:prstGeom>
          <a:noFill/>
        </p:spPr>
        <p:txBody>
          <a:bodyPr wrap="square">
            <a:spAutoFit/>
          </a:bodyPr>
          <a:lstStyle/>
          <a:p>
            <a:pPr algn="l"/>
            <a:r>
              <a:rPr lang="fr-FR" sz="2000" b="0" i="0" u="none" strike="noStrike" baseline="0">
                <a:solidFill>
                  <a:schemeClr val="accent5"/>
                </a:solidFill>
                <a:latin typeface="Arial" panose="020B0604020202020204" pitchFamily="34" charset="0"/>
                <a:cs typeface="Arial" panose="020B0604020202020204" pitchFamily="34" charset="0"/>
              </a:rPr>
              <a:t>Ce tissu urbanisé se situe principalement dans les faubourgs et en périphérie des centralités. Il est le résultat d’un projet d’ensemble récent de maisons isolées sur des parcelles régulières de taille moyenne (entre 2,5 et 6,5 ares).</a:t>
            </a:r>
            <a:endParaRPr lang="fr-BE" sz="2000">
              <a:solidFill>
                <a:schemeClr val="accent5"/>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BDA4F25A-9EC8-4769-816D-EC23A2AF49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1827" y="2867677"/>
            <a:ext cx="3933505" cy="2156268"/>
          </a:xfrm>
          <a:prstGeom prst="rect">
            <a:avLst/>
          </a:prstGeom>
        </p:spPr>
      </p:pic>
      <p:pic>
        <p:nvPicPr>
          <p:cNvPr id="8" name="Image 7">
            <a:extLst>
              <a:ext uri="{FF2B5EF4-FFF2-40B4-BE49-F238E27FC236}">
                <a16:creationId xmlns:a16="http://schemas.microsoft.com/office/drawing/2014/main" id="{6C70E1DE-CCA1-4AF3-8DCE-97C9C7C3153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56523" y="401359"/>
            <a:ext cx="6343650" cy="2371725"/>
          </a:xfrm>
          <a:prstGeom prst="rect">
            <a:avLst/>
          </a:prstGeom>
        </p:spPr>
      </p:pic>
      <p:pic>
        <p:nvPicPr>
          <p:cNvPr id="11" name="Image 10">
            <a:extLst>
              <a:ext uri="{FF2B5EF4-FFF2-40B4-BE49-F238E27FC236}">
                <a16:creationId xmlns:a16="http://schemas.microsoft.com/office/drawing/2014/main" id="{706E4C4B-1BE9-4470-BB1A-ACB7756BBF0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56373" y="3051787"/>
            <a:ext cx="7543800" cy="2352675"/>
          </a:xfrm>
          <a:prstGeom prst="rect">
            <a:avLst/>
          </a:prstGeom>
        </p:spPr>
      </p:pic>
    </p:spTree>
    <p:extLst>
      <p:ext uri="{BB962C8B-B14F-4D97-AF65-F5344CB8AC3E}">
        <p14:creationId xmlns:p14="http://schemas.microsoft.com/office/powerpoint/2010/main" val="14412834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67E711C4-170A-46B3-8429-BF205D335A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4438" y="1769678"/>
            <a:ext cx="9935001" cy="2423949"/>
          </a:xfrm>
          <a:prstGeom prst="rect">
            <a:avLst/>
          </a:prstGeom>
        </p:spPr>
      </p:pic>
    </p:spTree>
    <p:extLst>
      <p:ext uri="{BB962C8B-B14F-4D97-AF65-F5344CB8AC3E}">
        <p14:creationId xmlns:p14="http://schemas.microsoft.com/office/powerpoint/2010/main" val="3589469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7818E5E2-3456-4566-AC2A-7ED109A31CE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2688" y="106417"/>
            <a:ext cx="8315158" cy="5474576"/>
          </a:xfrm>
          <a:prstGeom prst="rect">
            <a:avLst/>
          </a:prstGeom>
        </p:spPr>
      </p:pic>
    </p:spTree>
    <p:extLst>
      <p:ext uri="{BB962C8B-B14F-4D97-AF65-F5344CB8AC3E}">
        <p14:creationId xmlns:p14="http://schemas.microsoft.com/office/powerpoint/2010/main" val="3209605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3" name="Image 2">
            <a:extLst>
              <a:ext uri="{FF2B5EF4-FFF2-40B4-BE49-F238E27FC236}">
                <a16:creationId xmlns:a16="http://schemas.microsoft.com/office/drawing/2014/main" id="{3831B54E-3B39-4DA5-8480-582E62DC7C4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51" y="44092"/>
            <a:ext cx="5805695" cy="5680841"/>
          </a:xfrm>
          <a:prstGeom prst="rect">
            <a:avLst/>
          </a:prstGeom>
        </p:spPr>
      </p:pic>
      <p:pic>
        <p:nvPicPr>
          <p:cNvPr id="7" name="Image 6">
            <a:extLst>
              <a:ext uri="{FF2B5EF4-FFF2-40B4-BE49-F238E27FC236}">
                <a16:creationId xmlns:a16="http://schemas.microsoft.com/office/drawing/2014/main" id="{F0645C44-8EFB-4C91-8EBD-42B0E9BA656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04355" y="1271421"/>
            <a:ext cx="5716514" cy="4057744"/>
          </a:xfrm>
          <a:prstGeom prst="rect">
            <a:avLst/>
          </a:prstGeom>
        </p:spPr>
      </p:pic>
      <p:cxnSp>
        <p:nvCxnSpPr>
          <p:cNvPr id="8" name="Connecteur droit 7">
            <a:extLst>
              <a:ext uri="{FF2B5EF4-FFF2-40B4-BE49-F238E27FC236}">
                <a16:creationId xmlns:a16="http://schemas.microsoft.com/office/drawing/2014/main" id="{97CC79D5-212C-47D4-9588-D103DE6A94B2}"/>
              </a:ext>
            </a:extLst>
          </p:cNvPr>
          <p:cNvCxnSpPr/>
          <p:nvPr/>
        </p:nvCxnSpPr>
        <p:spPr>
          <a:xfrm>
            <a:off x="6085490" y="1024759"/>
            <a:ext cx="0" cy="4304406"/>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00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4" name="Image 3">
            <a:extLst>
              <a:ext uri="{FF2B5EF4-FFF2-40B4-BE49-F238E27FC236}">
                <a16:creationId xmlns:a16="http://schemas.microsoft.com/office/drawing/2014/main" id="{F7041118-911F-477A-822E-2FADD3405F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010" y="236482"/>
            <a:ext cx="4867275" cy="5048250"/>
          </a:xfrm>
          <a:prstGeom prst="rect">
            <a:avLst/>
          </a:prstGeom>
        </p:spPr>
      </p:pic>
      <p:sp>
        <p:nvSpPr>
          <p:cNvPr id="9" name="ZoneTexte 8">
            <a:extLst>
              <a:ext uri="{FF2B5EF4-FFF2-40B4-BE49-F238E27FC236}">
                <a16:creationId xmlns:a16="http://schemas.microsoft.com/office/drawing/2014/main" id="{5B0FAEBA-BD35-424B-B5E2-58F6BB50B504}"/>
              </a:ext>
            </a:extLst>
          </p:cNvPr>
          <p:cNvSpPr txBox="1"/>
          <p:nvPr/>
        </p:nvSpPr>
        <p:spPr>
          <a:xfrm>
            <a:off x="5675588" y="1080977"/>
            <a:ext cx="5938344" cy="3170099"/>
          </a:xfrm>
          <a:prstGeom prst="rect">
            <a:avLst/>
          </a:prstGeom>
          <a:noFill/>
        </p:spPr>
        <p:txBody>
          <a:bodyPr wrap="square" rtlCol="0">
            <a:spAutoFit/>
          </a:bodyPr>
          <a:lstStyle/>
          <a:p>
            <a:pPr marL="342900" indent="-342900">
              <a:spcAft>
                <a:spcPts val="1800"/>
              </a:spcAft>
              <a:buAutoNum type="arabicPeriod"/>
            </a:pPr>
            <a:r>
              <a:rPr lang="fr-BE" sz="2000" i="1"/>
              <a:t>Extension verticale du bâti</a:t>
            </a:r>
          </a:p>
          <a:p>
            <a:pPr marL="342900" indent="-342900">
              <a:spcAft>
                <a:spcPts val="1800"/>
              </a:spcAft>
              <a:buAutoNum type="arabicPeriod"/>
            </a:pPr>
            <a:r>
              <a:rPr lang="fr-BE" sz="2000" i="1"/>
              <a:t>Extension horizontale du bâti</a:t>
            </a:r>
          </a:p>
          <a:p>
            <a:pPr marL="342900" indent="-342900">
              <a:spcAft>
                <a:spcPts val="1800"/>
              </a:spcAft>
              <a:buAutoNum type="arabicPeriod"/>
            </a:pPr>
            <a:r>
              <a:rPr lang="fr-BE" sz="2000" i="1"/>
              <a:t>Division parcellaire et nouvelle construction, </a:t>
            </a:r>
            <a:r>
              <a:rPr lang="fr-BE" sz="2000" i="1" err="1"/>
              <a:t>BIMBY</a:t>
            </a:r>
            <a:endParaRPr lang="fr-BE" sz="2000" i="1"/>
          </a:p>
          <a:p>
            <a:pPr marL="342900" indent="-342900">
              <a:spcAft>
                <a:spcPts val="1800"/>
              </a:spcAft>
              <a:buAutoNum type="arabicPeriod"/>
            </a:pPr>
            <a:r>
              <a:rPr lang="fr-BE" sz="2000" i="1"/>
              <a:t>Construction en fond de parcelle (habitat groupé)</a:t>
            </a:r>
          </a:p>
          <a:p>
            <a:pPr marL="342900" indent="-342900">
              <a:spcAft>
                <a:spcPts val="1800"/>
              </a:spcAft>
              <a:buAutoNum type="arabicPeriod"/>
            </a:pPr>
            <a:r>
              <a:rPr lang="fr-BE" sz="2000" i="1"/>
              <a:t>Augmentation du gabarit de l’angle pour créer une charnière architecturale à la frange avec le quartier adjacent</a:t>
            </a:r>
          </a:p>
        </p:txBody>
      </p:sp>
    </p:spTree>
    <p:extLst>
      <p:ext uri="{BB962C8B-B14F-4D97-AF65-F5344CB8AC3E}">
        <p14:creationId xmlns:p14="http://schemas.microsoft.com/office/powerpoint/2010/main" val="3198848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Titre 6">
            <a:extLst>
              <a:ext uri="{FF2B5EF4-FFF2-40B4-BE49-F238E27FC236}">
                <a16:creationId xmlns:a16="http://schemas.microsoft.com/office/drawing/2014/main" id="{892B20A5-A142-4D6D-917B-C59F55FDAE82}"/>
              </a:ext>
            </a:extLst>
          </p:cNvPr>
          <p:cNvSpPr>
            <a:spLocks noGrp="1"/>
          </p:cNvSpPr>
          <p:nvPr>
            <p:ph type="title"/>
          </p:nvPr>
        </p:nvSpPr>
        <p:spPr/>
        <p:txBody>
          <a:bodyPr/>
          <a:lstStyle/>
          <a:p>
            <a:r>
              <a:rPr lang="fr-BE"/>
              <a:t>Définition de 12 types de tissus urbanisés</a:t>
            </a:r>
          </a:p>
        </p:txBody>
      </p:sp>
      <p:pic>
        <p:nvPicPr>
          <p:cNvPr id="16" name="Image 15">
            <a:extLst>
              <a:ext uri="{FF2B5EF4-FFF2-40B4-BE49-F238E27FC236}">
                <a16:creationId xmlns:a16="http://schemas.microsoft.com/office/drawing/2014/main" id="{23649CA3-7D4C-488C-BE59-AC4F3B4F90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84201" y="1222159"/>
            <a:ext cx="4870072" cy="1786344"/>
          </a:xfrm>
          <a:prstGeom prst="rect">
            <a:avLst/>
          </a:prstGeom>
        </p:spPr>
      </p:pic>
      <p:pic>
        <p:nvPicPr>
          <p:cNvPr id="17" name="Image 16">
            <a:extLst>
              <a:ext uri="{FF2B5EF4-FFF2-40B4-BE49-F238E27FC236}">
                <a16:creationId xmlns:a16="http://schemas.microsoft.com/office/drawing/2014/main" id="{5F07B9C2-F746-4FA6-ADE7-AE3C566277C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84201" y="3478555"/>
            <a:ext cx="4870072" cy="1786344"/>
          </a:xfrm>
          <a:prstGeom prst="rect">
            <a:avLst/>
          </a:prstGeom>
        </p:spPr>
      </p:pic>
      <p:pic>
        <p:nvPicPr>
          <p:cNvPr id="18" name="Image 17">
            <a:extLst>
              <a:ext uri="{FF2B5EF4-FFF2-40B4-BE49-F238E27FC236}">
                <a16:creationId xmlns:a16="http://schemas.microsoft.com/office/drawing/2014/main" id="{2553B86A-BF60-468D-AC33-1DF5DF71083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587522" y="1172604"/>
            <a:ext cx="4870071" cy="1765900"/>
          </a:xfrm>
          <a:prstGeom prst="rect">
            <a:avLst/>
          </a:prstGeom>
        </p:spPr>
      </p:pic>
    </p:spTree>
    <p:extLst>
      <p:ext uri="{BB962C8B-B14F-4D97-AF65-F5344CB8AC3E}">
        <p14:creationId xmlns:p14="http://schemas.microsoft.com/office/powerpoint/2010/main" val="98771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Titre 6">
            <a:extLst>
              <a:ext uri="{FF2B5EF4-FFF2-40B4-BE49-F238E27FC236}">
                <a16:creationId xmlns:a16="http://schemas.microsoft.com/office/drawing/2014/main" id="{892B20A5-A142-4D6D-917B-C59F55FDAE82}"/>
              </a:ext>
            </a:extLst>
          </p:cNvPr>
          <p:cNvSpPr>
            <a:spLocks noGrp="1"/>
          </p:cNvSpPr>
          <p:nvPr>
            <p:ph type="title"/>
          </p:nvPr>
        </p:nvSpPr>
        <p:spPr/>
        <p:txBody>
          <a:bodyPr/>
          <a:lstStyle/>
          <a:p>
            <a:r>
              <a:rPr lang="fr-BE" sz="2000" b="0">
                <a:solidFill>
                  <a:schemeClr val="tx1"/>
                </a:solidFill>
                <a:ea typeface="+mn-ea"/>
              </a:rPr>
              <a:t>Disponible sur le Géoportail de la Wallonie</a:t>
            </a:r>
          </a:p>
        </p:txBody>
      </p:sp>
      <p:pic>
        <p:nvPicPr>
          <p:cNvPr id="3" name="Image 2">
            <a:extLst>
              <a:ext uri="{FF2B5EF4-FFF2-40B4-BE49-F238E27FC236}">
                <a16:creationId xmlns:a16="http://schemas.microsoft.com/office/drawing/2014/main" id="{6FFA7862-D134-4402-A6F9-6E5734C1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1562" y="873652"/>
            <a:ext cx="9669404" cy="4963552"/>
          </a:xfrm>
          <a:prstGeom prst="rect">
            <a:avLst/>
          </a:prstGeom>
        </p:spPr>
      </p:pic>
    </p:spTree>
    <p:extLst>
      <p:ext uri="{BB962C8B-B14F-4D97-AF65-F5344CB8AC3E}">
        <p14:creationId xmlns:p14="http://schemas.microsoft.com/office/powerpoint/2010/main" val="8331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sp>
        <p:nvSpPr>
          <p:cNvPr id="7" name="Titre 6">
            <a:extLst>
              <a:ext uri="{FF2B5EF4-FFF2-40B4-BE49-F238E27FC236}">
                <a16:creationId xmlns:a16="http://schemas.microsoft.com/office/drawing/2014/main" id="{892B20A5-A142-4D6D-917B-C59F55FDAE82}"/>
              </a:ext>
            </a:extLst>
          </p:cNvPr>
          <p:cNvSpPr>
            <a:spLocks noGrp="1"/>
          </p:cNvSpPr>
          <p:nvPr>
            <p:ph type="title"/>
          </p:nvPr>
        </p:nvSpPr>
        <p:spPr>
          <a:xfrm>
            <a:off x="7021723" y="1329530"/>
            <a:ext cx="4881661" cy="3511848"/>
          </a:xfrm>
        </p:spPr>
        <p:txBody>
          <a:bodyPr lIns="91440" tIns="45720" rIns="91440" bIns="45720" anchor="t">
            <a:noAutofit/>
          </a:bodyPr>
          <a:lstStyle/>
          <a:p>
            <a:r>
              <a:rPr lang="fr-BE" sz="2400" b="0">
                <a:solidFill>
                  <a:schemeClr val="tx1"/>
                </a:solidFill>
                <a:latin typeface="Arial"/>
                <a:ea typeface="+mn-ea"/>
                <a:cs typeface="Arial"/>
              </a:rPr>
              <a:t>La cartographie est le résultat d'une analyse SIG à l'échelle régionale</a:t>
            </a:r>
            <a:br>
              <a:rPr lang="fr-BE" sz="2400" b="0">
                <a:solidFill>
                  <a:schemeClr val="tx1"/>
                </a:solidFill>
                <a:latin typeface="Arial"/>
                <a:ea typeface="+mn-ea"/>
                <a:cs typeface="Arial"/>
              </a:rPr>
            </a:br>
            <a:br>
              <a:rPr lang="fr-BE" sz="2400" b="0">
                <a:latin typeface="Arial"/>
                <a:ea typeface="+mn-ea"/>
                <a:cs typeface="Arial"/>
              </a:rPr>
            </a:br>
            <a:r>
              <a:rPr lang="fr-BE" sz="2400" b="0">
                <a:solidFill>
                  <a:schemeClr val="tx1"/>
                </a:solidFill>
                <a:latin typeface="Arial"/>
                <a:ea typeface="+mn-ea"/>
                <a:cs typeface="Arial"/>
              </a:rPr>
              <a:t>Elle permet d'avoir une idée globale de l'agencement des tissus</a:t>
            </a:r>
            <a:br>
              <a:rPr lang="fr-BE" sz="2400" b="0">
                <a:solidFill>
                  <a:schemeClr val="tx1"/>
                </a:solidFill>
                <a:latin typeface="Arial"/>
                <a:ea typeface="+mn-ea"/>
                <a:cs typeface="Arial"/>
              </a:rPr>
            </a:br>
            <a:br>
              <a:rPr lang="fr-BE" sz="2400" b="0">
                <a:solidFill>
                  <a:schemeClr val="tx1"/>
                </a:solidFill>
                <a:latin typeface="Arial"/>
                <a:ea typeface="+mn-ea"/>
                <a:cs typeface="Arial"/>
              </a:rPr>
            </a:br>
            <a:r>
              <a:rPr lang="fr-BE" sz="2400" b="0">
                <a:solidFill>
                  <a:schemeClr val="tx1"/>
                </a:solidFill>
                <a:latin typeface="Arial"/>
                <a:ea typeface="+mn-ea"/>
                <a:cs typeface="Arial"/>
              </a:rPr>
              <a:t>Mais, elle mérite d'être confrontée à la réalité de terrain</a:t>
            </a:r>
            <a:endParaRPr lang="fr-BE" sz="2400" b="0">
              <a:solidFill>
                <a:schemeClr val="tx1"/>
              </a:solidFill>
              <a:ea typeface="+mn-ea"/>
            </a:endParaRPr>
          </a:p>
        </p:txBody>
      </p:sp>
      <p:pic>
        <p:nvPicPr>
          <p:cNvPr id="3" name="Image 2">
            <a:extLst>
              <a:ext uri="{FF2B5EF4-FFF2-40B4-BE49-F238E27FC236}">
                <a16:creationId xmlns:a16="http://schemas.microsoft.com/office/drawing/2014/main" id="{6FFA7862-D134-4402-A6F9-6E5734C16A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996" y="1586904"/>
            <a:ext cx="6333857" cy="3252646"/>
          </a:xfrm>
          <a:prstGeom prst="rect">
            <a:avLst/>
          </a:prstGeom>
        </p:spPr>
      </p:pic>
    </p:spTree>
    <p:extLst>
      <p:ext uri="{BB962C8B-B14F-4D97-AF65-F5344CB8AC3E}">
        <p14:creationId xmlns:p14="http://schemas.microsoft.com/office/powerpoint/2010/main" val="80407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10" name="Image 9" descr="Une image contenant carte&#10;&#10;Description générée automatiquement">
            <a:extLst>
              <a:ext uri="{FF2B5EF4-FFF2-40B4-BE49-F238E27FC236}">
                <a16:creationId xmlns:a16="http://schemas.microsoft.com/office/drawing/2014/main" id="{440F3F18-42FF-490A-92F1-58B5FF60C9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7712" y="166687"/>
            <a:ext cx="10696575" cy="6524625"/>
          </a:xfrm>
          <a:prstGeom prst="rect">
            <a:avLst/>
          </a:prstGeom>
        </p:spPr>
      </p:pic>
      <p:sp>
        <p:nvSpPr>
          <p:cNvPr id="11" name="ZoneTexte 10">
            <a:extLst>
              <a:ext uri="{FF2B5EF4-FFF2-40B4-BE49-F238E27FC236}">
                <a16:creationId xmlns:a16="http://schemas.microsoft.com/office/drawing/2014/main" id="{D7E7A2F1-F579-419B-A26B-D59FF0861527}"/>
              </a:ext>
            </a:extLst>
          </p:cNvPr>
          <p:cNvSpPr txBox="1"/>
          <p:nvPr/>
        </p:nvSpPr>
        <p:spPr>
          <a:xfrm>
            <a:off x="3541875" y="5668443"/>
            <a:ext cx="1030897" cy="923330"/>
          </a:xfrm>
          <a:prstGeom prst="rect">
            <a:avLst/>
          </a:prstGeom>
          <a:solidFill>
            <a:schemeClr val="accent5"/>
          </a:solidFill>
        </p:spPr>
        <p:txBody>
          <a:bodyPr wrap="square" rtlCol="0">
            <a:spAutoFit/>
          </a:bodyPr>
          <a:lstStyle/>
          <a:p>
            <a:pPr algn="ctr"/>
            <a:r>
              <a:rPr lang="fr-BE">
                <a:solidFill>
                  <a:schemeClr val="bg1"/>
                </a:solidFill>
              </a:rPr>
              <a:t>Nous sommes ICI</a:t>
            </a:r>
          </a:p>
        </p:txBody>
      </p:sp>
      <p:cxnSp>
        <p:nvCxnSpPr>
          <p:cNvPr id="12" name="Connecteur droit avec flèche 11">
            <a:extLst>
              <a:ext uri="{FF2B5EF4-FFF2-40B4-BE49-F238E27FC236}">
                <a16:creationId xmlns:a16="http://schemas.microsoft.com/office/drawing/2014/main" id="{5FD46DEF-3F5C-40B9-A7F4-50D97DCEC8A4}"/>
              </a:ext>
            </a:extLst>
          </p:cNvPr>
          <p:cNvCxnSpPr>
            <a:cxnSpLocks/>
          </p:cNvCxnSpPr>
          <p:nvPr/>
        </p:nvCxnSpPr>
        <p:spPr>
          <a:xfrm flipV="1">
            <a:off x="4494179" y="5174457"/>
            <a:ext cx="2715236" cy="78859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EECD2FC-EA4E-44E9-9304-EAD724DCE7D3}"/>
              </a:ext>
            </a:extLst>
          </p:cNvPr>
          <p:cNvCxnSpPr/>
          <p:nvPr/>
        </p:nvCxnSpPr>
        <p:spPr>
          <a:xfrm>
            <a:off x="7762672" y="4882627"/>
            <a:ext cx="214008" cy="291830"/>
          </a:xfrm>
          <a:prstGeom prst="straightConnector1">
            <a:avLst/>
          </a:prstGeom>
          <a:ln w="66675">
            <a:solidFill>
              <a:srgbClr val="E00F0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5266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F21115E-0A82-40CB-A174-A605FA66FBFC}"/>
              </a:ext>
            </a:extLst>
          </p:cNvPr>
          <p:cNvSpPr>
            <a:spLocks noGrp="1"/>
          </p:cNvSpPr>
          <p:nvPr>
            <p:ph type="body" idx="11"/>
          </p:nvPr>
        </p:nvSpPr>
        <p:spPr>
          <a:xfrm>
            <a:off x="2112694" y="6120702"/>
            <a:ext cx="7735499" cy="500816"/>
          </a:xfrm>
        </p:spPr>
        <p:txBody>
          <a:bodyPr>
            <a:normAutofit fontScale="92500" lnSpcReduction="10000"/>
          </a:bodyPr>
          <a:lstStyle/>
          <a:p>
            <a:pPr fontAlgn="base"/>
            <a:r>
              <a:rPr lang="fr-BE" sz="1200" b="1"/>
              <a:t>Séminaire transversal « Enjeux climatiques – Sobriété énergétique »</a:t>
            </a:r>
            <a:r>
              <a:rPr lang="fr-BE" b="1"/>
              <a:t> - </a:t>
            </a:r>
            <a:r>
              <a:rPr lang="fr-BE" sz="1200" b="1"/>
              <a:t>Journée 2</a:t>
            </a:r>
          </a:p>
          <a:p>
            <a:r>
              <a:rPr lang="fr-FR"/>
              <a:t> </a:t>
            </a:r>
          </a:p>
        </p:txBody>
      </p:sp>
      <p:pic>
        <p:nvPicPr>
          <p:cNvPr id="8" name="Image 7" descr="Une image contenant carte&#10;&#10;Description générée automatiquement">
            <a:extLst>
              <a:ext uri="{FF2B5EF4-FFF2-40B4-BE49-F238E27FC236}">
                <a16:creationId xmlns:a16="http://schemas.microsoft.com/office/drawing/2014/main" id="{6E8225FB-DE5A-4E60-9DB5-C9EA2206E1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47712" y="166687"/>
            <a:ext cx="10696575" cy="6524625"/>
          </a:xfrm>
          <a:prstGeom prst="rect">
            <a:avLst/>
          </a:prstGeom>
          <a:ln w="19050">
            <a:solidFill>
              <a:schemeClr val="tx1"/>
            </a:solidFill>
          </a:ln>
        </p:spPr>
      </p:pic>
      <p:pic>
        <p:nvPicPr>
          <p:cNvPr id="4" name="Image 3">
            <a:extLst>
              <a:ext uri="{FF2B5EF4-FFF2-40B4-BE49-F238E27FC236}">
                <a16:creationId xmlns:a16="http://schemas.microsoft.com/office/drawing/2014/main" id="{25B98E42-8F6A-4DB0-8D90-DC261C8F9E7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4810" y="1615258"/>
            <a:ext cx="2714625" cy="4514850"/>
          </a:xfrm>
          <a:prstGeom prst="rect">
            <a:avLst/>
          </a:prstGeom>
          <a:ln w="19050">
            <a:solidFill>
              <a:schemeClr val="tx1"/>
            </a:solidFill>
          </a:ln>
        </p:spPr>
      </p:pic>
      <p:sp>
        <p:nvSpPr>
          <p:cNvPr id="9" name="ZoneTexte 8">
            <a:extLst>
              <a:ext uri="{FF2B5EF4-FFF2-40B4-BE49-F238E27FC236}">
                <a16:creationId xmlns:a16="http://schemas.microsoft.com/office/drawing/2014/main" id="{627097E4-00CC-4D54-A8D0-E0DCF2332F2E}"/>
              </a:ext>
            </a:extLst>
          </p:cNvPr>
          <p:cNvSpPr txBox="1"/>
          <p:nvPr/>
        </p:nvSpPr>
        <p:spPr>
          <a:xfrm>
            <a:off x="3541875" y="5668443"/>
            <a:ext cx="1030897" cy="923330"/>
          </a:xfrm>
          <a:prstGeom prst="rect">
            <a:avLst/>
          </a:prstGeom>
          <a:solidFill>
            <a:schemeClr val="accent5"/>
          </a:solidFill>
        </p:spPr>
        <p:txBody>
          <a:bodyPr wrap="square" rtlCol="0">
            <a:spAutoFit/>
          </a:bodyPr>
          <a:lstStyle/>
          <a:p>
            <a:pPr algn="ctr"/>
            <a:r>
              <a:rPr lang="fr-BE">
                <a:solidFill>
                  <a:schemeClr val="bg1"/>
                </a:solidFill>
              </a:rPr>
              <a:t>Nous sommes ICI</a:t>
            </a:r>
          </a:p>
        </p:txBody>
      </p:sp>
      <p:cxnSp>
        <p:nvCxnSpPr>
          <p:cNvPr id="10" name="Connecteur droit avec flèche 9">
            <a:extLst>
              <a:ext uri="{FF2B5EF4-FFF2-40B4-BE49-F238E27FC236}">
                <a16:creationId xmlns:a16="http://schemas.microsoft.com/office/drawing/2014/main" id="{C9BB0C58-0A49-4E0E-AE2F-5AA69FB1B8CA}"/>
              </a:ext>
            </a:extLst>
          </p:cNvPr>
          <p:cNvCxnSpPr>
            <a:cxnSpLocks/>
          </p:cNvCxnSpPr>
          <p:nvPr/>
        </p:nvCxnSpPr>
        <p:spPr>
          <a:xfrm flipV="1">
            <a:off x="4494179" y="5174457"/>
            <a:ext cx="2715236" cy="788598"/>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FE987FBC-BD01-4983-905D-DEE808374256}"/>
              </a:ext>
            </a:extLst>
          </p:cNvPr>
          <p:cNvCxnSpPr/>
          <p:nvPr/>
        </p:nvCxnSpPr>
        <p:spPr>
          <a:xfrm>
            <a:off x="7791855" y="4882627"/>
            <a:ext cx="214008" cy="291830"/>
          </a:xfrm>
          <a:prstGeom prst="straightConnector1">
            <a:avLst/>
          </a:prstGeom>
          <a:ln w="66675">
            <a:solidFill>
              <a:srgbClr val="E00F0F"/>
            </a:solidFill>
            <a:tailEnd type="triangle"/>
          </a:ln>
        </p:spPr>
        <p:style>
          <a:lnRef idx="1">
            <a:schemeClr val="accent1"/>
          </a:lnRef>
          <a:fillRef idx="0">
            <a:schemeClr val="accent1"/>
          </a:fillRef>
          <a:effectRef idx="0">
            <a:schemeClr val="accent1"/>
          </a:effectRef>
          <a:fontRef idx="minor">
            <a:schemeClr val="tx1"/>
          </a:fontRef>
        </p:style>
      </p:cxnSp>
      <p:sp>
        <p:nvSpPr>
          <p:cNvPr id="3" name="Forme libre : forme 2">
            <a:extLst>
              <a:ext uri="{FF2B5EF4-FFF2-40B4-BE49-F238E27FC236}">
                <a16:creationId xmlns:a16="http://schemas.microsoft.com/office/drawing/2014/main" id="{8C85AEB5-1E3B-41DE-A27D-568ECF52DF3D}"/>
              </a:ext>
            </a:extLst>
          </p:cNvPr>
          <p:cNvSpPr/>
          <p:nvPr/>
        </p:nvSpPr>
        <p:spPr>
          <a:xfrm>
            <a:off x="4813663" y="2717074"/>
            <a:ext cx="1495697" cy="1240972"/>
          </a:xfrm>
          <a:custGeom>
            <a:avLst/>
            <a:gdLst>
              <a:gd name="connsiteX0" fmla="*/ 52251 w 1495697"/>
              <a:gd name="connsiteY0" fmla="*/ 117566 h 1240972"/>
              <a:gd name="connsiteX1" fmla="*/ 0 w 1495697"/>
              <a:gd name="connsiteY1" fmla="*/ 320040 h 1240972"/>
              <a:gd name="connsiteX2" fmla="*/ 222068 w 1495697"/>
              <a:gd name="connsiteY2" fmla="*/ 437606 h 1240972"/>
              <a:gd name="connsiteX3" fmla="*/ 515983 w 1495697"/>
              <a:gd name="connsiteY3" fmla="*/ 522515 h 1240972"/>
              <a:gd name="connsiteX4" fmla="*/ 300446 w 1495697"/>
              <a:gd name="connsiteY4" fmla="*/ 764177 h 1240972"/>
              <a:gd name="connsiteX5" fmla="*/ 372291 w 1495697"/>
              <a:gd name="connsiteY5" fmla="*/ 947057 h 1240972"/>
              <a:gd name="connsiteX6" fmla="*/ 339634 w 1495697"/>
              <a:gd name="connsiteY6" fmla="*/ 1240972 h 1240972"/>
              <a:gd name="connsiteX7" fmla="*/ 692331 w 1495697"/>
              <a:gd name="connsiteY7" fmla="*/ 973183 h 1240972"/>
              <a:gd name="connsiteX8" fmla="*/ 822960 w 1495697"/>
              <a:gd name="connsiteY8" fmla="*/ 724989 h 1240972"/>
              <a:gd name="connsiteX9" fmla="*/ 1045028 w 1495697"/>
              <a:gd name="connsiteY9" fmla="*/ 522515 h 1240972"/>
              <a:gd name="connsiteX10" fmla="*/ 1365068 w 1495697"/>
              <a:gd name="connsiteY10" fmla="*/ 195943 h 1240972"/>
              <a:gd name="connsiteX11" fmla="*/ 1495697 w 1495697"/>
              <a:gd name="connsiteY11" fmla="*/ 0 h 1240972"/>
              <a:gd name="connsiteX12" fmla="*/ 914400 w 1495697"/>
              <a:gd name="connsiteY12" fmla="*/ 241663 h 1240972"/>
              <a:gd name="connsiteX13" fmla="*/ 777240 w 1495697"/>
              <a:gd name="connsiteY13" fmla="*/ 274320 h 1240972"/>
              <a:gd name="connsiteX14" fmla="*/ 365760 w 1495697"/>
              <a:gd name="connsiteY14" fmla="*/ 176349 h 1240972"/>
              <a:gd name="connsiteX15" fmla="*/ 52251 w 1495697"/>
              <a:gd name="connsiteY15" fmla="*/ 117566 h 124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5697" h="1240972">
                <a:moveTo>
                  <a:pt x="52251" y="117566"/>
                </a:moveTo>
                <a:lnTo>
                  <a:pt x="0" y="320040"/>
                </a:lnTo>
                <a:lnTo>
                  <a:pt x="222068" y="437606"/>
                </a:lnTo>
                <a:lnTo>
                  <a:pt x="515983" y="522515"/>
                </a:lnTo>
                <a:lnTo>
                  <a:pt x="300446" y="764177"/>
                </a:lnTo>
                <a:lnTo>
                  <a:pt x="372291" y="947057"/>
                </a:lnTo>
                <a:lnTo>
                  <a:pt x="339634" y="1240972"/>
                </a:lnTo>
                <a:lnTo>
                  <a:pt x="692331" y="973183"/>
                </a:lnTo>
                <a:lnTo>
                  <a:pt x="822960" y="724989"/>
                </a:lnTo>
                <a:lnTo>
                  <a:pt x="1045028" y="522515"/>
                </a:lnTo>
                <a:lnTo>
                  <a:pt x="1365068" y="195943"/>
                </a:lnTo>
                <a:lnTo>
                  <a:pt x="1495697" y="0"/>
                </a:lnTo>
                <a:lnTo>
                  <a:pt x="914400" y="241663"/>
                </a:lnTo>
                <a:lnTo>
                  <a:pt x="777240" y="274320"/>
                </a:lnTo>
                <a:lnTo>
                  <a:pt x="365760" y="176349"/>
                </a:lnTo>
                <a:lnTo>
                  <a:pt x="52251" y="117566"/>
                </a:lnTo>
                <a:close/>
              </a:path>
            </a:pathLst>
          </a:custGeom>
          <a:solidFill>
            <a:srgbClr val="008FC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Forme libre : forme 11">
            <a:extLst>
              <a:ext uri="{FF2B5EF4-FFF2-40B4-BE49-F238E27FC236}">
                <a16:creationId xmlns:a16="http://schemas.microsoft.com/office/drawing/2014/main" id="{6FB5838F-12A8-4A41-883A-9FF5D7DB3642}"/>
              </a:ext>
            </a:extLst>
          </p:cNvPr>
          <p:cNvSpPr/>
          <p:nvPr/>
        </p:nvSpPr>
        <p:spPr>
          <a:xfrm>
            <a:off x="7445829" y="666206"/>
            <a:ext cx="1293222" cy="2612571"/>
          </a:xfrm>
          <a:custGeom>
            <a:avLst/>
            <a:gdLst>
              <a:gd name="connsiteX0" fmla="*/ 65314 w 1293222"/>
              <a:gd name="connsiteY0" fmla="*/ 1828800 h 2612571"/>
              <a:gd name="connsiteX1" fmla="*/ 45720 w 1293222"/>
              <a:gd name="connsiteY1" fmla="*/ 1201783 h 2612571"/>
              <a:gd name="connsiteX2" fmla="*/ 0 w 1293222"/>
              <a:gd name="connsiteY2" fmla="*/ 1090748 h 2612571"/>
              <a:gd name="connsiteX3" fmla="*/ 78377 w 1293222"/>
              <a:gd name="connsiteY3" fmla="*/ 933994 h 2612571"/>
              <a:gd name="connsiteX4" fmla="*/ 424542 w 1293222"/>
              <a:gd name="connsiteY4" fmla="*/ 751114 h 2612571"/>
              <a:gd name="connsiteX5" fmla="*/ 581297 w 1293222"/>
              <a:gd name="connsiteY5" fmla="*/ 0 h 2612571"/>
              <a:gd name="connsiteX6" fmla="*/ 1293222 w 1293222"/>
              <a:gd name="connsiteY6" fmla="*/ 156754 h 2612571"/>
              <a:gd name="connsiteX7" fmla="*/ 1240971 w 1293222"/>
              <a:gd name="connsiteY7" fmla="*/ 228600 h 2612571"/>
              <a:gd name="connsiteX8" fmla="*/ 1234440 w 1293222"/>
              <a:gd name="connsiteY8" fmla="*/ 568234 h 2612571"/>
              <a:gd name="connsiteX9" fmla="*/ 953588 w 1293222"/>
              <a:gd name="connsiteY9" fmla="*/ 1247503 h 2612571"/>
              <a:gd name="connsiteX10" fmla="*/ 1012371 w 1293222"/>
              <a:gd name="connsiteY10" fmla="*/ 1325880 h 2612571"/>
              <a:gd name="connsiteX11" fmla="*/ 1064622 w 1293222"/>
              <a:gd name="connsiteY11" fmla="*/ 1841863 h 2612571"/>
              <a:gd name="connsiteX12" fmla="*/ 1123405 w 1293222"/>
              <a:gd name="connsiteY12" fmla="*/ 2357845 h 2612571"/>
              <a:gd name="connsiteX13" fmla="*/ 1156062 w 1293222"/>
              <a:gd name="connsiteY13" fmla="*/ 2606040 h 2612571"/>
              <a:gd name="connsiteX14" fmla="*/ 685800 w 1293222"/>
              <a:gd name="connsiteY14" fmla="*/ 2612571 h 2612571"/>
              <a:gd name="connsiteX15" fmla="*/ 620485 w 1293222"/>
              <a:gd name="connsiteY15" fmla="*/ 2475411 h 2612571"/>
              <a:gd name="connsiteX16" fmla="*/ 672737 w 1293222"/>
              <a:gd name="connsiteY16" fmla="*/ 2383971 h 2612571"/>
              <a:gd name="connsiteX17" fmla="*/ 679268 w 1293222"/>
              <a:gd name="connsiteY17" fmla="*/ 2070463 h 2612571"/>
              <a:gd name="connsiteX18" fmla="*/ 587828 w 1293222"/>
              <a:gd name="connsiteY18" fmla="*/ 1704703 h 2612571"/>
              <a:gd name="connsiteX19" fmla="*/ 529045 w 1293222"/>
              <a:gd name="connsiteY19" fmla="*/ 1724297 h 2612571"/>
              <a:gd name="connsiteX20" fmla="*/ 607422 w 1293222"/>
              <a:gd name="connsiteY20" fmla="*/ 2142308 h 2612571"/>
              <a:gd name="connsiteX21" fmla="*/ 581297 w 1293222"/>
              <a:gd name="connsiteY21" fmla="*/ 2338251 h 2612571"/>
              <a:gd name="connsiteX22" fmla="*/ 424542 w 1293222"/>
              <a:gd name="connsiteY22" fmla="*/ 2240280 h 2612571"/>
              <a:gd name="connsiteX23" fmla="*/ 287382 w 1293222"/>
              <a:gd name="connsiteY23" fmla="*/ 2070463 h 2612571"/>
              <a:gd name="connsiteX24" fmla="*/ 222068 w 1293222"/>
              <a:gd name="connsiteY24" fmla="*/ 1920240 h 2612571"/>
              <a:gd name="connsiteX25" fmla="*/ 65314 w 1293222"/>
              <a:gd name="connsiteY25" fmla="*/ 1828800 h 261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93222" h="2612571">
                <a:moveTo>
                  <a:pt x="65314" y="1828800"/>
                </a:moveTo>
                <a:lnTo>
                  <a:pt x="45720" y="1201783"/>
                </a:lnTo>
                <a:lnTo>
                  <a:pt x="0" y="1090748"/>
                </a:lnTo>
                <a:lnTo>
                  <a:pt x="78377" y="933994"/>
                </a:lnTo>
                <a:lnTo>
                  <a:pt x="424542" y="751114"/>
                </a:lnTo>
                <a:lnTo>
                  <a:pt x="581297" y="0"/>
                </a:lnTo>
                <a:lnTo>
                  <a:pt x="1293222" y="156754"/>
                </a:lnTo>
                <a:lnTo>
                  <a:pt x="1240971" y="228600"/>
                </a:lnTo>
                <a:lnTo>
                  <a:pt x="1234440" y="568234"/>
                </a:lnTo>
                <a:lnTo>
                  <a:pt x="953588" y="1247503"/>
                </a:lnTo>
                <a:lnTo>
                  <a:pt x="1012371" y="1325880"/>
                </a:lnTo>
                <a:lnTo>
                  <a:pt x="1064622" y="1841863"/>
                </a:lnTo>
                <a:lnTo>
                  <a:pt x="1123405" y="2357845"/>
                </a:lnTo>
                <a:lnTo>
                  <a:pt x="1156062" y="2606040"/>
                </a:lnTo>
                <a:lnTo>
                  <a:pt x="685800" y="2612571"/>
                </a:lnTo>
                <a:lnTo>
                  <a:pt x="620485" y="2475411"/>
                </a:lnTo>
                <a:lnTo>
                  <a:pt x="672737" y="2383971"/>
                </a:lnTo>
                <a:lnTo>
                  <a:pt x="679268" y="2070463"/>
                </a:lnTo>
                <a:lnTo>
                  <a:pt x="587828" y="1704703"/>
                </a:lnTo>
                <a:lnTo>
                  <a:pt x="529045" y="1724297"/>
                </a:lnTo>
                <a:lnTo>
                  <a:pt x="607422" y="2142308"/>
                </a:lnTo>
                <a:lnTo>
                  <a:pt x="581297" y="2338251"/>
                </a:lnTo>
                <a:lnTo>
                  <a:pt x="424542" y="2240280"/>
                </a:lnTo>
                <a:lnTo>
                  <a:pt x="287382" y="2070463"/>
                </a:lnTo>
                <a:lnTo>
                  <a:pt x="222068" y="1920240"/>
                </a:lnTo>
                <a:lnTo>
                  <a:pt x="65314" y="1828800"/>
                </a:lnTo>
                <a:close/>
              </a:path>
            </a:pathLst>
          </a:custGeom>
          <a:solidFill>
            <a:srgbClr val="008FC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Forme libre : forme 12">
            <a:extLst>
              <a:ext uri="{FF2B5EF4-FFF2-40B4-BE49-F238E27FC236}">
                <a16:creationId xmlns:a16="http://schemas.microsoft.com/office/drawing/2014/main" id="{41C81CEC-A3AB-45B9-B924-08782467B237}"/>
              </a:ext>
            </a:extLst>
          </p:cNvPr>
          <p:cNvSpPr/>
          <p:nvPr/>
        </p:nvSpPr>
        <p:spPr>
          <a:xfrm>
            <a:off x="6786154" y="1763486"/>
            <a:ext cx="365760" cy="907868"/>
          </a:xfrm>
          <a:custGeom>
            <a:avLst/>
            <a:gdLst>
              <a:gd name="connsiteX0" fmla="*/ 0 w 365760"/>
              <a:gd name="connsiteY0" fmla="*/ 411480 h 907868"/>
              <a:gd name="connsiteX1" fmla="*/ 137160 w 365760"/>
              <a:gd name="connsiteY1" fmla="*/ 333103 h 907868"/>
              <a:gd name="connsiteX2" fmla="*/ 261257 w 365760"/>
              <a:gd name="connsiteY2" fmla="*/ 137160 h 907868"/>
              <a:gd name="connsiteX3" fmla="*/ 313509 w 365760"/>
              <a:gd name="connsiteY3" fmla="*/ 0 h 907868"/>
              <a:gd name="connsiteX4" fmla="*/ 365760 w 365760"/>
              <a:gd name="connsiteY4" fmla="*/ 228600 h 907868"/>
              <a:gd name="connsiteX5" fmla="*/ 339635 w 365760"/>
              <a:gd name="connsiteY5" fmla="*/ 489857 h 907868"/>
              <a:gd name="connsiteX6" fmla="*/ 215537 w 365760"/>
              <a:gd name="connsiteY6" fmla="*/ 803365 h 907868"/>
              <a:gd name="connsiteX7" fmla="*/ 176349 w 365760"/>
              <a:gd name="connsiteY7" fmla="*/ 907868 h 907868"/>
              <a:gd name="connsiteX8" fmla="*/ 130629 w 365760"/>
              <a:gd name="connsiteY8" fmla="*/ 901337 h 907868"/>
              <a:gd name="connsiteX9" fmla="*/ 32657 w 365760"/>
              <a:gd name="connsiteY9" fmla="*/ 744583 h 907868"/>
              <a:gd name="connsiteX10" fmla="*/ 0 w 365760"/>
              <a:gd name="connsiteY10" fmla="*/ 411480 h 90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760" h="907868">
                <a:moveTo>
                  <a:pt x="0" y="411480"/>
                </a:moveTo>
                <a:lnTo>
                  <a:pt x="137160" y="333103"/>
                </a:lnTo>
                <a:lnTo>
                  <a:pt x="261257" y="137160"/>
                </a:lnTo>
                <a:lnTo>
                  <a:pt x="313509" y="0"/>
                </a:lnTo>
                <a:lnTo>
                  <a:pt x="365760" y="228600"/>
                </a:lnTo>
                <a:lnTo>
                  <a:pt x="339635" y="489857"/>
                </a:lnTo>
                <a:lnTo>
                  <a:pt x="215537" y="803365"/>
                </a:lnTo>
                <a:lnTo>
                  <a:pt x="176349" y="907868"/>
                </a:lnTo>
                <a:lnTo>
                  <a:pt x="130629" y="901337"/>
                </a:lnTo>
                <a:lnTo>
                  <a:pt x="32657" y="744583"/>
                </a:lnTo>
                <a:lnTo>
                  <a:pt x="0" y="411480"/>
                </a:lnTo>
                <a:close/>
              </a:path>
            </a:pathLst>
          </a:custGeom>
          <a:solidFill>
            <a:srgbClr val="008FCE">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534670479"/>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Grand écran</PresentationFormat>
  <Paragraphs>213</Paragraphs>
  <Slides>45</Slides>
  <Notes>44</Notes>
  <HiddenSlides>0</HiddenSlides>
  <MMClips>0</MMClips>
  <ScaleCrop>false</ScaleCrop>
  <HeadingPairs>
    <vt:vector size="6" baseType="variant">
      <vt:variant>
        <vt:lpstr>Polices utilisées</vt:lpstr>
      </vt:variant>
      <vt:variant>
        <vt:i4>2</vt:i4>
      </vt:variant>
      <vt:variant>
        <vt:lpstr>Thème</vt:lpstr>
      </vt:variant>
      <vt:variant>
        <vt:i4>2</vt:i4>
      </vt:variant>
      <vt:variant>
        <vt:lpstr>Titres des diapositives</vt:lpstr>
      </vt:variant>
      <vt:variant>
        <vt:i4>45</vt:i4>
      </vt:variant>
    </vt:vector>
  </HeadingPairs>
  <TitlesOfParts>
    <vt:vector size="49" baseType="lpstr">
      <vt:lpstr>Arial</vt:lpstr>
      <vt:lpstr>Calibri</vt:lpstr>
      <vt:lpstr>Couvertures</vt:lpstr>
      <vt:lpstr>Contenu</vt:lpstr>
      <vt:lpstr>Visite de terrain à Namur</vt:lpstr>
      <vt:lpstr>Les tissus urbanisés wallon</vt:lpstr>
      <vt:lpstr>Enjeux de la densification</vt:lpstr>
      <vt:lpstr>Paramètres pris en compte</vt:lpstr>
      <vt:lpstr>Définition de 12 types de tissus urbanisés</vt:lpstr>
      <vt:lpstr>Disponible sur le Géoportail de la Wallonie</vt:lpstr>
      <vt:lpstr>La cartographie est le résultat d'une analyse SIG à l'échelle régionale  Elle permet d'avoir une idée globale de l'agencement des tissus  Mais, elle mérite d'être confrontée à la réalité de terrain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Vincent Bottieau</cp:lastModifiedBy>
  <cp:revision>3</cp:revision>
  <dcterms:created xsi:type="dcterms:W3CDTF">2019-10-14T08:46:11Z</dcterms:created>
  <dcterms:modified xsi:type="dcterms:W3CDTF">2022-06-13T14:25:11Z</dcterms:modified>
</cp:coreProperties>
</file>