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BB9F-401C-4D43-91BE-2B542830EE8E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ADA80-BF12-4176-9AF5-A9D092FBA4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823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5FA47-E9C5-0088-2F0A-45BBC076E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026225-9067-9826-CB2C-606196A4F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FD48B-4AC9-AD10-6894-2D0E2631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29BD7-1D58-0DC9-EB72-5B56E277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A10458-71A8-2D5B-249A-1091594A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991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D1523B-E3C1-9C32-A5DD-37E973E0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F46A71-42C3-9201-2D36-AE60728A9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256F07-7FDC-8B6D-87E6-733F5B93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6D7846-EB00-2245-E9C8-F8DC4281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CB5AA-D2D1-EF50-0034-D8D762C3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904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EA7B7D-146C-42F7-83E8-3B017A0D98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A04ACF-DEC4-3E2D-103F-41A671FE9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FB0238-977A-4F7F-AAF2-BAEC23FD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844A51-7C87-0430-39D0-B732F10E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047027-EC55-F187-62D8-94A002BC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556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A3426-402B-1EDD-08B0-940970696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AEFE32-E8E1-2C88-156C-2746193DD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616342-5675-95CC-6D5E-5757A594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A2F567-1C08-C204-D225-9C7A9AE0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E01FD8-D0E6-DCA9-4F6E-F0E85AEC5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540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2BD23E-B082-3F5F-DFEB-531AD630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85F99D-DE7F-1747-7EED-405B2D0C7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8C8F74-A5A6-4FFA-A700-2FDD38BF4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5E5962-EC58-CF58-5143-21EBE0594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B73CE6-F742-5287-21C2-F3AD9811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541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273336-D61B-4915-8DA1-F00CD4CC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6493A5-4EED-A687-F97B-EEBF96389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633910-5E5A-386A-912D-B3F41F072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2F464E-0454-F744-A223-9B227790F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DE441F-7A1D-5D05-DF8A-10EF4B6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2F336F-130A-2F67-9AC8-14C1FF20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67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CEF84-BB7C-B818-01A6-2B6F4449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F20B1C-35DE-9E6B-81DA-87FD8BF8E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C79F78-B6F8-830B-231C-F6D617116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7498D5-C00C-ED42-5608-F628B1C53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820317-F5D2-A286-055A-CD75FCA9C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9DB17D5-1D9C-ED1C-DFDC-AFC769E1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F0DC25-226C-95D2-7F19-04E7716B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D31B571-54BC-375E-88E0-6AD9893E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108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4D5571-D5A9-D335-37A7-CA00138B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13A2F81-74B4-C9CF-448E-467E71CD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667ACED-F5E2-CDAF-15F1-1A01117E7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C6B1CA-3887-2012-3764-009D059D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6734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EB4858-859D-740F-E865-A53CA732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42EF2B-8CA1-21DF-7D29-E729507F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93599B-D0CB-E6AA-DA8C-B3401661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773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395B7-D83A-43FD-3CDD-B77CEBA80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6A1636-5329-8403-C982-B5D2CF7B4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59206F-ADD1-136E-4030-C14310AC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F761E3-CAA9-D3C3-E9EF-6CE510BF3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B8525D-65B2-343E-FF0F-E5CB33D21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FDEB80-1231-D0D9-3058-605CE3A4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440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73713B-367C-8CCE-8B71-83DC8F7A8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0524285-9559-FB96-0725-A1339DCBA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950DF5-1C51-2E9B-1F8D-07DA3DC6E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56DACF-903B-6395-C66B-E94BAD023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8DE194-D26A-4C4B-A752-4FDE3DBD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EE802D-F4D7-49DA-203F-01939DA5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271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F4ECD2-4B1D-9022-634D-8D9915CBB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322128-F0C9-0F80-3EC0-8654113E6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B5A6EF-45B3-B55C-D66D-BC2B0A639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99BF-A239-4452-A2F4-F8DEBAE35213}" type="datetimeFigureOut">
              <a:rPr lang="fr-BE" smtClean="0"/>
              <a:t>29-09-22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AC957D-C8F6-08FB-C80B-10946139D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05E736-C040-D3C6-AE90-F38E17CF7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267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6F472E40-4451-4780-B170-D78E7292C613}"/>
              </a:ext>
            </a:extLst>
          </p:cNvPr>
          <p:cNvGrpSpPr/>
          <p:nvPr/>
        </p:nvGrpSpPr>
        <p:grpSpPr>
          <a:xfrm>
            <a:off x="318176" y="321575"/>
            <a:ext cx="11776828" cy="6214849"/>
            <a:chOff x="394376" y="438900"/>
            <a:chExt cx="11776828" cy="6214849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16E704FE-A53C-6810-996B-97D7772B1643}"/>
                </a:ext>
              </a:extLst>
            </p:cNvPr>
            <p:cNvSpPr txBox="1"/>
            <p:nvPr/>
          </p:nvSpPr>
          <p:spPr>
            <a:xfrm>
              <a:off x="1069987" y="5730419"/>
              <a:ext cx="2113466" cy="92333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/>
                <a:t>+ Carte Joker : pour compléter le panel d’action</a:t>
              </a:r>
            </a:p>
          </p:txBody>
        </p:sp>
        <p:sp>
          <p:nvSpPr>
            <p:cNvPr id="5" name="Accolade fermante 4">
              <a:extLst>
                <a:ext uri="{FF2B5EF4-FFF2-40B4-BE49-F238E27FC236}">
                  <a16:creationId xmlns:a16="http://schemas.microsoft.com/office/drawing/2014/main" id="{BC19BC12-23DB-6C95-503C-E9FCD1FD522F}"/>
                </a:ext>
              </a:extLst>
            </p:cNvPr>
            <p:cNvSpPr/>
            <p:nvPr/>
          </p:nvSpPr>
          <p:spPr>
            <a:xfrm>
              <a:off x="8191500" y="447675"/>
              <a:ext cx="228600" cy="29813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017B6319-86C0-4482-BE5F-A24A671B3D7C}"/>
                </a:ext>
              </a:extLst>
            </p:cNvPr>
            <p:cNvSpPr txBox="1"/>
            <p:nvPr/>
          </p:nvSpPr>
          <p:spPr>
            <a:xfrm>
              <a:off x="8618624" y="2231695"/>
              <a:ext cx="1249701" cy="3693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fr-BE" dirty="0"/>
                <a:t>A entourer 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00DD4181-41F1-5AE3-BB01-C6D2EA7913FD}"/>
                </a:ext>
              </a:extLst>
            </p:cNvPr>
            <p:cNvSpPr txBox="1"/>
            <p:nvPr/>
          </p:nvSpPr>
          <p:spPr>
            <a:xfrm>
              <a:off x="9868325" y="4142239"/>
              <a:ext cx="220361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Effets attendus par poste</a:t>
              </a:r>
            </a:p>
            <a:p>
              <a:r>
                <a:rPr lang="fr-BE" dirty="0"/>
                <a:t>I : Indirect : l’effet n’est pas mécanique</a:t>
              </a:r>
            </a:p>
            <a:p>
              <a:r>
                <a:rPr lang="fr-BE" dirty="0"/>
                <a:t>D : Direct : l’effet est mécanique</a:t>
              </a:r>
            </a:p>
          </p:txBody>
        </p:sp>
        <p:sp>
          <p:nvSpPr>
            <p:cNvPr id="8" name="Accolade fermante 7">
              <a:extLst>
                <a:ext uri="{FF2B5EF4-FFF2-40B4-BE49-F238E27FC236}">
                  <a16:creationId xmlns:a16="http://schemas.microsoft.com/office/drawing/2014/main" id="{7DF9EA66-155B-0C8D-0192-C5838FB2E512}"/>
                </a:ext>
              </a:extLst>
            </p:cNvPr>
            <p:cNvSpPr/>
            <p:nvPr/>
          </p:nvSpPr>
          <p:spPr>
            <a:xfrm>
              <a:off x="9639725" y="3427306"/>
              <a:ext cx="228600" cy="2086136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D832BC28-C994-9E81-F1CF-E1981216724F}"/>
                </a:ext>
              </a:extLst>
            </p:cNvPr>
            <p:cNvSpPr txBox="1"/>
            <p:nvPr/>
          </p:nvSpPr>
          <p:spPr>
            <a:xfrm>
              <a:off x="9967587" y="5896565"/>
              <a:ext cx="2203617" cy="3693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fr-BE" dirty="0"/>
                <a:t>A corriger/compléter 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0074EC0-D85F-A73E-E368-BDE05D1C919D}"/>
                </a:ext>
              </a:extLst>
            </p:cNvPr>
            <p:cNvSpPr txBox="1"/>
            <p:nvPr/>
          </p:nvSpPr>
          <p:spPr>
            <a:xfrm>
              <a:off x="8612652" y="1017071"/>
              <a:ext cx="263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Etape du processus permis à laquelle il est possible d’intégrer cette action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20AFE4CB-EC77-FFE8-40E7-5F8E02CAC3CD}"/>
                </a:ext>
              </a:extLst>
            </p:cNvPr>
            <p:cNvSpPr txBox="1"/>
            <p:nvPr/>
          </p:nvSpPr>
          <p:spPr>
            <a:xfrm>
              <a:off x="8305799" y="3427306"/>
              <a:ext cx="22036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Chauffage/</a:t>
              </a:r>
            </a:p>
            <a:p>
              <a:r>
                <a:rPr lang="fr-BE" dirty="0"/>
                <a:t>Surchauffe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E9BDE68-1BB7-61E8-3023-ACDF11205DE8}"/>
                </a:ext>
              </a:extLst>
            </p:cNvPr>
            <p:cNvSpPr txBox="1"/>
            <p:nvPr/>
          </p:nvSpPr>
          <p:spPr>
            <a:xfrm>
              <a:off x="8305800" y="4170828"/>
              <a:ext cx="2203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Mobilité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A649819-CA70-F726-BDE6-0F9262BE0F87}"/>
                </a:ext>
              </a:extLst>
            </p:cNvPr>
            <p:cNvSpPr txBox="1"/>
            <p:nvPr/>
          </p:nvSpPr>
          <p:spPr>
            <a:xfrm>
              <a:off x="8305800" y="4759076"/>
              <a:ext cx="16617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Energie grise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C3F5C36D-7D3A-6853-B18D-EB758B369FDC}"/>
                </a:ext>
              </a:extLst>
            </p:cNvPr>
            <p:cNvSpPr txBox="1"/>
            <p:nvPr/>
          </p:nvSpPr>
          <p:spPr>
            <a:xfrm>
              <a:off x="651399" y="877397"/>
              <a:ext cx="31460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Intitulé de l’action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AD38755F-E304-D97C-A4BC-3C5915E6415C}"/>
                </a:ext>
              </a:extLst>
            </p:cNvPr>
            <p:cNvSpPr txBox="1"/>
            <p:nvPr/>
          </p:nvSpPr>
          <p:spPr>
            <a:xfrm>
              <a:off x="651399" y="2601027"/>
              <a:ext cx="31460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Illustration de principe ou rappel de la présentation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6B661DEE-DC7B-A5D3-BA15-9EAD6448D0BD}"/>
                </a:ext>
              </a:extLst>
            </p:cNvPr>
            <p:cNvSpPr txBox="1"/>
            <p:nvPr/>
          </p:nvSpPr>
          <p:spPr>
            <a:xfrm>
              <a:off x="651399" y="4416990"/>
              <a:ext cx="31460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Commentaire utile</a:t>
              </a:r>
            </a:p>
          </p:txBody>
        </p:sp>
        <p:pic>
          <p:nvPicPr>
            <p:cNvPr id="18" name="Espace réservé du contenu 8" descr="Une image contenant texte, reine, enveloppe&#10;&#10;Description générée automatiquement">
              <a:extLst>
                <a:ext uri="{FF2B5EF4-FFF2-40B4-BE49-F238E27FC236}">
                  <a16:creationId xmlns:a16="http://schemas.microsoft.com/office/drawing/2014/main" id="{ACCD164F-F030-BEBE-ADC5-735748960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900000">
              <a:off x="394376" y="4789684"/>
              <a:ext cx="894020" cy="1346271"/>
            </a:xfrm>
            <a:prstGeom prst="rect">
              <a:avLst/>
            </a:prstGeom>
          </p:spPr>
        </p:pic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0D313712-0D13-4EB8-8A9D-A15697DCFF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026027" y="438900"/>
              <a:ext cx="4165473" cy="60886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438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27">
            <a:extLst>
              <a:ext uri="{FF2B5EF4-FFF2-40B4-BE49-F238E27FC236}">
                <a16:creationId xmlns:a16="http://schemas.microsoft.com/office/drawing/2014/main" id="{73995AFF-0612-C5C9-6554-40B13EE7A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756850"/>
              </p:ext>
            </p:extLst>
          </p:nvPr>
        </p:nvGraphicFramePr>
        <p:xfrm>
          <a:off x="12570691" y="1697225"/>
          <a:ext cx="822036" cy="2905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036">
                  <a:extLst>
                    <a:ext uri="{9D8B030D-6E8A-4147-A177-3AD203B41FA5}">
                      <a16:colId xmlns:a16="http://schemas.microsoft.com/office/drawing/2014/main" val="379009241"/>
                    </a:ext>
                  </a:extLst>
                </a:gridCol>
              </a:tblGrid>
              <a:tr h="240747">
                <a:tc>
                  <a:txBody>
                    <a:bodyPr/>
                    <a:lstStyle/>
                    <a:p>
                      <a:r>
                        <a:rPr lang="fr-FR" sz="1100" dirty="0"/>
                        <a:t>Etape</a:t>
                      </a:r>
                      <a:endParaRPr lang="fr-B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148972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Communication en amont 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290206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Réunion de projet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280068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Contenu de l'EIE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60063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Interdiction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254938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Obligation de faire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22418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marL="0" marR="0" lvl="0" indent="0" algn="l" defTabSz="2713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dirty="0"/>
                        <a:t>Charge d'urbanisme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89125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DAC6DD4-054C-FED5-C3AC-EB0F29191630}"/>
              </a:ext>
            </a:extLst>
          </p:cNvPr>
          <p:cNvSpPr/>
          <p:nvPr/>
        </p:nvSpPr>
        <p:spPr>
          <a:xfrm>
            <a:off x="1600201" y="1186004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Communication en amont </a:t>
            </a:r>
            <a:endParaRPr lang="fr-BE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739E7-E097-3FF3-FF6D-38AEA9FCB1F0}"/>
              </a:ext>
            </a:extLst>
          </p:cNvPr>
          <p:cNvSpPr/>
          <p:nvPr/>
        </p:nvSpPr>
        <p:spPr>
          <a:xfrm>
            <a:off x="3296719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« Réunion de projet »</a:t>
            </a:r>
            <a:endParaRPr lang="fr-BE" sz="4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1F9F9D-6D47-61EC-D066-1BF92FA6A295}"/>
              </a:ext>
            </a:extLst>
          </p:cNvPr>
          <p:cNvSpPr/>
          <p:nvPr/>
        </p:nvSpPr>
        <p:spPr>
          <a:xfrm>
            <a:off x="4993237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Contenu de l’EIE (si exigée)</a:t>
            </a:r>
            <a:endParaRPr lang="fr-BE" sz="4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B6E34B-3FA5-E114-ADEE-15052C681BFB}"/>
              </a:ext>
            </a:extLst>
          </p:cNvPr>
          <p:cNvSpPr/>
          <p:nvPr/>
        </p:nvSpPr>
        <p:spPr>
          <a:xfrm>
            <a:off x="6689755" y="1181817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Interdiction</a:t>
            </a:r>
            <a:endParaRPr lang="fr-BE" sz="400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8E32C84-780C-F7CB-3C46-24D4D85A729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040" y="1879742"/>
            <a:ext cx="1279953" cy="188228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426B816-CB8A-4716-0C34-14D9D23FFD50}"/>
              </a:ext>
            </a:extLst>
          </p:cNvPr>
          <p:cNvSpPr/>
          <p:nvPr/>
        </p:nvSpPr>
        <p:spPr>
          <a:xfrm>
            <a:off x="8386273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Condition - imposition</a:t>
            </a:r>
            <a:endParaRPr lang="fr-BE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F38A42-30CE-C02F-DA88-3353CB9DDECA}"/>
              </a:ext>
            </a:extLst>
          </p:cNvPr>
          <p:cNvSpPr/>
          <p:nvPr/>
        </p:nvSpPr>
        <p:spPr>
          <a:xfrm>
            <a:off x="10082790" y="1181817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800" dirty="0"/>
              <a:t>Charge d’urbanisme</a:t>
            </a:r>
            <a:endParaRPr lang="fr-BE" sz="4000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64457F0-E19C-19DA-4C43-E2C265DC977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309" y="3067677"/>
            <a:ext cx="1214419" cy="178591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81F1397-3B98-D7FF-FBD4-63649F83A455}"/>
              </a:ext>
            </a:extLst>
          </p:cNvPr>
          <p:cNvSpPr/>
          <p:nvPr/>
        </p:nvSpPr>
        <p:spPr>
          <a:xfrm>
            <a:off x="1976582" y="2087415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798C20-01E9-CFB5-932E-1D0AA32241D0}"/>
              </a:ext>
            </a:extLst>
          </p:cNvPr>
          <p:cNvSpPr/>
          <p:nvPr/>
        </p:nvSpPr>
        <p:spPr>
          <a:xfrm rot="20988479">
            <a:off x="2066920" y="3297942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D15D500-75F7-8C1D-A6B6-19E4B346709C}"/>
              </a:ext>
            </a:extLst>
          </p:cNvPr>
          <p:cNvSpPr/>
          <p:nvPr/>
        </p:nvSpPr>
        <p:spPr>
          <a:xfrm rot="492474">
            <a:off x="3826367" y="3281735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CDDF1B9D-53F8-58A3-F705-E493B7C3874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040" y="3907124"/>
            <a:ext cx="1214419" cy="178591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6196DC1-6C80-4811-14FE-1337F80F3E56}"/>
              </a:ext>
            </a:extLst>
          </p:cNvPr>
          <p:cNvSpPr/>
          <p:nvPr/>
        </p:nvSpPr>
        <p:spPr>
          <a:xfrm rot="492474">
            <a:off x="8753967" y="4487080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25E817-855D-A939-69CF-88FCBA35B425}"/>
              </a:ext>
            </a:extLst>
          </p:cNvPr>
          <p:cNvSpPr/>
          <p:nvPr/>
        </p:nvSpPr>
        <p:spPr>
          <a:xfrm rot="492474">
            <a:off x="3826368" y="4613442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D61546A-DE07-B3EF-3C66-661571F1333A}"/>
              </a:ext>
            </a:extLst>
          </p:cNvPr>
          <p:cNvSpPr txBox="1"/>
          <p:nvPr/>
        </p:nvSpPr>
        <p:spPr>
          <a:xfrm>
            <a:off x="2286000" y="434109"/>
            <a:ext cx="7135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Proposition d’organisation des cartes sur les tables en vue de la restitution</a:t>
            </a:r>
          </a:p>
        </p:txBody>
      </p:sp>
    </p:spTree>
    <p:extLst>
      <p:ext uri="{BB962C8B-B14F-4D97-AF65-F5344CB8AC3E}">
        <p14:creationId xmlns:p14="http://schemas.microsoft.com/office/powerpoint/2010/main" val="33233904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116</Words>
  <Application>Microsoft Office PowerPoint</Application>
  <PresentationFormat>Grand écran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VERELST Simon</dc:creator>
  <cp:lastModifiedBy>Vincent Bottieau</cp:lastModifiedBy>
  <cp:revision>4</cp:revision>
  <dcterms:created xsi:type="dcterms:W3CDTF">2022-05-31T07:47:14Z</dcterms:created>
  <dcterms:modified xsi:type="dcterms:W3CDTF">2022-09-29T10:04:09Z</dcterms:modified>
</cp:coreProperties>
</file>