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2238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3D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BDC17-2857-4973-BF17-F90862341710}" v="4" dt="2022-06-02T09:18:42.808"/>
    <p1510:client id="{BA3C07E2-7814-44D1-9023-D5958DE88153}" v="467" dt="2022-06-02T04:49:50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70" autoAdjust="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Bottieau" userId="a6bcf63a7177d334" providerId="Windows Live" clId="Web-{BA3C07E2-7814-44D1-9023-D5958DE88153}"/>
    <pc:docChg chg="modSld">
      <pc:chgData name="Renan Bottieau" userId="a6bcf63a7177d334" providerId="Windows Live" clId="Web-{BA3C07E2-7814-44D1-9023-D5958DE88153}" dt="2022-06-02T04:49:50.463" v="248" actId="1076"/>
      <pc:docMkLst>
        <pc:docMk/>
      </pc:docMkLst>
      <pc:sldChg chg="addSp modSp">
        <pc:chgData name="Renan Bottieau" userId="a6bcf63a7177d334" providerId="Windows Live" clId="Web-{BA3C07E2-7814-44D1-9023-D5958DE88153}" dt="2022-06-02T04:49:50.463" v="248" actId="1076"/>
        <pc:sldMkLst>
          <pc:docMk/>
          <pc:sldMk cId="3957836257" sldId="272"/>
        </pc:sldMkLst>
        <pc:spChg chg="add mod">
          <ac:chgData name="Renan Bottieau" userId="a6bcf63a7177d334" providerId="Windows Live" clId="Web-{BA3C07E2-7814-44D1-9023-D5958DE88153}" dt="2022-06-02T04:49:50.463" v="248" actId="1076"/>
          <ac:spMkLst>
            <pc:docMk/>
            <pc:sldMk cId="3957836257" sldId="272"/>
            <ac:spMk id="4" creationId="{A09BCD7B-AD4E-84AE-16CD-59A6774F9FEC}"/>
          </ac:spMkLst>
        </pc:spChg>
      </pc:sldChg>
    </pc:docChg>
  </pc:docChgLst>
  <pc:docChgLst>
    <pc:chgData name="F G" userId="fa596cc21764c8b1" providerId="Windows Live" clId="Web-{14FBDC17-2857-4973-BF17-F90862341710}"/>
    <pc:docChg chg="modSld">
      <pc:chgData name="F G" userId="fa596cc21764c8b1" providerId="Windows Live" clId="Web-{14FBDC17-2857-4973-BF17-F90862341710}" dt="2022-06-02T09:18:42.808" v="1" actId="20577"/>
      <pc:docMkLst>
        <pc:docMk/>
      </pc:docMkLst>
      <pc:sldChg chg="modSp">
        <pc:chgData name="F G" userId="fa596cc21764c8b1" providerId="Windows Live" clId="Web-{14FBDC17-2857-4973-BF17-F90862341710}" dt="2022-06-02T09:18:42.808" v="1" actId="20577"/>
        <pc:sldMkLst>
          <pc:docMk/>
          <pc:sldMk cId="3957836257" sldId="272"/>
        </pc:sldMkLst>
        <pc:spChg chg="mod">
          <ac:chgData name="F G" userId="fa596cc21764c8b1" providerId="Windows Live" clId="Web-{14FBDC17-2857-4973-BF17-F90862341710}" dt="2022-06-02T09:18:42.808" v="1" actId="20577"/>
          <ac:spMkLst>
            <pc:docMk/>
            <pc:sldMk cId="3957836257" sldId="272"/>
            <ac:spMk id="4" creationId="{A09BCD7B-AD4E-84AE-16CD-59A6774F9F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3D7D-506B-49FB-8901-FA0F0E689FD2}" type="datetimeFigureOut">
              <a:rPr lang="fr-BE" smtClean="0"/>
              <a:t>13-06-22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3CFE-AA96-4633-9003-3955624D799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93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3056-D5B8-4449-BD03-9B018088E60E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752D-043E-4FA7-B755-8C2074C7A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9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1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7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7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17" y="646331"/>
            <a:ext cx="2880366" cy="14386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2977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57" y="6203895"/>
            <a:ext cx="750753" cy="3928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17" y="6153886"/>
            <a:ext cx="612397" cy="4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1238" b="9950"/>
          <a:stretch/>
        </p:blipFill>
        <p:spPr>
          <a:xfrm>
            <a:off x="-88900" y="-102389"/>
            <a:ext cx="12280900" cy="69603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8900" y="-102389"/>
            <a:ext cx="12280900" cy="6960389"/>
          </a:xfrm>
          <a:prstGeom prst="rect">
            <a:avLst/>
          </a:prstGeom>
          <a:gradFill>
            <a:gsLst>
              <a:gs pos="95000">
                <a:srgbClr val="2E75B6">
                  <a:shade val="30000"/>
                  <a:satMod val="115000"/>
                  <a:alpha val="48000"/>
                </a:srgbClr>
              </a:gs>
              <a:gs pos="1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093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71" y="5364367"/>
            <a:ext cx="1885657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1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5"/>
            <a:ext cx="12192000" cy="1145022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7" y="5955454"/>
            <a:ext cx="1295254" cy="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E5EAAF-14FE-4299-8608-F37498EFF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32" y="2495912"/>
            <a:ext cx="9881936" cy="1387501"/>
          </a:xfrm>
        </p:spPr>
        <p:txBody>
          <a:bodyPr>
            <a:normAutofit/>
          </a:bodyPr>
          <a:lstStyle/>
          <a:p>
            <a:r>
              <a:rPr lang="fr-FR" b="0" dirty="0"/>
              <a:t>Grille d’analyse des quartiers</a:t>
            </a:r>
            <a:br>
              <a:rPr lang="fr-FR" b="0" dirty="0"/>
            </a:br>
            <a:r>
              <a:rPr lang="fr-FR" sz="2800" b="0" dirty="0"/>
              <a:t>synthèse</a:t>
            </a:r>
            <a:endParaRPr lang="fr-FR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3F37B-D573-485E-A4F8-B7FCF16F76AD}"/>
              </a:ext>
            </a:extLst>
          </p:cNvPr>
          <p:cNvSpPr/>
          <p:nvPr/>
        </p:nvSpPr>
        <p:spPr>
          <a:xfrm>
            <a:off x="6604729" y="5906519"/>
            <a:ext cx="544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fr-BE" sz="1600" b="1" dirty="0"/>
              <a:t>Séminaire transversal </a:t>
            </a:r>
            <a:br>
              <a:rPr lang="fr-BE" sz="1600" b="1" dirty="0"/>
            </a:br>
            <a:r>
              <a:rPr lang="fr-BE" sz="1600" b="1" dirty="0"/>
              <a:t>« Enjeux climatiques – Sobriété énergétique »</a:t>
            </a:r>
          </a:p>
          <a:p>
            <a:pPr algn="r" fontAlgn="base"/>
            <a:r>
              <a:rPr lang="fr-BE" sz="1600" b="1" dirty="0"/>
              <a:t>journée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41A9E-FE0B-40E7-8340-EFA1679D7220}"/>
              </a:ext>
            </a:extLst>
          </p:cNvPr>
          <p:cNvSpPr/>
          <p:nvPr/>
        </p:nvSpPr>
        <p:spPr>
          <a:xfrm>
            <a:off x="0" y="4685829"/>
            <a:ext cx="491149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BE" sz="1600" b="1" u="sng" dirty="0">
                <a:solidFill>
                  <a:schemeClr val="bg1"/>
                </a:solidFill>
              </a:rPr>
              <a:t>Equipe de formateurs: </a:t>
            </a: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CREAT (</a:t>
            </a:r>
            <a:r>
              <a:rPr lang="fr-BE" sz="1600" b="1" dirty="0" err="1">
                <a:solidFill>
                  <a:schemeClr val="bg1"/>
                </a:solidFill>
              </a:rPr>
              <a:t>UCLouvain</a:t>
            </a:r>
            <a:r>
              <a:rPr lang="fr-BE" sz="1600" b="1" dirty="0">
                <a:solidFill>
                  <a:schemeClr val="bg1"/>
                </a:solidFill>
              </a:rPr>
              <a:t>) V. Bottieau, A. </a:t>
            </a:r>
            <a:r>
              <a:rPr lang="fr-BE" sz="1600" b="1" dirty="0" err="1">
                <a:solidFill>
                  <a:schemeClr val="bg1"/>
                </a:solidFill>
              </a:rPr>
              <a:t>Sinzot</a:t>
            </a:r>
            <a:endParaRPr lang="fr-BE" sz="1600" b="1" dirty="0">
              <a:solidFill>
                <a:schemeClr val="bg1"/>
              </a:solidFill>
            </a:endParaRP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IGEAT (ULB): F. Goffin, S. </a:t>
            </a:r>
            <a:r>
              <a:rPr lang="fr-BE" sz="1600" b="1" dirty="0" err="1">
                <a:solidFill>
                  <a:schemeClr val="bg1"/>
                </a:solidFill>
              </a:rPr>
              <a:t>Verelst</a:t>
            </a:r>
            <a:endParaRPr lang="fr-BE" sz="1600" b="1" dirty="0">
              <a:solidFill>
                <a:schemeClr val="bg1"/>
              </a:solidFill>
            </a:endParaRPr>
          </a:p>
          <a:p>
            <a:pPr fontAlgn="base"/>
            <a:r>
              <a:rPr lang="fr-BE" sz="1600" b="1" dirty="0" err="1">
                <a:solidFill>
                  <a:schemeClr val="bg1"/>
                </a:solidFill>
              </a:rPr>
              <a:t>Lepur</a:t>
            </a:r>
            <a:r>
              <a:rPr lang="fr-BE" sz="1600" b="1" dirty="0">
                <a:solidFill>
                  <a:schemeClr val="bg1"/>
                </a:solidFill>
              </a:rPr>
              <a:t> (</a:t>
            </a:r>
            <a:r>
              <a:rPr lang="fr-BE" sz="1600" b="1" dirty="0" err="1">
                <a:solidFill>
                  <a:schemeClr val="bg1"/>
                </a:solidFill>
              </a:rPr>
              <a:t>ULiège</a:t>
            </a:r>
            <a:r>
              <a:rPr lang="fr-BE" sz="1600" b="1" dirty="0">
                <a:solidFill>
                  <a:schemeClr val="bg1"/>
                </a:solidFill>
              </a:rPr>
              <a:t>): - </a:t>
            </a:r>
            <a:endParaRPr lang="fr-BE" sz="16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F9B8B7F4-6BB9-4D4F-ABE6-B41FEA2A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73" y="6138662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5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pic>
        <p:nvPicPr>
          <p:cNvPr id="1026" name="Picture 2" descr="Qu'est-ce que le Plan de Mobilité Employeur?">
            <a:extLst>
              <a:ext uri="{FF2B5EF4-FFF2-40B4-BE49-F238E27FC236}">
                <a16:creationId xmlns:a16="http://schemas.microsoft.com/office/drawing/2014/main" id="{AFD8BA29-0CF1-4F65-8704-E95281D3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2" y="214313"/>
            <a:ext cx="2971890" cy="16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1 : les éléments qui améliorent la mobilité alternative ou réduisent le besoin de se déplacer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12488"/>
              </p:ext>
            </p:extLst>
          </p:nvPr>
        </p:nvGraphicFramePr>
        <p:xfrm>
          <a:off x="677916" y="1828802"/>
          <a:ext cx="11146312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3771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77362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55179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Proximité aux services de base et aux arrêts de transports en commun structurants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 accessible à moins de 500/800/1000 m à pied, à moins de 5/30 min à pieds, 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moins de 1500m à vélo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des services essentiels (alimentation, pharmacie, écoles + train et bus)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565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Mixité fonctionnelle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fonctions, au moins 3 différentes de type commerces, services, logements, bureaux,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accès aux autres pôles, commerce local et circuits courts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2842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Continuité de la trame viaire pour les modes doux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Interconnexion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pôles, des quartiers, efficacité du maillage,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traversées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trottoirs,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signalétique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points d'intérêts, points nœuds…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pistes cyclables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prioritaires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 trottoirs traversants,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d’espaces partagés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1132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 des voiries pour les modes doux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Cheminements en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propre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Trottoirs suffisamment larges,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lisibilité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espaces publics/privés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9069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9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pic>
        <p:nvPicPr>
          <p:cNvPr id="1026" name="Picture 2" descr="Qu'est-ce que le Plan de Mobilité Employeur?">
            <a:extLst>
              <a:ext uri="{FF2B5EF4-FFF2-40B4-BE49-F238E27FC236}">
                <a16:creationId xmlns:a16="http://schemas.microsoft.com/office/drawing/2014/main" id="{AFD8BA29-0CF1-4F65-8704-E95281D3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2" y="214313"/>
            <a:ext cx="2971890" cy="16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1 : les éléments qui améliorent la mobilité alternative ou réduisent le besoin de se déplacer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32967"/>
              </p:ext>
            </p:extLst>
          </p:nvPr>
        </p:nvGraphicFramePr>
        <p:xfrm>
          <a:off x="761999" y="1723677"/>
          <a:ext cx="10668001" cy="314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1532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5891048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Hiérarchisation des voiries selon le principe STOP et partage de l'espace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Séparation claire des usages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cheminements modes doux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dispositifs tels zones 20, pas de voiture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en transport en commun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 bus, du train à faible distance,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fréquence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suffisante, intégration dans le réseau,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l'offre des modes de transports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RAVeL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6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Qualité des lieux de parking pour les modes doux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 plein pied, sous abri, ergonomique, taille suffisante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Place accordée aux PK automobiles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Forme et densité de la trame viaire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Eviter la linéarité des voiries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Confort des voiries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Sous-catégorie des critères de continuité, de hiérarchisation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1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2 : les éléments qui améliorent la gestion de la chaleur dans le quartier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46639"/>
              </p:ext>
            </p:extLst>
          </p:nvPr>
        </p:nvGraphicFramePr>
        <p:xfrm>
          <a:off x="761999" y="1723677"/>
          <a:ext cx="11051629" cy="3553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9676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69059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02894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de la trame verte et bleue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maillage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efficace, continuité des espaces verts,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espaces verts, </a:t>
                      </a:r>
                      <a:b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des inondations, gestion chaleur, des îlots de chaleur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attractivité, convivialité, sur domaine privé et public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l'eau, fontaines, de trame bleue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verdure semi-sauvage, fauchage tardif (biodiversité)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 des bâtiments, relief du terrain et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 optimale, orientation, prise en compte de la surchauffe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Terrains plats ou orientés sud-ouest, intégration au relief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6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Caractéristiques urbanistiques - alignement, gabarit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Logement mitoyen, compact, part d'appartements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déjà mieux isolé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Bâti continu et uniforme 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facilité pour isolation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Qualité patrimoniale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Harmonisation des matériaux, uniformisation des gabarits, utilisation de pierres vernaculaires…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Compacité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Mitoyenneté, </a:t>
                      </a:r>
                      <a:b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mutualisation des affectation (parkings, espaces de </a:t>
                      </a:r>
                      <a:r>
                        <a:rPr lang="fr-FR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co-working</a:t>
                      </a:r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…)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Mitoyenneté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A83A019-96F8-4FCD-B0EF-3E33C4E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312" y="-163523"/>
            <a:ext cx="2018315" cy="20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3 : les éléments d’« énergie grise » à l’échelle du quartier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64712"/>
              </p:ext>
            </p:extLst>
          </p:nvPr>
        </p:nvGraphicFramePr>
        <p:xfrm>
          <a:off x="761999" y="1723677"/>
          <a:ext cx="11051629" cy="4094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9676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69059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02894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du quartier : potentiel d'intensification / de densification dans le tissu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quartier peu dense, poches non bâties, friches, potentiel foncier… et localisation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possible des principes de conception d'économie d'énergies (compacité du bâti, modes doux…) dans la construction des nouveaux quartiers, des constructions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Intensité du quartier (densité et mixité)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mitoyen et mixte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densité (attention marchands de sommeil, emprise au sol…)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0304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du quartier : potentiel d'intensification sans imperméabilisation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potentielle du bâti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8192518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Densité bâtie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 moins de 5/10 log/ha à plus de 40 log/ha nets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6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Evolution du quartier : potentiel de diversification du tissu (parcelles, bâtiments)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Bâtiments évolutifs, multifonctionnels à l'échelle du quartier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Interactions entre les quartiers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Situé à moins de 2 min d'un centre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Imperméabilité des avant-cours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Gestion des ressources (eau, chaleur, déchets, biométhanisation, eaux usées…)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Gestion collective des équipements techniques, production d'énergies renouvelables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</a:tbl>
          </a:graphicData>
        </a:graphic>
      </p:graphicFrame>
      <p:pic>
        <p:nvPicPr>
          <p:cNvPr id="2050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34573F8A-690C-4910-BD12-6924B87E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11319"/>
            <a:ext cx="1364209" cy="15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1317C0-60CE-4E37-A438-0B580A612115}"/>
              </a:ext>
            </a:extLst>
          </p:cNvPr>
          <p:cNvSpPr/>
          <p:nvPr/>
        </p:nvSpPr>
        <p:spPr>
          <a:xfrm>
            <a:off x="2299855" y="372174"/>
            <a:ext cx="93610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PROXIMITE AUX SERVICES DE BASE ET AUX ARRETS DE TRANSPORTS EN COMMUN STRUCTURANTS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MIXITE FONCTIONNELLE DU QUARTIER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FORME ET DENSITE DE LA TRAME VIAIRE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CONTINUITE DE LA TRAME VIAIRE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HIERARCHISATION DES VOIRIES SELON PRINCIPE STOP ET PARTAGE DE L’ESPACE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SECURITE DES VOIRIES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CONFORT DES VOIRIES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QUALITE DES LIEUX DE PK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PLACE ACCORDEE AU PK AUTOMOBILE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OFFRE EN TRANSPORTS EN COMMUN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COMPACITE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MITOYENNETE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IMPORTANCE DE LA TRAME VERTE ET BLEUE DANS LE QUARTIER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ORIENTATION DES BATIMENTS/RELIEF DU TERRAIN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QUALITE PATRIMONIALE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CARACTERISTIQUES URBANISTIQUES DU BATI (ALIGNEMENT DES CONSTRUCTIONS, GABARIT…)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INTENSITE DU QUARTIER (DENSITE + MIXITE)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DENSITE BATIE DU QUARTIER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BATI : POTENTIEL D’INTENSIFICATION SANS IMPERMEABILISATION (AGRANDISSEMENTS, REHAUSSE…)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QUARTIER : POTENTIEL D’INTENSIFICATION/DE DENSIFICATION DANS LE TISSU (DENT CREUSE, SAR…)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QUARTIER : POTENTIEL DE DIVERSIFICATION DU TISSU (TAILLE DES PARCELLES, DIVERSITE DES BATIMENTS…)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INTERACTIONS ENTRE LES QUARTIERS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IMPERMEABILITE DES AVANT-COURS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GESTION DES RESSOURCES : EAU, CHALEUR, DECHETS, BIOMETHANISATION, EAUX USEES…</a:t>
            </a:r>
          </a:p>
        </p:txBody>
      </p:sp>
      <p:pic>
        <p:nvPicPr>
          <p:cNvPr id="5" name="Picture 2" descr="Qu'est-ce que le Plan de Mobilité Employeur?">
            <a:extLst>
              <a:ext uri="{FF2B5EF4-FFF2-40B4-BE49-F238E27FC236}">
                <a16:creationId xmlns:a16="http://schemas.microsoft.com/office/drawing/2014/main" id="{9524F53E-B406-404B-A15B-8FC2554C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3" y="851622"/>
            <a:ext cx="1756591" cy="9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13F42B-CC31-4846-853A-6CEEAA75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91" y="2430833"/>
            <a:ext cx="1420732" cy="1420732"/>
          </a:xfrm>
          <a:prstGeom prst="rect">
            <a:avLst/>
          </a:prstGeom>
        </p:spPr>
      </p:pic>
      <p:pic>
        <p:nvPicPr>
          <p:cNvPr id="7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D78B99A0-EEEE-44E9-8C9D-26B7879F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" y="4214420"/>
            <a:ext cx="1100973" cy="12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0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9BCD7B-AD4E-84AE-16CD-59A6774F9FEC}"/>
              </a:ext>
            </a:extLst>
          </p:cNvPr>
          <p:cNvSpPr/>
          <p:nvPr/>
        </p:nvSpPr>
        <p:spPr>
          <a:xfrm>
            <a:off x="1410855" y="1400874"/>
            <a:ext cx="9361054" cy="33239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1. PROXIMITE AUX SERVICES DE BASE ET AUX TRANSPORTS EN COMMUN 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2. MIXITE FONCTIONNELLE DU QUARTIER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  <a:cs typeface="Calibri"/>
              </a:rPr>
              <a:t>3. MIXITE MORPHOLOGIQUE ET PARCELLAIRE</a:t>
            </a:r>
            <a:endParaRPr lang="fr-FR" sz="1400" dirty="0">
              <a:solidFill>
                <a:schemeClr val="accent5"/>
              </a:solidFill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4. STRUCTURE DE LA TRAME VIAIRE (FORME ET DENSITE) ET LIENS VERS LES QUARTIERS VOISINS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5. HIERARCHISATION DES VOIRIES SELON PRINCIPE STOP ET PARTAGE DE L’ESPACE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6. SECURITE, CONFORT ET CONTINUITE DES AMENAGEMENTS POUR LES MODES DOUX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7. PLACE ACCORDEE AU STATIONNEMENT AUTOMOBILE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8. DENSITE, COMPACITE ET MITOYENNETE DU BATI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9. ORIENTATION DES BATIMENTS/RELIEF DU TERRAIN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10. QUALITE PATRIMONIALE DU BATI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  <a:ea typeface="+mn-lt"/>
                <a:cs typeface="+mn-lt"/>
              </a:rPr>
              <a:t>11. IMPORTANCE DE LA TRAME VERTE ET BLEUE DANS LES ESPACES PUBLICS ET PRIVES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12.POTENTIEL D’INTENSIFICATION DU BATI SANS IMPERMEABILISATION (AGRANDISSEMENTS, REHAUSSE…)</a:t>
            </a:r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13. POTENTIEL D’INTENSIFICATION/DE DENSIFICATION DANS LE TISSU (DENT CREUSE, SAR…)</a:t>
            </a:r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GESTION DES RESSOURCES : EAU, CHALEUR, DECHETS, BIOMETHANISATION, EAUX USEES…</a:t>
            </a:r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83625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1201</Words>
  <Application>Microsoft Office PowerPoint</Application>
  <PresentationFormat>Grand écran</PresentationFormat>
  <Paragraphs>143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Couvertures</vt:lpstr>
      <vt:lpstr>Contenu</vt:lpstr>
      <vt:lpstr>Grille d’analyse des quartiers synthèse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Vincent Bottieau</cp:lastModifiedBy>
  <cp:revision>130</cp:revision>
  <dcterms:created xsi:type="dcterms:W3CDTF">2019-10-14T08:46:11Z</dcterms:created>
  <dcterms:modified xsi:type="dcterms:W3CDTF">2022-06-13T14:50:22Z</dcterms:modified>
</cp:coreProperties>
</file>