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87" r:id="rId5"/>
    <p:sldId id="394" r:id="rId6"/>
    <p:sldId id="401" r:id="rId7"/>
    <p:sldId id="286" r:id="rId8"/>
    <p:sldId id="393" r:id="rId9"/>
    <p:sldId id="400" r:id="rId10"/>
    <p:sldId id="285" r:id="rId11"/>
    <p:sldId id="403" r:id="rId12"/>
    <p:sldId id="402" r:id="rId13"/>
  </p:sldIdLst>
  <p:sldSz cx="12192000" cy="6858000"/>
  <p:notesSz cx="6858000" cy="2238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FF9900"/>
    <a:srgbClr val="990099"/>
    <a:srgbClr val="F69200"/>
    <a:srgbClr val="95BF1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5FD33-F0B4-423E-B98F-327E72A5C5CA}" v="14" dt="2022-06-13T12:02:23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41" autoAdjust="0"/>
  </p:normalViewPr>
  <p:slideViewPr>
    <p:cSldViewPr snapToGrid="0">
      <p:cViewPr varScale="1">
        <p:scale>
          <a:sx n="73" d="100"/>
          <a:sy n="73" d="100"/>
        </p:scale>
        <p:origin x="2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n Bottieau" userId="a6bcf63a7177d334" providerId="Windows Live" clId="Web-{9E25FD33-F0B4-423E-B98F-327E72A5C5CA}"/>
    <pc:docChg chg="delSld modSld">
      <pc:chgData name="Renan Bottieau" userId="a6bcf63a7177d334" providerId="Windows Live" clId="Web-{9E25FD33-F0B4-423E-B98F-327E72A5C5CA}" dt="2022-06-13T12:02:23.797" v="16"/>
      <pc:docMkLst>
        <pc:docMk/>
      </pc:docMkLst>
      <pc:sldChg chg="modNotes">
        <pc:chgData name="Renan Bottieau" userId="a6bcf63a7177d334" providerId="Windows Live" clId="Web-{9E25FD33-F0B4-423E-B98F-327E72A5C5CA}" dt="2022-06-13T11:59:49.497" v="2"/>
        <pc:sldMkLst>
          <pc:docMk/>
          <pc:sldMk cId="3613609102" sldId="286"/>
        </pc:sldMkLst>
      </pc:sldChg>
      <pc:sldChg chg="del">
        <pc:chgData name="Renan Bottieau" userId="a6bcf63a7177d334" providerId="Windows Live" clId="Web-{9E25FD33-F0B4-423E-B98F-327E72A5C5CA}" dt="2022-06-13T12:02:23.797" v="16"/>
        <pc:sldMkLst>
          <pc:docMk/>
          <pc:sldMk cId="3232634573" sldId="395"/>
        </pc:sldMkLst>
      </pc:sldChg>
      <pc:sldChg chg="modSp">
        <pc:chgData name="Renan Bottieau" userId="a6bcf63a7177d334" providerId="Windows Live" clId="Web-{9E25FD33-F0B4-423E-B98F-327E72A5C5CA}" dt="2022-06-13T12:01:31.765" v="14" actId="1076"/>
        <pc:sldMkLst>
          <pc:docMk/>
          <pc:sldMk cId="3031217585" sldId="403"/>
        </pc:sldMkLst>
        <pc:picChg chg="mod">
          <ac:chgData name="Renan Bottieau" userId="a6bcf63a7177d334" providerId="Windows Live" clId="Web-{9E25FD33-F0B4-423E-B98F-327E72A5C5CA}" dt="2022-06-13T12:01:31.765" v="14" actId="1076"/>
          <ac:picMkLst>
            <pc:docMk/>
            <pc:sldMk cId="3031217585" sldId="403"/>
            <ac:picMk id="3" creationId="{A10A9B5C-12C5-42D4-8B9D-BB2526A11787}"/>
          </ac:picMkLst>
        </pc:picChg>
        <pc:picChg chg="mod">
          <ac:chgData name="Renan Bottieau" userId="a6bcf63a7177d334" providerId="Windows Live" clId="Web-{9E25FD33-F0B4-423E-B98F-327E72A5C5CA}" dt="2022-06-13T12:01:16.202" v="12" actId="1076"/>
          <ac:picMkLst>
            <pc:docMk/>
            <pc:sldMk cId="3031217585" sldId="403"/>
            <ac:picMk id="4" creationId="{8AE32051-DFD0-4EE8-9D61-3C7DCC448A2E}"/>
          </ac:picMkLst>
        </pc:picChg>
      </pc:sldChg>
      <pc:sldChg chg="del">
        <pc:chgData name="Renan Bottieau" userId="a6bcf63a7177d334" providerId="Windows Live" clId="Web-{9E25FD33-F0B4-423E-B98F-327E72A5C5CA}" dt="2022-06-13T12:02:21.750" v="15"/>
        <pc:sldMkLst>
          <pc:docMk/>
          <pc:sldMk cId="2823286779" sldId="4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i="0" baseline="0">
                <a:effectLst/>
              </a:rPr>
              <a:t>Wallonie : répartition par secteur de la consommation finale d'énergie en 2019</a:t>
            </a:r>
            <a:endParaRPr lang="fr-BE">
              <a:effectLst/>
            </a:endParaRPr>
          </a:p>
        </c:rich>
      </c:tx>
      <c:layout>
        <c:manualLayout>
          <c:xMode val="edge"/>
          <c:yMode val="edge"/>
          <c:x val="0.11677077865266841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7305645286371E-2"/>
          <c:y val="0.23338356316099701"/>
          <c:w val="0.86969107005720248"/>
          <c:h val="0.573873154902452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9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E1-4947-9595-11F1752A912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E1-4947-9595-11F1752A9123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E1-4947-9595-11F1752A9123}"/>
              </c:ext>
            </c:extLst>
          </c:dPt>
          <c:dPt>
            <c:idx val="3"/>
            <c:bubble3D val="0"/>
            <c:spPr>
              <a:solidFill>
                <a:srgbClr val="5B9BD5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E1-4947-9595-11F1752A9123}"/>
              </c:ext>
            </c:extLst>
          </c:dPt>
          <c:dPt>
            <c:idx val="4"/>
            <c:bubble3D val="0"/>
            <c:spPr>
              <a:solidFill>
                <a:srgbClr val="99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E1-4947-9595-11F1752A91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Feuil2!$B$12:$F$12</c:f>
              <c:strCache>
                <c:ptCount val="5"/>
                <c:pt idx="0">
                  <c:v>Industrie</c:v>
                </c:pt>
                <c:pt idx="1">
                  <c:v>Agriculture</c:v>
                </c:pt>
                <c:pt idx="2">
                  <c:v>Logement</c:v>
                </c:pt>
                <c:pt idx="3">
                  <c:v>Tertiaire</c:v>
                </c:pt>
                <c:pt idx="4">
                  <c:v>Transports</c:v>
                </c:pt>
              </c:strCache>
            </c:strRef>
          </c:cat>
          <c:val>
            <c:numRef>
              <c:f>Feuil2!$B$42:$F$42</c:f>
              <c:numCache>
                <c:formatCode>General</c:formatCode>
                <c:ptCount val="5"/>
                <c:pt idx="0">
                  <c:v>43.5</c:v>
                </c:pt>
                <c:pt idx="1">
                  <c:v>1.3</c:v>
                </c:pt>
                <c:pt idx="2">
                  <c:v>33.4</c:v>
                </c:pt>
                <c:pt idx="3">
                  <c:v>13.3</c:v>
                </c:pt>
                <c:pt idx="4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E1-4947-9595-11F1752A9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/>
              <a:t>Wallonie : évolution de la consommation finale par secteur </a:t>
            </a:r>
            <a:br>
              <a:rPr lang="fr-BE" sz="1800" b="1" dirty="0"/>
            </a:br>
            <a:r>
              <a:rPr lang="fr-BE" sz="1400" b="1" dirty="0"/>
              <a:t>(TWh)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Feuil2!$B$12</c:f>
              <c:strCache>
                <c:ptCount val="1"/>
                <c:pt idx="0">
                  <c:v>Industrie</c:v>
                </c:pt>
              </c:strCache>
            </c:strRef>
          </c:tx>
          <c:spPr>
            <a:ln w="28575" cap="rnd">
              <a:solidFill>
                <a:srgbClr val="9933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Feuil2!$A$13:$A$42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Feuil2!$B$13:$B$42</c:f>
              <c:numCache>
                <c:formatCode>General</c:formatCode>
                <c:ptCount val="30"/>
                <c:pt idx="0">
                  <c:v>76.5</c:v>
                </c:pt>
                <c:pt idx="1">
                  <c:v>75.900000000000006</c:v>
                </c:pt>
                <c:pt idx="2">
                  <c:v>76.099999999999994</c:v>
                </c:pt>
                <c:pt idx="3">
                  <c:v>68.400000000000006</c:v>
                </c:pt>
                <c:pt idx="4">
                  <c:v>74.2</c:v>
                </c:pt>
                <c:pt idx="5">
                  <c:v>76.5</c:v>
                </c:pt>
                <c:pt idx="6">
                  <c:v>73</c:v>
                </c:pt>
                <c:pt idx="7">
                  <c:v>70.599999999999994</c:v>
                </c:pt>
                <c:pt idx="8">
                  <c:v>74.2</c:v>
                </c:pt>
                <c:pt idx="9">
                  <c:v>74.5</c:v>
                </c:pt>
                <c:pt idx="10">
                  <c:v>75.8</c:v>
                </c:pt>
                <c:pt idx="11">
                  <c:v>77.3</c:v>
                </c:pt>
                <c:pt idx="12">
                  <c:v>74.2</c:v>
                </c:pt>
                <c:pt idx="13">
                  <c:v>72.5</c:v>
                </c:pt>
                <c:pt idx="14">
                  <c:v>69.900000000000006</c:v>
                </c:pt>
                <c:pt idx="15">
                  <c:v>66.8</c:v>
                </c:pt>
                <c:pt idx="16">
                  <c:v>65.900000000000006</c:v>
                </c:pt>
                <c:pt idx="17">
                  <c:v>64.7</c:v>
                </c:pt>
                <c:pt idx="18">
                  <c:v>64.8</c:v>
                </c:pt>
                <c:pt idx="19">
                  <c:v>43.3</c:v>
                </c:pt>
                <c:pt idx="20">
                  <c:v>50.6</c:v>
                </c:pt>
                <c:pt idx="21">
                  <c:v>52.1</c:v>
                </c:pt>
                <c:pt idx="22">
                  <c:v>45.7</c:v>
                </c:pt>
                <c:pt idx="23">
                  <c:v>44.1</c:v>
                </c:pt>
                <c:pt idx="24">
                  <c:v>43.1</c:v>
                </c:pt>
                <c:pt idx="25">
                  <c:v>44.1</c:v>
                </c:pt>
                <c:pt idx="26">
                  <c:v>44.8</c:v>
                </c:pt>
                <c:pt idx="27">
                  <c:v>44</c:v>
                </c:pt>
                <c:pt idx="28">
                  <c:v>43.7</c:v>
                </c:pt>
                <c:pt idx="29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61-458B-9E3A-638B3F7B5EFC}"/>
            </c:ext>
          </c:extLst>
        </c:ser>
        <c:ser>
          <c:idx val="4"/>
          <c:order val="1"/>
          <c:tx>
            <c:strRef>
              <c:f>Feuil2!$C$12</c:f>
              <c:strCache>
                <c:ptCount val="1"/>
                <c:pt idx="0">
                  <c:v>Agriculture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Feuil2!$A$13:$A$42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Feuil2!$C$13:$C$42</c:f>
              <c:numCache>
                <c:formatCode>General</c:formatCode>
                <c:ptCount val="30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1.2</c:v>
                </c:pt>
                <c:pt idx="5">
                  <c:v>1.2</c:v>
                </c:pt>
                <c:pt idx="6">
                  <c:v>1.3</c:v>
                </c:pt>
                <c:pt idx="7">
                  <c:v>1.2</c:v>
                </c:pt>
                <c:pt idx="8">
                  <c:v>1.3</c:v>
                </c:pt>
                <c:pt idx="9">
                  <c:v>1.3</c:v>
                </c:pt>
                <c:pt idx="10">
                  <c:v>1.2</c:v>
                </c:pt>
                <c:pt idx="11">
                  <c:v>1.2</c:v>
                </c:pt>
                <c:pt idx="12">
                  <c:v>1.2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1.3</c:v>
                </c:pt>
                <c:pt idx="17">
                  <c:v>1.3</c:v>
                </c:pt>
                <c:pt idx="18">
                  <c:v>1.3</c:v>
                </c:pt>
                <c:pt idx="19">
                  <c:v>1.3</c:v>
                </c:pt>
                <c:pt idx="20">
                  <c:v>1.3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  <c:pt idx="25">
                  <c:v>1.3</c:v>
                </c:pt>
                <c:pt idx="26">
                  <c:v>1.2</c:v>
                </c:pt>
                <c:pt idx="27">
                  <c:v>1.2</c:v>
                </c:pt>
                <c:pt idx="28">
                  <c:v>1.3</c:v>
                </c:pt>
                <c:pt idx="29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61-458B-9E3A-638B3F7B5EFC}"/>
            </c:ext>
          </c:extLst>
        </c:ser>
        <c:ser>
          <c:idx val="5"/>
          <c:order val="2"/>
          <c:tx>
            <c:strRef>
              <c:f>Feuil2!$D$12</c:f>
              <c:strCache>
                <c:ptCount val="1"/>
                <c:pt idx="0">
                  <c:v>Logement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9900"/>
                </a:solidFill>
              </a:ln>
              <a:effectLst/>
            </c:spPr>
          </c:marker>
          <c:cat>
            <c:numRef>
              <c:f>Feuil2!$A$13:$A$42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Feuil2!$D$13:$D$42</c:f>
              <c:numCache>
                <c:formatCode>General</c:formatCode>
                <c:ptCount val="30"/>
                <c:pt idx="0">
                  <c:v>32.4</c:v>
                </c:pt>
                <c:pt idx="1">
                  <c:v>35.200000000000003</c:v>
                </c:pt>
                <c:pt idx="2">
                  <c:v>35.799999999999997</c:v>
                </c:pt>
                <c:pt idx="3">
                  <c:v>35</c:v>
                </c:pt>
                <c:pt idx="4">
                  <c:v>34.299999999999997</c:v>
                </c:pt>
                <c:pt idx="5">
                  <c:v>35.700000000000003</c:v>
                </c:pt>
                <c:pt idx="6">
                  <c:v>40.5</c:v>
                </c:pt>
                <c:pt idx="7">
                  <c:v>36.6</c:v>
                </c:pt>
                <c:pt idx="8">
                  <c:v>36.6</c:v>
                </c:pt>
                <c:pt idx="9">
                  <c:v>35.5</c:v>
                </c:pt>
                <c:pt idx="10">
                  <c:v>34.200000000000003</c:v>
                </c:pt>
                <c:pt idx="11">
                  <c:v>37.5</c:v>
                </c:pt>
                <c:pt idx="12">
                  <c:v>35.200000000000003</c:v>
                </c:pt>
                <c:pt idx="13">
                  <c:v>37.1</c:v>
                </c:pt>
                <c:pt idx="14">
                  <c:v>37.1</c:v>
                </c:pt>
                <c:pt idx="15">
                  <c:v>36.6</c:v>
                </c:pt>
                <c:pt idx="16">
                  <c:v>34.1</c:v>
                </c:pt>
                <c:pt idx="17">
                  <c:v>30.5</c:v>
                </c:pt>
                <c:pt idx="18">
                  <c:v>35.200000000000003</c:v>
                </c:pt>
                <c:pt idx="19">
                  <c:v>32.200000000000003</c:v>
                </c:pt>
                <c:pt idx="20">
                  <c:v>37.9</c:v>
                </c:pt>
                <c:pt idx="21">
                  <c:v>32.4</c:v>
                </c:pt>
                <c:pt idx="22">
                  <c:v>33.9</c:v>
                </c:pt>
                <c:pt idx="23">
                  <c:v>37.200000000000003</c:v>
                </c:pt>
                <c:pt idx="24">
                  <c:v>31.1</c:v>
                </c:pt>
                <c:pt idx="25">
                  <c:v>34.799999999999997</c:v>
                </c:pt>
                <c:pt idx="26">
                  <c:v>34.4</c:v>
                </c:pt>
                <c:pt idx="27">
                  <c:v>34.6</c:v>
                </c:pt>
                <c:pt idx="28">
                  <c:v>34.6</c:v>
                </c:pt>
                <c:pt idx="29">
                  <c:v>33.4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61-458B-9E3A-638B3F7B5EFC}"/>
            </c:ext>
          </c:extLst>
        </c:ser>
        <c:ser>
          <c:idx val="6"/>
          <c:order val="3"/>
          <c:tx>
            <c:strRef>
              <c:f>Feuil2!$E$12</c:f>
              <c:strCache>
                <c:ptCount val="1"/>
                <c:pt idx="0">
                  <c:v>Tertiaire</c:v>
                </c:pt>
              </c:strCache>
            </c:strRef>
          </c:tx>
          <c:spPr>
            <a:ln w="28575" cap="rnd">
              <a:solidFill>
                <a:srgbClr val="8FAAD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8FAADC"/>
                </a:solidFill>
              </a:ln>
              <a:effectLst/>
            </c:spPr>
          </c:marker>
          <c:cat>
            <c:numRef>
              <c:f>Feuil2!$A$13:$A$42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Feuil2!$E$13:$E$42</c:f>
              <c:numCache>
                <c:formatCode>General</c:formatCode>
                <c:ptCount val="30"/>
                <c:pt idx="0">
                  <c:v>8.5</c:v>
                </c:pt>
                <c:pt idx="1">
                  <c:v>9.1999999999999993</c:v>
                </c:pt>
                <c:pt idx="2">
                  <c:v>9.4</c:v>
                </c:pt>
                <c:pt idx="3">
                  <c:v>9.6999999999999993</c:v>
                </c:pt>
                <c:pt idx="4">
                  <c:v>9.5</c:v>
                </c:pt>
                <c:pt idx="5">
                  <c:v>10.1</c:v>
                </c:pt>
                <c:pt idx="6">
                  <c:v>11.6</c:v>
                </c:pt>
                <c:pt idx="7">
                  <c:v>11.4</c:v>
                </c:pt>
                <c:pt idx="8">
                  <c:v>11.4</c:v>
                </c:pt>
                <c:pt idx="9">
                  <c:v>11.5</c:v>
                </c:pt>
                <c:pt idx="10">
                  <c:v>11.3</c:v>
                </c:pt>
                <c:pt idx="11">
                  <c:v>11.6</c:v>
                </c:pt>
                <c:pt idx="12">
                  <c:v>11.3</c:v>
                </c:pt>
                <c:pt idx="13">
                  <c:v>11.7</c:v>
                </c:pt>
                <c:pt idx="14">
                  <c:v>11.7</c:v>
                </c:pt>
                <c:pt idx="15">
                  <c:v>12.3</c:v>
                </c:pt>
                <c:pt idx="16">
                  <c:v>12.2</c:v>
                </c:pt>
                <c:pt idx="17">
                  <c:v>11.9</c:v>
                </c:pt>
                <c:pt idx="18">
                  <c:v>13.8</c:v>
                </c:pt>
                <c:pt idx="19">
                  <c:v>13.5</c:v>
                </c:pt>
                <c:pt idx="20">
                  <c:v>14.6</c:v>
                </c:pt>
                <c:pt idx="21">
                  <c:v>13</c:v>
                </c:pt>
                <c:pt idx="22">
                  <c:v>13.6</c:v>
                </c:pt>
                <c:pt idx="23">
                  <c:v>14.1</c:v>
                </c:pt>
                <c:pt idx="24">
                  <c:v>12.2</c:v>
                </c:pt>
                <c:pt idx="25">
                  <c:v>13.2</c:v>
                </c:pt>
                <c:pt idx="26">
                  <c:v>13.2</c:v>
                </c:pt>
                <c:pt idx="27">
                  <c:v>13.1</c:v>
                </c:pt>
                <c:pt idx="28">
                  <c:v>13.3</c:v>
                </c:pt>
                <c:pt idx="29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61-458B-9E3A-638B3F7B5EFC}"/>
            </c:ext>
          </c:extLst>
        </c:ser>
        <c:ser>
          <c:idx val="1"/>
          <c:order val="4"/>
          <c:tx>
            <c:strRef>
              <c:f>Feuil2!$F$12</c:f>
              <c:strCache>
                <c:ptCount val="1"/>
                <c:pt idx="0">
                  <c:v>Transports</c:v>
                </c:pt>
              </c:strCache>
            </c:strRef>
          </c:tx>
          <c:spPr>
            <a:ln w="28575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996600"/>
                </a:solidFill>
              </a:ln>
              <a:effectLst/>
            </c:spPr>
          </c:marker>
          <c:cat>
            <c:numRef>
              <c:f>Feuil2!$A$13:$A$42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Feuil2!$F$13:$F$42</c:f>
              <c:numCache>
                <c:formatCode>General</c:formatCode>
                <c:ptCount val="30"/>
                <c:pt idx="0">
                  <c:v>27.6</c:v>
                </c:pt>
                <c:pt idx="1">
                  <c:v>27.8</c:v>
                </c:pt>
                <c:pt idx="2">
                  <c:v>28.8</c:v>
                </c:pt>
                <c:pt idx="3">
                  <c:v>29.6</c:v>
                </c:pt>
                <c:pt idx="4">
                  <c:v>30.3</c:v>
                </c:pt>
                <c:pt idx="5">
                  <c:v>30.2</c:v>
                </c:pt>
                <c:pt idx="6">
                  <c:v>30.7</c:v>
                </c:pt>
                <c:pt idx="7">
                  <c:v>31.2</c:v>
                </c:pt>
                <c:pt idx="8">
                  <c:v>32.4</c:v>
                </c:pt>
                <c:pt idx="9">
                  <c:v>32.9</c:v>
                </c:pt>
                <c:pt idx="10">
                  <c:v>33.700000000000003</c:v>
                </c:pt>
                <c:pt idx="11">
                  <c:v>34.799999999999997</c:v>
                </c:pt>
                <c:pt idx="12">
                  <c:v>35.6</c:v>
                </c:pt>
                <c:pt idx="13">
                  <c:v>37</c:v>
                </c:pt>
                <c:pt idx="14">
                  <c:v>38.4</c:v>
                </c:pt>
                <c:pt idx="15">
                  <c:v>36.6</c:v>
                </c:pt>
                <c:pt idx="16">
                  <c:v>35.9</c:v>
                </c:pt>
                <c:pt idx="17">
                  <c:v>36.4</c:v>
                </c:pt>
                <c:pt idx="18">
                  <c:v>36.5</c:v>
                </c:pt>
                <c:pt idx="19">
                  <c:v>37.200000000000003</c:v>
                </c:pt>
                <c:pt idx="20">
                  <c:v>38.200000000000003</c:v>
                </c:pt>
                <c:pt idx="21">
                  <c:v>40.4</c:v>
                </c:pt>
                <c:pt idx="22">
                  <c:v>36.799999999999997</c:v>
                </c:pt>
                <c:pt idx="23">
                  <c:v>35.799999999999997</c:v>
                </c:pt>
                <c:pt idx="24">
                  <c:v>36.700000000000003</c:v>
                </c:pt>
                <c:pt idx="25">
                  <c:v>35.5</c:v>
                </c:pt>
                <c:pt idx="26">
                  <c:v>36.5</c:v>
                </c:pt>
                <c:pt idx="27">
                  <c:v>36.6</c:v>
                </c:pt>
                <c:pt idx="28">
                  <c:v>37.299999999999997</c:v>
                </c:pt>
                <c:pt idx="29">
                  <c:v>37.200000000000003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61-458B-9E3A-638B3F7B5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555376"/>
        <c:axId val="351512408"/>
        <c:extLst/>
      </c:lineChart>
      <c:catAx>
        <c:axId val="3515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1512408"/>
        <c:crosses val="autoZero"/>
        <c:auto val="1"/>
        <c:lblAlgn val="ctr"/>
        <c:lblOffset val="100"/>
        <c:noMultiLvlLbl val="0"/>
      </c:catAx>
      <c:valAx>
        <c:axId val="35151240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15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i="0" baseline="0" dirty="0">
                <a:effectLst/>
              </a:rPr>
              <a:t>Wallonie : sources (vecteurs) d'énergie en 2019</a:t>
            </a:r>
            <a:endParaRPr lang="fr-B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472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0E-4E83-893B-94327CAC3E61}"/>
              </c:ext>
            </c:extLst>
          </c:dPt>
          <c:dPt>
            <c:idx val="1"/>
            <c:bubble3D val="0"/>
            <c:spPr>
              <a:solidFill>
                <a:srgbClr val="8FAAD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0E-4E83-893B-94327CAC3E61}"/>
              </c:ext>
            </c:extLst>
          </c:dPt>
          <c:dPt>
            <c:idx val="2"/>
            <c:bubble3D val="0"/>
            <c:spPr>
              <a:solidFill>
                <a:srgbClr val="CC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0E-4E83-893B-94327CAC3E6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0E-4E83-893B-94327CAC3E61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0E-4E83-893B-94327CAC3E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30E-4E83-893B-94327CAC3E61}"/>
              </c:ext>
            </c:extLst>
          </c:dPt>
          <c:dLbls>
            <c:dLbl>
              <c:idx val="4"/>
              <c:layout>
                <c:manualLayout>
                  <c:x val="5.9815814121154366E-2"/>
                  <c:y val="4.4896352771681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1666666666667E-2"/>
                      <c:h val="9.95370370370370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30E-4E83-893B-94327CAC3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Feuil1!$B$14:$G$14</c:f>
              <c:strCache>
                <c:ptCount val="6"/>
                <c:pt idx="0">
                  <c:v>Crburants pétroliers</c:v>
                </c:pt>
                <c:pt idx="1">
                  <c:v>Combustibles pétroliers</c:v>
                </c:pt>
                <c:pt idx="2">
                  <c:v>Gaz naturel</c:v>
                </c:pt>
                <c:pt idx="3">
                  <c:v>Electricité</c:v>
                </c:pt>
                <c:pt idx="4">
                  <c:v>Charbon</c:v>
                </c:pt>
                <c:pt idx="5">
                  <c:v>Autres</c:v>
                </c:pt>
              </c:strCache>
            </c:strRef>
          </c:cat>
          <c:val>
            <c:numRef>
              <c:f>Feuil1!$B$44:$G$44</c:f>
              <c:numCache>
                <c:formatCode>General</c:formatCode>
                <c:ptCount val="6"/>
                <c:pt idx="0">
                  <c:v>34.9</c:v>
                </c:pt>
                <c:pt idx="1">
                  <c:v>22.1</c:v>
                </c:pt>
                <c:pt idx="2">
                  <c:v>29.1</c:v>
                </c:pt>
                <c:pt idx="3">
                  <c:v>23.5</c:v>
                </c:pt>
                <c:pt idx="4">
                  <c:v>4.5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0E-4E83-893B-94327CAC3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/>
              <a:t>Wallonie : évolution de la consommation finale par vecteur énergétique (TWh)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4"/>
          <c:order val="1"/>
          <c:tx>
            <c:strRef>
              <c:f>Feuil1!$B$14</c:f>
              <c:strCache>
                <c:ptCount val="1"/>
                <c:pt idx="0">
                  <c:v>Crburants pétroliers</c:v>
                </c:pt>
              </c:strCache>
            </c:strRef>
          </c:tx>
          <c:spPr>
            <a:ln w="28575" cap="rnd">
              <a:solidFill>
                <a:srgbClr val="4472C4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4472C4"/>
                </a:solidFill>
              </a:ln>
              <a:effectLst/>
            </c:spPr>
          </c:marker>
          <c:cat>
            <c:numRef>
              <c:f>Feuil1!$A$15:$A$44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26.9</c:v>
                </c:pt>
                <c:pt idx="1">
                  <c:v>27.1</c:v>
                </c:pt>
                <c:pt idx="2">
                  <c:v>28.1</c:v>
                </c:pt>
                <c:pt idx="3">
                  <c:v>28.9</c:v>
                </c:pt>
                <c:pt idx="4">
                  <c:v>29.5</c:v>
                </c:pt>
                <c:pt idx="5">
                  <c:v>29.4</c:v>
                </c:pt>
                <c:pt idx="6">
                  <c:v>29.9</c:v>
                </c:pt>
                <c:pt idx="7">
                  <c:v>30.4</c:v>
                </c:pt>
                <c:pt idx="8">
                  <c:v>31.6</c:v>
                </c:pt>
                <c:pt idx="9">
                  <c:v>32</c:v>
                </c:pt>
                <c:pt idx="10">
                  <c:v>32.799999999999997</c:v>
                </c:pt>
                <c:pt idx="11">
                  <c:v>33.9</c:v>
                </c:pt>
                <c:pt idx="12">
                  <c:v>34.700000000000003</c:v>
                </c:pt>
                <c:pt idx="13">
                  <c:v>36.1</c:v>
                </c:pt>
                <c:pt idx="14">
                  <c:v>37.5</c:v>
                </c:pt>
                <c:pt idx="15">
                  <c:v>35.700000000000003</c:v>
                </c:pt>
                <c:pt idx="16">
                  <c:v>35.1</c:v>
                </c:pt>
                <c:pt idx="17">
                  <c:v>35.4</c:v>
                </c:pt>
                <c:pt idx="18">
                  <c:v>35.4</c:v>
                </c:pt>
                <c:pt idx="19">
                  <c:v>35.4</c:v>
                </c:pt>
                <c:pt idx="20">
                  <c:v>36.200000000000003</c:v>
                </c:pt>
                <c:pt idx="21">
                  <c:v>38.4</c:v>
                </c:pt>
                <c:pt idx="22">
                  <c:v>34.799999999999997</c:v>
                </c:pt>
                <c:pt idx="23">
                  <c:v>33.799999999999997</c:v>
                </c:pt>
                <c:pt idx="24">
                  <c:v>34.799999999999997</c:v>
                </c:pt>
                <c:pt idx="25">
                  <c:v>33.9</c:v>
                </c:pt>
                <c:pt idx="26">
                  <c:v>34.299999999999997</c:v>
                </c:pt>
                <c:pt idx="27">
                  <c:v>34.299999999999997</c:v>
                </c:pt>
                <c:pt idx="28">
                  <c:v>35</c:v>
                </c:pt>
                <c:pt idx="29">
                  <c:v>34.9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50-4098-90BE-CDBAEAF1918B}"/>
            </c:ext>
          </c:extLst>
        </c:ser>
        <c:ser>
          <c:idx val="5"/>
          <c:order val="2"/>
          <c:tx>
            <c:strRef>
              <c:f>Feuil1!$C$14</c:f>
              <c:strCache>
                <c:ptCount val="1"/>
                <c:pt idx="0">
                  <c:v>Combustibles pétroliers</c:v>
                </c:pt>
              </c:strCache>
            </c:strRef>
          </c:tx>
          <c:spPr>
            <a:ln w="28575" cap="rnd">
              <a:solidFill>
                <a:srgbClr val="8FAAD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8FAADC"/>
                </a:solidFill>
              </a:ln>
              <a:effectLst/>
            </c:spPr>
          </c:marker>
          <c:cat>
            <c:numRef>
              <c:f>Feuil1!$A$15:$A$44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Feuil1!$C$15:$C$44</c:f>
              <c:numCache>
                <c:formatCode>General</c:formatCode>
                <c:ptCount val="30"/>
                <c:pt idx="0">
                  <c:v>32.700000000000003</c:v>
                </c:pt>
                <c:pt idx="1">
                  <c:v>33.1</c:v>
                </c:pt>
                <c:pt idx="2">
                  <c:v>35.299999999999997</c:v>
                </c:pt>
                <c:pt idx="3">
                  <c:v>32</c:v>
                </c:pt>
                <c:pt idx="4">
                  <c:v>32.700000000000003</c:v>
                </c:pt>
                <c:pt idx="5">
                  <c:v>33.799999999999997</c:v>
                </c:pt>
                <c:pt idx="6">
                  <c:v>37.6</c:v>
                </c:pt>
                <c:pt idx="7">
                  <c:v>35</c:v>
                </c:pt>
                <c:pt idx="8">
                  <c:v>34.700000000000003</c:v>
                </c:pt>
                <c:pt idx="9">
                  <c:v>34.200000000000003</c:v>
                </c:pt>
                <c:pt idx="10">
                  <c:v>31.3</c:v>
                </c:pt>
                <c:pt idx="11">
                  <c:v>35.1</c:v>
                </c:pt>
                <c:pt idx="12">
                  <c:v>33</c:v>
                </c:pt>
                <c:pt idx="13">
                  <c:v>33.9</c:v>
                </c:pt>
                <c:pt idx="14">
                  <c:v>32.9</c:v>
                </c:pt>
                <c:pt idx="15">
                  <c:v>33</c:v>
                </c:pt>
                <c:pt idx="16">
                  <c:v>29.4</c:v>
                </c:pt>
                <c:pt idx="17">
                  <c:v>26.3</c:v>
                </c:pt>
                <c:pt idx="18">
                  <c:v>29.7</c:v>
                </c:pt>
                <c:pt idx="19">
                  <c:v>23.8</c:v>
                </c:pt>
                <c:pt idx="20">
                  <c:v>27.2</c:v>
                </c:pt>
                <c:pt idx="21">
                  <c:v>24.4</c:v>
                </c:pt>
                <c:pt idx="22">
                  <c:v>23.9</c:v>
                </c:pt>
                <c:pt idx="23">
                  <c:v>24.7</c:v>
                </c:pt>
                <c:pt idx="24">
                  <c:v>21.4</c:v>
                </c:pt>
                <c:pt idx="25">
                  <c:v>24.4</c:v>
                </c:pt>
                <c:pt idx="26">
                  <c:v>22.8</c:v>
                </c:pt>
                <c:pt idx="27">
                  <c:v>22.5</c:v>
                </c:pt>
                <c:pt idx="28">
                  <c:v>23</c:v>
                </c:pt>
                <c:pt idx="29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50-4098-90BE-CDBAEAF1918B}"/>
            </c:ext>
          </c:extLst>
        </c:ser>
        <c:ser>
          <c:idx val="6"/>
          <c:order val="3"/>
          <c:tx>
            <c:strRef>
              <c:f>Feuil1!$D$14</c:f>
              <c:strCache>
                <c:ptCount val="1"/>
                <c:pt idx="0">
                  <c:v>Gaz naturel</c:v>
                </c:pt>
              </c:strCache>
            </c:strRef>
          </c:tx>
          <c:spPr>
            <a:ln w="28575" cap="rnd">
              <a:solidFill>
                <a:srgbClr val="CC0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C0066"/>
                </a:solidFill>
              </a:ln>
              <a:effectLst/>
            </c:spPr>
          </c:marker>
          <c:cat>
            <c:numRef>
              <c:f>Feuil1!$A$15:$A$44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Feuil1!$D$15:$D$44</c:f>
              <c:numCache>
                <c:formatCode>General</c:formatCode>
                <c:ptCount val="30"/>
                <c:pt idx="0">
                  <c:v>26.9</c:v>
                </c:pt>
                <c:pt idx="1">
                  <c:v>27.4</c:v>
                </c:pt>
                <c:pt idx="2">
                  <c:v>26.2</c:v>
                </c:pt>
                <c:pt idx="3">
                  <c:v>27.4</c:v>
                </c:pt>
                <c:pt idx="4">
                  <c:v>28.7</c:v>
                </c:pt>
                <c:pt idx="5">
                  <c:v>30.9</c:v>
                </c:pt>
                <c:pt idx="6">
                  <c:v>32.9</c:v>
                </c:pt>
                <c:pt idx="7">
                  <c:v>31.2</c:v>
                </c:pt>
                <c:pt idx="8">
                  <c:v>32.1</c:v>
                </c:pt>
                <c:pt idx="9">
                  <c:v>32.799999999999997</c:v>
                </c:pt>
                <c:pt idx="10">
                  <c:v>33.700000000000003</c:v>
                </c:pt>
                <c:pt idx="11">
                  <c:v>33.6</c:v>
                </c:pt>
                <c:pt idx="12">
                  <c:v>33</c:v>
                </c:pt>
                <c:pt idx="13">
                  <c:v>33.4</c:v>
                </c:pt>
                <c:pt idx="14">
                  <c:v>34.299999999999997</c:v>
                </c:pt>
                <c:pt idx="15">
                  <c:v>34</c:v>
                </c:pt>
                <c:pt idx="16">
                  <c:v>33.5</c:v>
                </c:pt>
                <c:pt idx="17">
                  <c:v>33</c:v>
                </c:pt>
                <c:pt idx="18">
                  <c:v>32.299999999999997</c:v>
                </c:pt>
                <c:pt idx="19">
                  <c:v>27.8</c:v>
                </c:pt>
                <c:pt idx="20">
                  <c:v>31.8</c:v>
                </c:pt>
                <c:pt idx="21">
                  <c:v>30.1</c:v>
                </c:pt>
                <c:pt idx="22">
                  <c:v>30.1</c:v>
                </c:pt>
                <c:pt idx="23">
                  <c:v>30.4</c:v>
                </c:pt>
                <c:pt idx="24">
                  <c:v>26.1</c:v>
                </c:pt>
                <c:pt idx="25">
                  <c:v>28.6</c:v>
                </c:pt>
                <c:pt idx="26">
                  <c:v>29.8</c:v>
                </c:pt>
                <c:pt idx="27">
                  <c:v>30</c:v>
                </c:pt>
                <c:pt idx="28">
                  <c:v>28.8</c:v>
                </c:pt>
                <c:pt idx="29">
                  <c:v>29.1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50-4098-90BE-CDBAEAF1918B}"/>
            </c:ext>
          </c:extLst>
        </c:ser>
        <c:ser>
          <c:idx val="1"/>
          <c:order val="4"/>
          <c:tx>
            <c:strRef>
              <c:f>Feuil1!$E$14</c:f>
              <c:strCache>
                <c:ptCount val="1"/>
                <c:pt idx="0">
                  <c:v>Electricité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9900"/>
                </a:solidFill>
              </a:ln>
              <a:effectLst/>
            </c:spPr>
          </c:marker>
          <c:cat>
            <c:numRef>
              <c:f>Feuil1!$A$15:$A$44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Feuil1!$E$15:$E$44</c:f>
              <c:numCache>
                <c:formatCode>General</c:formatCode>
                <c:ptCount val="30"/>
                <c:pt idx="0">
                  <c:v>17.8</c:v>
                </c:pt>
                <c:pt idx="1">
                  <c:v>18.7</c:v>
                </c:pt>
                <c:pt idx="2">
                  <c:v>19.5</c:v>
                </c:pt>
                <c:pt idx="3">
                  <c:v>19.399999999999999</c:v>
                </c:pt>
                <c:pt idx="4">
                  <c:v>20.5</c:v>
                </c:pt>
                <c:pt idx="5">
                  <c:v>21.1</c:v>
                </c:pt>
                <c:pt idx="6">
                  <c:v>21.2</c:v>
                </c:pt>
                <c:pt idx="7">
                  <c:v>21.9</c:v>
                </c:pt>
                <c:pt idx="8">
                  <c:v>22.4</c:v>
                </c:pt>
                <c:pt idx="9">
                  <c:v>22.5</c:v>
                </c:pt>
                <c:pt idx="10">
                  <c:v>23.4</c:v>
                </c:pt>
                <c:pt idx="11">
                  <c:v>23.9</c:v>
                </c:pt>
                <c:pt idx="12">
                  <c:v>23.9</c:v>
                </c:pt>
                <c:pt idx="13">
                  <c:v>23.7</c:v>
                </c:pt>
                <c:pt idx="14">
                  <c:v>23.9</c:v>
                </c:pt>
                <c:pt idx="15">
                  <c:v>23.9</c:v>
                </c:pt>
                <c:pt idx="16">
                  <c:v>24.8</c:v>
                </c:pt>
                <c:pt idx="17">
                  <c:v>24.9</c:v>
                </c:pt>
                <c:pt idx="18">
                  <c:v>25</c:v>
                </c:pt>
                <c:pt idx="19">
                  <c:v>23.1</c:v>
                </c:pt>
                <c:pt idx="20">
                  <c:v>24.7</c:v>
                </c:pt>
                <c:pt idx="21">
                  <c:v>24.4</c:v>
                </c:pt>
                <c:pt idx="22">
                  <c:v>24</c:v>
                </c:pt>
                <c:pt idx="23">
                  <c:v>23.7</c:v>
                </c:pt>
                <c:pt idx="24">
                  <c:v>23</c:v>
                </c:pt>
                <c:pt idx="25">
                  <c:v>23.3</c:v>
                </c:pt>
                <c:pt idx="26">
                  <c:v>23.2</c:v>
                </c:pt>
                <c:pt idx="27">
                  <c:v>23.1</c:v>
                </c:pt>
                <c:pt idx="28">
                  <c:v>23.4</c:v>
                </c:pt>
                <c:pt idx="29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50-4098-90BE-CDBAEAF1918B}"/>
            </c:ext>
          </c:extLst>
        </c:ser>
        <c:ser>
          <c:idx val="2"/>
          <c:order val="5"/>
          <c:tx>
            <c:strRef>
              <c:f>Feuil1!$F$14</c:f>
              <c:strCache>
                <c:ptCount val="1"/>
                <c:pt idx="0">
                  <c:v>Charbon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Feuil1!$A$15:$A$44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Feuil1!$F$15:$F$44</c:f>
              <c:numCache>
                <c:formatCode>General</c:formatCode>
                <c:ptCount val="30"/>
                <c:pt idx="0">
                  <c:v>35.200000000000003</c:v>
                </c:pt>
                <c:pt idx="1">
                  <c:v>35.9</c:v>
                </c:pt>
                <c:pt idx="2">
                  <c:v>33.9</c:v>
                </c:pt>
                <c:pt idx="3">
                  <c:v>29.3</c:v>
                </c:pt>
                <c:pt idx="4">
                  <c:v>29.6</c:v>
                </c:pt>
                <c:pt idx="5">
                  <c:v>29.7</c:v>
                </c:pt>
                <c:pt idx="6">
                  <c:v>26.4</c:v>
                </c:pt>
                <c:pt idx="7">
                  <c:v>23.9</c:v>
                </c:pt>
                <c:pt idx="8">
                  <c:v>26.2</c:v>
                </c:pt>
                <c:pt idx="9">
                  <c:v>24.2</c:v>
                </c:pt>
                <c:pt idx="10">
                  <c:v>25.8</c:v>
                </c:pt>
                <c:pt idx="11">
                  <c:v>26.5</c:v>
                </c:pt>
                <c:pt idx="12">
                  <c:v>23.3</c:v>
                </c:pt>
                <c:pt idx="13">
                  <c:v>22.3</c:v>
                </c:pt>
                <c:pt idx="14">
                  <c:v>20</c:v>
                </c:pt>
                <c:pt idx="15">
                  <c:v>17.8</c:v>
                </c:pt>
                <c:pt idx="16">
                  <c:v>17.2</c:v>
                </c:pt>
                <c:pt idx="17">
                  <c:v>15.5</c:v>
                </c:pt>
                <c:pt idx="18">
                  <c:v>18.899999999999999</c:v>
                </c:pt>
                <c:pt idx="19">
                  <c:v>6.3</c:v>
                </c:pt>
                <c:pt idx="20">
                  <c:v>9.3000000000000007</c:v>
                </c:pt>
                <c:pt idx="21">
                  <c:v>8.5</c:v>
                </c:pt>
                <c:pt idx="22">
                  <c:v>4.7</c:v>
                </c:pt>
                <c:pt idx="23">
                  <c:v>5</c:v>
                </c:pt>
                <c:pt idx="24">
                  <c:v>5.3</c:v>
                </c:pt>
                <c:pt idx="25">
                  <c:v>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50-4098-90BE-CDBAEAF1918B}"/>
            </c:ext>
          </c:extLst>
        </c:ser>
        <c:ser>
          <c:idx val="7"/>
          <c:order val="6"/>
          <c:tx>
            <c:strRef>
              <c:f>Feuil1!$G$14</c:f>
              <c:strCache>
                <c:ptCount val="1"/>
                <c:pt idx="0">
                  <c:v>Autres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Feuil1!$A$15:$A$44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Feuil1!$G$15:$G$44</c:f>
              <c:numCache>
                <c:formatCode>General</c:formatCode>
                <c:ptCount val="30"/>
                <c:pt idx="0">
                  <c:v>6.9</c:v>
                </c:pt>
                <c:pt idx="1">
                  <c:v>7.2</c:v>
                </c:pt>
                <c:pt idx="2">
                  <c:v>8.4</c:v>
                </c:pt>
                <c:pt idx="3">
                  <c:v>7</c:v>
                </c:pt>
                <c:pt idx="4">
                  <c:v>8.5</c:v>
                </c:pt>
                <c:pt idx="5">
                  <c:v>8.9</c:v>
                </c:pt>
                <c:pt idx="6">
                  <c:v>9.1999999999999993</c:v>
                </c:pt>
                <c:pt idx="7">
                  <c:v>8.6999999999999993</c:v>
                </c:pt>
                <c:pt idx="8">
                  <c:v>9</c:v>
                </c:pt>
                <c:pt idx="9">
                  <c:v>10.1</c:v>
                </c:pt>
                <c:pt idx="10">
                  <c:v>9.1</c:v>
                </c:pt>
                <c:pt idx="11">
                  <c:v>9.5</c:v>
                </c:pt>
                <c:pt idx="12">
                  <c:v>9.6</c:v>
                </c:pt>
                <c:pt idx="13">
                  <c:v>10.1</c:v>
                </c:pt>
                <c:pt idx="14">
                  <c:v>9.8000000000000007</c:v>
                </c:pt>
                <c:pt idx="15">
                  <c:v>9.1</c:v>
                </c:pt>
                <c:pt idx="16">
                  <c:v>9.4</c:v>
                </c:pt>
                <c:pt idx="17">
                  <c:v>9.6</c:v>
                </c:pt>
                <c:pt idx="18">
                  <c:v>10.199999999999999</c:v>
                </c:pt>
                <c:pt idx="19">
                  <c:v>11.1</c:v>
                </c:pt>
                <c:pt idx="20">
                  <c:v>13.5</c:v>
                </c:pt>
                <c:pt idx="21">
                  <c:v>13.5</c:v>
                </c:pt>
                <c:pt idx="22">
                  <c:v>13.7</c:v>
                </c:pt>
                <c:pt idx="23">
                  <c:v>14.8</c:v>
                </c:pt>
                <c:pt idx="24">
                  <c:v>13.7</c:v>
                </c:pt>
                <c:pt idx="25">
                  <c:v>13.7</c:v>
                </c:pt>
                <c:pt idx="26">
                  <c:v>15.2</c:v>
                </c:pt>
                <c:pt idx="27">
                  <c:v>14.8</c:v>
                </c:pt>
                <c:pt idx="28">
                  <c:v>15.1</c:v>
                </c:pt>
                <c:pt idx="29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50-4098-90BE-CDBAEAF1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555376"/>
        <c:axId val="351512408"/>
        <c:extLst>
          <c:ext xmlns:c15="http://schemas.microsoft.com/office/drawing/2012/chart" uri="{02D57815-91ED-43cb-92C2-25804820EDAC}">
            <c15:filteredLine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Feuil1!$I$14</c15:sqref>
                        </c15:formulaRef>
                      </c:ext>
                    </c:extLst>
                    <c:strCache>
                      <c:ptCount val="1"/>
                      <c:pt idx="0">
                        <c:v>Produits pétroliers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Feuil1!$A$15:$A$44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Feuil1!$I$15:$I$44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59.6</c:v>
                      </c:pt>
                      <c:pt idx="1">
                        <c:v>60.2</c:v>
                      </c:pt>
                      <c:pt idx="2">
                        <c:v>63.4</c:v>
                      </c:pt>
                      <c:pt idx="3">
                        <c:v>60.9</c:v>
                      </c:pt>
                      <c:pt idx="4">
                        <c:v>62.2</c:v>
                      </c:pt>
                      <c:pt idx="5">
                        <c:v>63.2</c:v>
                      </c:pt>
                      <c:pt idx="6">
                        <c:v>67.5</c:v>
                      </c:pt>
                      <c:pt idx="7">
                        <c:v>65.3</c:v>
                      </c:pt>
                      <c:pt idx="8">
                        <c:v>66.2</c:v>
                      </c:pt>
                      <c:pt idx="9">
                        <c:v>66.2</c:v>
                      </c:pt>
                      <c:pt idx="10">
                        <c:v>64.099999999999994</c:v>
                      </c:pt>
                      <c:pt idx="11">
                        <c:v>69</c:v>
                      </c:pt>
                      <c:pt idx="12">
                        <c:v>67.8</c:v>
                      </c:pt>
                      <c:pt idx="13">
                        <c:v>70</c:v>
                      </c:pt>
                      <c:pt idx="14">
                        <c:v>70.3</c:v>
                      </c:pt>
                      <c:pt idx="15">
                        <c:v>68.7</c:v>
                      </c:pt>
                      <c:pt idx="16">
                        <c:v>64.599999999999994</c:v>
                      </c:pt>
                      <c:pt idx="17">
                        <c:v>61.7</c:v>
                      </c:pt>
                      <c:pt idx="18">
                        <c:v>65.099999999999994</c:v>
                      </c:pt>
                      <c:pt idx="19">
                        <c:v>59.2</c:v>
                      </c:pt>
                      <c:pt idx="20">
                        <c:v>63.4</c:v>
                      </c:pt>
                      <c:pt idx="21">
                        <c:v>62.8</c:v>
                      </c:pt>
                      <c:pt idx="22">
                        <c:v>58.7</c:v>
                      </c:pt>
                      <c:pt idx="23">
                        <c:v>58.5</c:v>
                      </c:pt>
                      <c:pt idx="24">
                        <c:v>56.1</c:v>
                      </c:pt>
                      <c:pt idx="25">
                        <c:v>58.3</c:v>
                      </c:pt>
                      <c:pt idx="26">
                        <c:v>57</c:v>
                      </c:pt>
                      <c:pt idx="27">
                        <c:v>56.9</c:v>
                      </c:pt>
                      <c:pt idx="28">
                        <c:v>58</c:v>
                      </c:pt>
                      <c:pt idx="29">
                        <c:v>56.9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9B50-4098-90BE-CDBAEAF1918B}"/>
                  </c:ext>
                </c:extLst>
              </c15:ser>
            </c15:filteredLineSeries>
          </c:ext>
        </c:extLst>
      </c:lineChart>
      <c:catAx>
        <c:axId val="3515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1512408"/>
        <c:crosses val="autoZero"/>
        <c:auto val="1"/>
        <c:lblAlgn val="ctr"/>
        <c:lblOffset val="100"/>
        <c:noMultiLvlLbl val="0"/>
      </c:catAx>
      <c:valAx>
        <c:axId val="35151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15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B3D7D-506B-49FB-8901-FA0F0E689FD2}" type="datetimeFigureOut">
              <a:rPr lang="fr-BE" smtClean="0"/>
              <a:t>13-06-22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3CFE-AA96-4633-9003-3955624D79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93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3056-D5B8-4449-BD03-9B018088E60E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752D-043E-4FA7-B755-8C2074C7A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79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! Bilan territorial !</a:t>
            </a:r>
          </a:p>
          <a:p>
            <a:r>
              <a:rPr lang="fr-FR" dirty="0"/>
              <a:t>L’industrie est le principal secteur de consommation d’énergie mais celle-ci est en forte diminution. Viennent ensuite les transports en forte augmentation, et le logement qui augmente malgré les normes PEB (diminution de la part chauffage mais augmentation conso électrique + accroissement du parc). Le tertiaire (bureaux, hôpitaux, écoles, bâtiments publics…) augmente fort mais sa part est de 10%.</a:t>
            </a:r>
          </a:p>
          <a:p>
            <a:r>
              <a:rPr lang="fr-FR" dirty="0"/>
              <a:t>La diminution globale de 11% entre 1990 et 2018 n’est due au final qu’au secteur industriel.</a:t>
            </a:r>
          </a:p>
          <a:p>
            <a:r>
              <a:rPr lang="fr-FR" dirty="0"/>
              <a:t>Quid du télétravail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7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Bâtiments = résidentiel + tertiaire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5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Autre représentation plus complète mais plus complexe (diagramme de </a:t>
            </a:r>
            <a:r>
              <a:rPr lang="fr-FR" dirty="0" err="1"/>
              <a:t>Sankey</a:t>
            </a:r>
            <a:r>
              <a:rPr lang="fr-FR" dirty="0"/>
              <a:t>) : montre bien les flux de l’approvisionnement jusqu'à la consommation finale.</a:t>
            </a:r>
          </a:p>
          <a:p>
            <a:r>
              <a:rPr lang="fr-FR" dirty="0"/>
              <a:t>Pertes énormes dans la production d’électricité : 60% en moyenne ; nucléaire 70%, centrale TGV 40%. 53 TWh. Cogénération permet de récupérer une petite partie de la chaleur perdue</a:t>
            </a:r>
          </a:p>
          <a:p>
            <a:r>
              <a:rPr lang="fr-FR" dirty="0"/>
              <a:t>Le nucléaire représente 10% de la conso finale ; sa part diminue au profit du renouvelable</a:t>
            </a:r>
          </a:p>
          <a:p>
            <a:r>
              <a:rPr lang="fr-FR" dirty="0"/>
              <a:t>Usage du gaz : 1/3 production électrique, 1/3 industrie, 1/3 chauffage domestique et tertiaire</a:t>
            </a:r>
          </a:p>
          <a:p>
            <a:r>
              <a:rPr lang="fr-FR" dirty="0"/>
              <a:t>Les 2/3 de la conso d’énergie des bâtiments concernent le chauffage</a:t>
            </a:r>
          </a:p>
          <a:p>
            <a:r>
              <a:rPr lang="fr-FR" dirty="0"/>
              <a:t>Transports : très dépendant du pétrole. Transport routier = 80% conso totale transports (aérien = 17%, 10% en 2016) Routier : 60/40personnes/marchandises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4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! Émissions territoriales : ajouter origine des matériaux (bâtiments), énergie grise et délocalisations industrielles</a:t>
            </a:r>
          </a:p>
          <a:p>
            <a:r>
              <a:rPr lang="fr-FR" dirty="0"/>
              <a:t>Par rapport à la consommation énergétique on voit surtout apparaître le rôle de l’agriculture (production de méthane)</a:t>
            </a:r>
          </a:p>
          <a:p>
            <a:r>
              <a:rPr lang="fr-FR" dirty="0"/>
              <a:t>Presque tous les secteurs ont diminué leur production de GES (parfois juste un peu), sauf les transports : accroissement du nombre de véhicules, des distances parcourues et de la consommation moyenne, livraisons à domicile…</a:t>
            </a:r>
          </a:p>
          <a:p>
            <a:r>
              <a:rPr lang="fr-FR" dirty="0"/>
              <a:t>SUV = 40% des ventes de voitures = 20% de GES en plus que les autres voitures. Les SUV sont le 2</a:t>
            </a:r>
            <a:r>
              <a:rPr lang="fr-FR" baseline="30000" dirty="0"/>
              <a:t>ème</a:t>
            </a:r>
            <a:r>
              <a:rPr lang="fr-FR" dirty="0"/>
              <a:t> poste d’augmentation des GES en France entre 2010 et 2020 après le transport aérien (WWF)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1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études précédentes de la CPDT sur cette thématique</a:t>
            </a:r>
          </a:p>
          <a:p>
            <a:r>
              <a:rPr lang="fr-FR" dirty="0"/>
              <a:t>Formations Urbanisme durable et énergie 2010-2012,</a:t>
            </a:r>
            <a:r>
              <a:rPr lang="fr-FR"/>
              <a:t>enjeux énergétiques 2018-2019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40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études précédentes de la CPDT sur cette thématique</a:t>
            </a:r>
          </a:p>
          <a:p>
            <a:r>
              <a:rPr lang="fr-FR" dirty="0"/>
              <a:t>Ecarts très importants entre les communes : facteur 1 à 3 pour les transports de personnes, 35% pour le bâti résidentiel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19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statistiques de consommation énergétique par commune permettent rapidement de pointer quels sont les principaux postes d’enjeux à l’échelle d’une commune. On y reviendra dans les journées présentielles.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7" y="646331"/>
            <a:ext cx="2880366" cy="14386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12977"/>
            <a:ext cx="12192000" cy="11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" y="6203895"/>
            <a:ext cx="750753" cy="3928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7" y="6153886"/>
            <a:ext cx="612397" cy="4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2E75B6">
                <a:shade val="30000"/>
                <a:satMod val="115000"/>
              </a:srgbClr>
            </a:gs>
            <a:gs pos="50000">
              <a:srgbClr val="2E75B6">
                <a:shade val="67500"/>
                <a:satMod val="115000"/>
              </a:srgbClr>
            </a:gs>
            <a:gs pos="100000">
              <a:srgbClr val="2E75B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900" y="-102389"/>
            <a:ext cx="12280900" cy="69603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8900" y="-102389"/>
            <a:ext cx="12280900" cy="6960389"/>
          </a:xfrm>
          <a:prstGeom prst="rect">
            <a:avLst/>
          </a:prstGeom>
          <a:gradFill>
            <a:gsLst>
              <a:gs pos="95000">
                <a:srgbClr val="2E75B6">
                  <a:shade val="30000"/>
                  <a:satMod val="115000"/>
                  <a:alpha val="48000"/>
                </a:srgbClr>
              </a:gs>
              <a:gs pos="1000">
                <a:srgbClr val="2E75B6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327093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71" y="5364367"/>
            <a:ext cx="1885657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410B1-AF80-40FA-B05C-D516CA404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D3C91A-8267-4224-86DE-E3850AB89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03441-1755-4D30-8532-00784CFC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75D-AFEE-4AFD-A058-C3BD6B52E487}" type="datetimeFigureOut">
              <a:rPr lang="fr-BE" smtClean="0"/>
              <a:t>13-06-22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426AE-6DEE-43D4-B6E7-233C306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6FBBF-56C1-43EB-A2BF-C2FFAF01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14B2-5C38-4ECA-B849-8832E45D24D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86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5"/>
          <a:stretch/>
        </p:blipFill>
        <p:spPr>
          <a:xfrm>
            <a:off x="0" y="-1066809"/>
            <a:ext cx="12192000" cy="79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5"/>
            <a:ext cx="12192000" cy="1145022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7" y="5955454"/>
            <a:ext cx="1295254" cy="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ergie.wallonie.be/fr/bilan-energetique-global-2019.html?IDC=6288&amp;IDD=158398" TargetMode="Externa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tat.environnement.wallonie.be/files/Infographie_2021/PDF/Infographies%20seules/%c3%89nergie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dd.be/reference/bilan-energetique-wall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energie.wallonie.be/fr/bilan-energetique-global-2019.html?IDC=6288&amp;IDD=1583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conomiedenergie.fr/les-emissions-de-co2-par-energi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E5EAAF-14FE-4299-8608-F37498EFF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032" y="2495912"/>
            <a:ext cx="9881936" cy="1387501"/>
          </a:xfrm>
        </p:spPr>
        <p:txBody>
          <a:bodyPr>
            <a:normAutofit/>
          </a:bodyPr>
          <a:lstStyle/>
          <a:p>
            <a:r>
              <a:rPr lang="fr-FR" b="0" dirty="0"/>
              <a:t>Energie et urbanisme : données de base pour identifier les leviers d’actions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3F37B-D573-485E-A4F8-B7FCF16F76AD}"/>
              </a:ext>
            </a:extLst>
          </p:cNvPr>
          <p:cNvSpPr/>
          <p:nvPr/>
        </p:nvSpPr>
        <p:spPr>
          <a:xfrm>
            <a:off x="7935311" y="5850495"/>
            <a:ext cx="4185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fr-BE" sz="1600" b="1" dirty="0"/>
              <a:t>Séminaire transversal </a:t>
            </a:r>
            <a:br>
              <a:rPr lang="fr-BE" sz="1600" b="1" dirty="0"/>
            </a:br>
            <a:r>
              <a:rPr lang="fr-BE" sz="1600" b="1" dirty="0"/>
              <a:t>« Enjeux climatiques – Sobriété énergétique »</a:t>
            </a:r>
          </a:p>
          <a:p>
            <a:pPr algn="r" fontAlgn="base"/>
            <a:r>
              <a:rPr lang="fr-BE" sz="1600" b="1" dirty="0"/>
              <a:t>Webinaire – journée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41A9E-FE0B-40E7-8340-EFA1679D7220}"/>
              </a:ext>
            </a:extLst>
          </p:cNvPr>
          <p:cNvSpPr/>
          <p:nvPr/>
        </p:nvSpPr>
        <p:spPr>
          <a:xfrm>
            <a:off x="84082" y="4780423"/>
            <a:ext cx="491149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fr-BE" sz="1600" b="1" u="sng" dirty="0">
                <a:solidFill>
                  <a:schemeClr val="bg1"/>
                </a:solidFill>
              </a:rPr>
              <a:t>Equipe de formateurs: </a:t>
            </a:r>
          </a:p>
          <a:p>
            <a:pPr fontAlgn="base"/>
            <a:r>
              <a:rPr lang="fr-BE" sz="1600" b="1" dirty="0">
                <a:solidFill>
                  <a:schemeClr val="bg1"/>
                </a:solidFill>
              </a:rPr>
              <a:t>CREAT (</a:t>
            </a:r>
            <a:r>
              <a:rPr lang="fr-BE" sz="1600" b="1" dirty="0" err="1">
                <a:solidFill>
                  <a:schemeClr val="bg1"/>
                </a:solidFill>
              </a:rPr>
              <a:t>UCLouvain</a:t>
            </a:r>
            <a:r>
              <a:rPr lang="fr-BE" sz="1600" b="1" dirty="0">
                <a:solidFill>
                  <a:schemeClr val="bg1"/>
                </a:solidFill>
              </a:rPr>
              <a:t>) V. Bottieau, A. </a:t>
            </a:r>
            <a:r>
              <a:rPr lang="fr-BE" sz="1600" b="1" dirty="0" err="1">
                <a:solidFill>
                  <a:schemeClr val="bg1"/>
                </a:solidFill>
              </a:rPr>
              <a:t>Sinzot</a:t>
            </a:r>
            <a:endParaRPr lang="fr-BE" sz="1600" b="1" dirty="0">
              <a:solidFill>
                <a:schemeClr val="bg1"/>
              </a:solidFill>
            </a:endParaRPr>
          </a:p>
          <a:p>
            <a:pPr fontAlgn="base"/>
            <a:r>
              <a:rPr lang="fr-BE" sz="1600" b="1" dirty="0">
                <a:solidFill>
                  <a:schemeClr val="bg1"/>
                </a:solidFill>
              </a:rPr>
              <a:t>IGEAT (ULB): F. Goffin, S. Verelst</a:t>
            </a: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F9B8B7F4-6BB9-4D4F-ABE6-B41FEA2A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73" y="6138662"/>
            <a:ext cx="90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5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E32051-DFD0-4EE8-9D61-3C7DCC44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325" y="2169198"/>
            <a:ext cx="5636515" cy="34783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0A9B5C-12C5-42D4-8B9D-BB2526A11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923" y="637973"/>
            <a:ext cx="6705027" cy="41880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48A71-4529-4F83-AA11-1250216B792A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833EE5-018C-4ECC-93D6-156CBB6F417C}"/>
              </a:ext>
            </a:extLst>
          </p:cNvPr>
          <p:cNvSpPr txBox="1"/>
          <p:nvPr/>
        </p:nvSpPr>
        <p:spPr>
          <a:xfrm>
            <a:off x="276155" y="0"/>
            <a:ext cx="8296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</a:rPr>
              <a:t>Des leviers d’actions spécifiques à chaque commune</a:t>
            </a:r>
          </a:p>
        </p:txBody>
      </p:sp>
    </p:spTree>
    <p:extLst>
      <p:ext uri="{BB962C8B-B14F-4D97-AF65-F5344CB8AC3E}">
        <p14:creationId xmlns:p14="http://schemas.microsoft.com/office/powerpoint/2010/main" val="30312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F6CD13-473D-450A-84A0-0E11D3F06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07" y="147146"/>
            <a:ext cx="5400000" cy="30875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79720E-2036-44A1-A6C1-16822E141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7" y="2614743"/>
            <a:ext cx="5400000" cy="3087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CFC9BA-4DA8-4911-BE63-9F9508FA9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4" y="2614742"/>
            <a:ext cx="5400000" cy="308757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4C2B06-73B4-40DC-BDBA-637C4359C11F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</p:spTree>
    <p:extLst>
      <p:ext uri="{BB962C8B-B14F-4D97-AF65-F5344CB8AC3E}">
        <p14:creationId xmlns:p14="http://schemas.microsoft.com/office/powerpoint/2010/main" val="207288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F6DD073-720E-426B-820D-397A3BAC0AEF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BBFDEA3-DF08-44DF-938C-010557E1BA5B}"/>
              </a:ext>
            </a:extLst>
          </p:cNvPr>
          <p:cNvGrpSpPr>
            <a:grpSpLocks noChangeAspect="1"/>
          </p:cNvGrpSpPr>
          <p:nvPr/>
        </p:nvGrpSpPr>
        <p:grpSpPr>
          <a:xfrm>
            <a:off x="1161233" y="106031"/>
            <a:ext cx="10395089" cy="5306797"/>
            <a:chOff x="1161234" y="567696"/>
            <a:chExt cx="9490768" cy="4845132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19FD2D7-4B5A-46C7-A7F0-8C5023E889FE}"/>
                </a:ext>
              </a:extLst>
            </p:cNvPr>
            <p:cNvGrpSpPr/>
            <p:nvPr/>
          </p:nvGrpSpPr>
          <p:grpSpPr>
            <a:xfrm>
              <a:off x="1161234" y="567696"/>
              <a:ext cx="9490768" cy="4845132"/>
              <a:chOff x="1161234" y="567696"/>
              <a:chExt cx="9490768" cy="4845132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92E2CB6A-0FE1-46C5-832A-AE3E7AB3018B}"/>
                  </a:ext>
                </a:extLst>
              </p:cNvPr>
              <p:cNvGrpSpPr/>
              <p:nvPr/>
            </p:nvGrpSpPr>
            <p:grpSpPr>
              <a:xfrm>
                <a:off x="1161234" y="567696"/>
                <a:ext cx="8760532" cy="4845132"/>
                <a:chOff x="1182255" y="2385986"/>
                <a:chExt cx="8118763" cy="4338087"/>
              </a:xfrm>
            </p:grpSpPr>
            <p:pic>
              <p:nvPicPr>
                <p:cNvPr id="3" name="Image 2">
                  <a:extLst>
                    <a:ext uri="{FF2B5EF4-FFF2-40B4-BE49-F238E27FC236}">
                      <a16:creationId xmlns:a16="http://schemas.microsoft.com/office/drawing/2014/main" id="{9EA4338B-3A32-40EA-B1E9-6E66DB622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82255" y="2385986"/>
                  <a:ext cx="8118763" cy="4338087"/>
                </a:xfrm>
                <a:prstGeom prst="rect">
                  <a:avLst/>
                </a:prstGeom>
              </p:spPr>
            </p:pic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4A1D13E-E408-44E8-9D9A-53066C67E96A}"/>
                    </a:ext>
                  </a:extLst>
                </p:cNvPr>
                <p:cNvSpPr/>
                <p:nvPr/>
              </p:nvSpPr>
              <p:spPr>
                <a:xfrm>
                  <a:off x="7703127" y="3583709"/>
                  <a:ext cx="1403928" cy="8682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6309ED-230B-4A81-8D9D-006FE35E95F1}"/>
                    </a:ext>
                  </a:extLst>
                </p:cNvPr>
                <p:cNvSpPr/>
                <p:nvPr/>
              </p:nvSpPr>
              <p:spPr>
                <a:xfrm>
                  <a:off x="7698509" y="4738255"/>
                  <a:ext cx="1403928" cy="5911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E853998-73E6-4060-852F-F0BC924DCDD7}"/>
                    </a:ext>
                  </a:extLst>
                </p:cNvPr>
                <p:cNvSpPr/>
                <p:nvPr/>
              </p:nvSpPr>
              <p:spPr>
                <a:xfrm>
                  <a:off x="7721599" y="5855855"/>
                  <a:ext cx="1403928" cy="8682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813A101-9DC7-42BB-B45E-E9C4635594BA}"/>
                  </a:ext>
                </a:extLst>
              </p:cNvPr>
              <p:cNvSpPr txBox="1"/>
              <p:nvPr/>
            </p:nvSpPr>
            <p:spPr>
              <a:xfrm>
                <a:off x="8154438" y="2011497"/>
                <a:ext cx="245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69200"/>
                    </a:solidFill>
                  </a:rPr>
                  <a:t>Consommer moins</a:t>
                </a:r>
                <a:endParaRPr lang="fr-BE" b="1" dirty="0">
                  <a:solidFill>
                    <a:srgbClr val="F69200"/>
                  </a:solidFill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1BC113-CC83-4969-A969-6A9999F6C590}"/>
                  </a:ext>
                </a:extLst>
              </p:cNvPr>
              <p:cNvSpPr txBox="1"/>
              <p:nvPr/>
            </p:nvSpPr>
            <p:spPr>
              <a:xfrm>
                <a:off x="8160166" y="3219543"/>
                <a:ext cx="245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Consommer mieux</a:t>
                </a:r>
                <a:endParaRPr lang="fr-BE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724197E-B908-4D84-838F-6F8A8DC2DB51}"/>
                  </a:ext>
                </a:extLst>
              </p:cNvPr>
              <p:cNvSpPr txBox="1"/>
              <p:nvPr/>
            </p:nvSpPr>
            <p:spPr>
              <a:xfrm>
                <a:off x="8192581" y="4551326"/>
                <a:ext cx="245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Produire son énergie</a:t>
                </a:r>
                <a:endParaRPr lang="fr-BE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FF9C18-00E8-4841-8820-C4A7B873939F}"/>
                </a:ext>
              </a:extLst>
            </p:cNvPr>
            <p:cNvSpPr/>
            <p:nvPr/>
          </p:nvSpPr>
          <p:spPr>
            <a:xfrm>
              <a:off x="1458410" y="636608"/>
              <a:ext cx="497712" cy="474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F09582A-6174-4562-ACB7-5F5C2B8CC151}"/>
              </a:ext>
            </a:extLst>
          </p:cNvPr>
          <p:cNvSpPr/>
          <p:nvPr/>
        </p:nvSpPr>
        <p:spPr>
          <a:xfrm>
            <a:off x="3159885" y="1192192"/>
            <a:ext cx="7755042" cy="10402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FC2F4D-0C01-4EE7-9B39-F19A20F8469D}"/>
              </a:ext>
            </a:extLst>
          </p:cNvPr>
          <p:cNvSpPr txBox="1"/>
          <p:nvPr/>
        </p:nvSpPr>
        <p:spPr>
          <a:xfrm>
            <a:off x="547774" y="273626"/>
            <a:ext cx="122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Rappel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2668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C2CA446-B8A2-44BD-BED7-59383CF12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64834"/>
              </p:ext>
            </p:extLst>
          </p:nvPr>
        </p:nvGraphicFramePr>
        <p:xfrm>
          <a:off x="3958912" y="4918465"/>
          <a:ext cx="820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12488052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83883327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69843457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60937103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63233702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359864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Industrie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Agriculture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Logement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Tertiaire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Transports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5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-43,1%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-0,0%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+3,1%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+56,5%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+34,8%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-12,0%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8171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6D8FCE4-C0FC-445B-9290-0F25D9CCA458}"/>
              </a:ext>
            </a:extLst>
          </p:cNvPr>
          <p:cNvSpPr txBox="1"/>
          <p:nvPr/>
        </p:nvSpPr>
        <p:spPr>
          <a:xfrm>
            <a:off x="3958912" y="4549133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1990-2019 par secteur (%)</a:t>
            </a:r>
            <a:endParaRPr lang="fr-BE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5157D53-E5B0-4247-BFAB-FFBC88337BB2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C11589-820D-4F7D-ADD5-C639C8355F9B}"/>
              </a:ext>
            </a:extLst>
          </p:cNvPr>
          <p:cNvSpPr txBox="1"/>
          <p:nvPr/>
        </p:nvSpPr>
        <p:spPr>
          <a:xfrm>
            <a:off x="232063" y="13181"/>
            <a:ext cx="632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Les consommation énergétiques en Wallonie</a:t>
            </a:r>
            <a:endParaRPr lang="fr-BE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2E89A09-835C-47D1-A279-47B0C7C24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501629"/>
              </p:ext>
            </p:extLst>
          </p:nvPr>
        </p:nvGraphicFramePr>
        <p:xfrm>
          <a:off x="94593" y="535006"/>
          <a:ext cx="4784062" cy="454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70B8EE7-F094-4BF1-A324-81C0655C7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821107"/>
              </p:ext>
            </p:extLst>
          </p:nvPr>
        </p:nvGraphicFramePr>
        <p:xfrm>
          <a:off x="4878655" y="742145"/>
          <a:ext cx="7092000" cy="364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1F4FDCB-0F87-42BB-9FBF-CFDFE1CF628A}"/>
              </a:ext>
            </a:extLst>
          </p:cNvPr>
          <p:cNvSpPr/>
          <p:nvPr/>
        </p:nvSpPr>
        <p:spPr>
          <a:xfrm>
            <a:off x="4150957" y="5752819"/>
            <a:ext cx="78196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BE" sz="1600" i="1" dirty="0">
                <a:hlinkClick r:id="rId5"/>
              </a:rPr>
              <a:t>https://energie.wallonie.be/fr/bilan-energetique-global-2019.html?IDC=6288&amp;IDD=158398</a:t>
            </a:r>
            <a:r>
              <a:rPr lang="fr-BE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38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9505B1-3970-4451-8477-994D4E5ABCB2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9943C5E-B57F-4403-A42C-D82B7CDEA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629170"/>
              </p:ext>
            </p:extLst>
          </p:nvPr>
        </p:nvGraphicFramePr>
        <p:xfrm>
          <a:off x="-152401" y="714703"/>
          <a:ext cx="6469117" cy="430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6DCBD08-8F78-401A-90AE-6C25576B5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17137"/>
              </p:ext>
            </p:extLst>
          </p:nvPr>
        </p:nvGraphicFramePr>
        <p:xfrm>
          <a:off x="5738649" y="609599"/>
          <a:ext cx="6153808" cy="441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12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85E7D-2150-49F4-B4F3-DD0BE7FEAF7E}"/>
              </a:ext>
            </a:extLst>
          </p:cNvPr>
          <p:cNvSpPr/>
          <p:nvPr/>
        </p:nvSpPr>
        <p:spPr>
          <a:xfrm>
            <a:off x="6516415" y="2802229"/>
            <a:ext cx="5065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>
                <a:hlinkClick r:id="rId2"/>
              </a:rPr>
              <a:t>http://etat.environnement.wallonie.be/files/Infographie_2021/PDF/Infographies%20seules/%c3%89nergie.pdf</a:t>
            </a:r>
            <a:r>
              <a:rPr lang="fr-BE" sz="1600" i="1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9505B1-3970-4451-8477-994D4E5ABCB2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92C86-562A-47F3-A655-7978FDA6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757" y="58587"/>
            <a:ext cx="4593024" cy="60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080E74-37B0-4649-B5C6-E2877224DCFA}"/>
              </a:ext>
            </a:extLst>
          </p:cNvPr>
          <p:cNvSpPr txBox="1"/>
          <p:nvPr/>
        </p:nvSpPr>
        <p:spPr>
          <a:xfrm>
            <a:off x="216865" y="45213"/>
            <a:ext cx="643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flux énergétiques en Wallonie en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1117A-E60E-4D64-9BD7-14C48F3153AF}"/>
              </a:ext>
            </a:extLst>
          </p:cNvPr>
          <p:cNvSpPr/>
          <p:nvPr/>
        </p:nvSpPr>
        <p:spPr>
          <a:xfrm>
            <a:off x="2280417" y="6486588"/>
            <a:ext cx="5163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i="1" dirty="0">
                <a:hlinkClick r:id="rId3"/>
              </a:rPr>
              <a:t>https://www.icedd.be/reference/bilan-energetique-wallon/</a:t>
            </a:r>
            <a:r>
              <a:rPr lang="fr-BE" sz="16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A6EEF-321A-4B47-955C-E8FF96AFBE1F}"/>
              </a:ext>
            </a:extLst>
          </p:cNvPr>
          <p:cNvSpPr/>
          <p:nvPr/>
        </p:nvSpPr>
        <p:spPr>
          <a:xfrm>
            <a:off x="1650124" y="5815779"/>
            <a:ext cx="78196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BE" sz="1600" i="1" dirty="0">
                <a:hlinkClick r:id="rId4"/>
              </a:rPr>
              <a:t>https://energie.wallonie.be/fr/bilan-energetique-global-2019.html?IDC=6288&amp;IDD=158398</a:t>
            </a:r>
            <a:r>
              <a:rPr lang="fr-BE" sz="1600" i="1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ED36EC-17E9-46C6-BE95-67850BBAC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1786" b="12072"/>
          <a:stretch/>
        </p:blipFill>
        <p:spPr>
          <a:xfrm>
            <a:off x="721361" y="445323"/>
            <a:ext cx="10749277" cy="525006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E2C1EC-96FE-4A74-897D-376A46C72737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41C794-9B51-4BE7-AD3C-9D55D897CCEE}"/>
              </a:ext>
            </a:extLst>
          </p:cNvPr>
          <p:cNvSpPr txBox="1"/>
          <p:nvPr/>
        </p:nvSpPr>
        <p:spPr>
          <a:xfrm>
            <a:off x="9595945" y="204951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 finale  129 TWh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430309-FF56-4A82-B58D-FC0C213E8D9D}"/>
              </a:ext>
            </a:extLst>
          </p:cNvPr>
          <p:cNvSpPr txBox="1"/>
          <p:nvPr/>
        </p:nvSpPr>
        <p:spPr>
          <a:xfrm rot="16200000">
            <a:off x="-1132401" y="2885689"/>
            <a:ext cx="320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Consommation brute  182 TWh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360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5FDA8-7A46-45BF-8226-4D4C473058FE}"/>
              </a:ext>
            </a:extLst>
          </p:cNvPr>
          <p:cNvSpPr/>
          <p:nvPr/>
        </p:nvSpPr>
        <p:spPr>
          <a:xfrm>
            <a:off x="5772150" y="6411773"/>
            <a:ext cx="6297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>
                <a:hlinkClick r:id="rId2"/>
              </a:rPr>
              <a:t>https://www.economiedenergie.fr/les-emissions-de-co2-par-energie/</a:t>
            </a:r>
            <a:r>
              <a:rPr lang="fr-BE" sz="1600" i="1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393E57-A4AE-47C3-B05D-0108652F9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73" y="595870"/>
            <a:ext cx="5058558" cy="3267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91989F-CB3E-48A6-942C-FAF147760D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1236" y="341452"/>
            <a:ext cx="5812366" cy="70631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18CA90D-8DFC-4094-94E3-75E384F60199}"/>
              </a:ext>
            </a:extLst>
          </p:cNvPr>
          <p:cNvGrpSpPr/>
          <p:nvPr/>
        </p:nvGrpSpPr>
        <p:grpSpPr>
          <a:xfrm>
            <a:off x="5211236" y="1082122"/>
            <a:ext cx="6964218" cy="5056909"/>
            <a:chOff x="5211236" y="1782041"/>
            <a:chExt cx="6964218" cy="505690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214C855-80E4-4C58-94C4-EDEE4561A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1236" y="1782041"/>
              <a:ext cx="6964218" cy="5056909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5E62202-F14A-4804-85CB-23EC47E183F4}"/>
                </a:ext>
              </a:extLst>
            </p:cNvPr>
            <p:cNvSpPr txBox="1"/>
            <p:nvPr/>
          </p:nvSpPr>
          <p:spPr>
            <a:xfrm>
              <a:off x="5211236" y="4290848"/>
              <a:ext cx="65997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 Photovoltaïque				   55gCO2e/KWh</a:t>
              </a:r>
              <a:endParaRPr lang="fr-BE" sz="1200" dirty="0"/>
            </a:p>
          </p:txBody>
        </p:sp>
      </p:grp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05F3495-969C-4F19-9BCC-7645EEA265F3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9CB828-3E70-42DC-88ED-9E37E6E1A232}"/>
              </a:ext>
            </a:extLst>
          </p:cNvPr>
          <p:cNvSpPr txBox="1"/>
          <p:nvPr/>
        </p:nvSpPr>
        <p:spPr>
          <a:xfrm>
            <a:off x="85473" y="4896"/>
            <a:ext cx="632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Enjeu climatique : la production de gaz à effet de serre</a:t>
            </a:r>
            <a:endParaRPr lang="fr-BE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8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EF4B49-9972-4C9A-9A9F-94DD29212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000" y="806668"/>
            <a:ext cx="6336000" cy="4687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5E95C1-1889-4BBD-B981-9E8F29716A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4951"/>
            <a:ext cx="5902037" cy="55139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85F2E-CF5B-41E2-ACA5-09F59DB7F24F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</p:spTree>
    <p:extLst>
      <p:ext uri="{BB962C8B-B14F-4D97-AF65-F5344CB8AC3E}">
        <p14:creationId xmlns:p14="http://schemas.microsoft.com/office/powerpoint/2010/main" val="270406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48A71-4529-4F83-AA11-1250216B792A}"/>
              </a:ext>
            </a:extLst>
          </p:cNvPr>
          <p:cNvSpPr txBox="1">
            <a:spLocks/>
          </p:cNvSpPr>
          <p:nvPr/>
        </p:nvSpPr>
        <p:spPr>
          <a:xfrm>
            <a:off x="2060142" y="6152233"/>
            <a:ext cx="7998258" cy="500816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BE" sz="1200" b="1" dirty="0">
                <a:solidFill>
                  <a:schemeClr val="bg1"/>
                </a:solidFill>
              </a:rPr>
              <a:t>Séminaire transversal « Enjeux climatiques – Sobriété énergétique »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- Journée1 Webinaire d’introduction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833EE5-018C-4ECC-93D6-156CBB6F417C}"/>
              </a:ext>
            </a:extLst>
          </p:cNvPr>
          <p:cNvSpPr txBox="1"/>
          <p:nvPr/>
        </p:nvSpPr>
        <p:spPr>
          <a:xfrm>
            <a:off x="276155" y="0"/>
            <a:ext cx="8296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</a:rPr>
              <a:t>De nombreuses recherches, publications et formations de la CPDT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348117-34F0-42B9-A6BD-79A6797CA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4917">
            <a:off x="527623" y="900928"/>
            <a:ext cx="2772000" cy="3888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C5CB1F-0001-4E03-B745-A6431049E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000" y="684000"/>
            <a:ext cx="2772000" cy="3888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6752B6-5837-4456-B2AD-AEC77B83AD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3291">
            <a:off x="5845681" y="864828"/>
            <a:ext cx="2772000" cy="3924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9E4A14-25ED-43CB-9272-659179DA2F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66460">
            <a:off x="8413559" y="1671379"/>
            <a:ext cx="2664000" cy="3888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9B235C-CE40-4389-8801-BD0086198F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00" t="14406" r="15948" b="10772"/>
          <a:stretch/>
        </p:blipFill>
        <p:spPr>
          <a:xfrm>
            <a:off x="9088051" y="4628501"/>
            <a:ext cx="3137758" cy="23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397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974</Words>
  <Application>Microsoft Office PowerPoint</Application>
  <PresentationFormat>Grand écran</PresentationFormat>
  <Paragraphs>110</Paragraphs>
  <Slides>11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Couvertures</vt:lpstr>
      <vt:lpstr>Contenu</vt:lpstr>
      <vt:lpstr>Energie et urbanisme : données de base pour identifier les leviers d’actions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Vincent Bottieau</cp:lastModifiedBy>
  <cp:revision>115</cp:revision>
  <dcterms:created xsi:type="dcterms:W3CDTF">2019-10-14T08:46:11Z</dcterms:created>
  <dcterms:modified xsi:type="dcterms:W3CDTF">2022-06-13T12:02:28Z</dcterms:modified>
</cp:coreProperties>
</file>