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0" r:id="rId2"/>
  </p:sldMasterIdLst>
  <p:notesMasterIdLst>
    <p:notesMasterId r:id="rId25"/>
  </p:notesMasterIdLst>
  <p:handoutMasterIdLst>
    <p:handoutMasterId r:id="rId26"/>
  </p:handoutMasterIdLst>
  <p:sldIdLst>
    <p:sldId id="256" r:id="rId3"/>
    <p:sldId id="308" r:id="rId4"/>
    <p:sldId id="310" r:id="rId5"/>
    <p:sldId id="311" r:id="rId6"/>
    <p:sldId id="312" r:id="rId7"/>
    <p:sldId id="313" r:id="rId8"/>
    <p:sldId id="314" r:id="rId9"/>
    <p:sldId id="315"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Lst>
  <p:sldSz cx="12192000" cy="6858000"/>
  <p:notesSz cx="6858000" cy="22383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AA64E-F349-4EB1-ACB0-043B81D5F1FC}" v="44" dt="2022-06-01T12:52:27.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8" autoAdjust="0"/>
  </p:normalViewPr>
  <p:slideViewPr>
    <p:cSldViewPr snapToGrid="0">
      <p:cViewPr varScale="1">
        <p:scale>
          <a:sx n="80" d="100"/>
          <a:sy n="80" d="100"/>
        </p:scale>
        <p:origin x="53" y="125"/>
      </p:cViewPr>
      <p:guideLst/>
    </p:cSldViewPr>
  </p:slideViewPr>
  <p:notesTextViewPr>
    <p:cViewPr>
      <p:scale>
        <a:sx n="1" d="1"/>
        <a:sy n="1" d="1"/>
      </p:scale>
      <p:origin x="0" y="0"/>
    </p:cViewPr>
  </p:notesTextViewPr>
  <p:sorterViewPr>
    <p:cViewPr varScale="1">
      <p:scale>
        <a:sx n="1" d="1"/>
        <a:sy n="1" d="1"/>
      </p:scale>
      <p:origin x="0" y="-45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n Bottieau" userId="a6bcf63a7177d334" providerId="Windows Live" clId="Web-{D43AA64E-F349-4EB1-ACB0-043B81D5F1FC}"/>
    <pc:docChg chg="modSld">
      <pc:chgData name="Renan Bottieau" userId="a6bcf63a7177d334" providerId="Windows Live" clId="Web-{D43AA64E-F349-4EB1-ACB0-043B81D5F1FC}" dt="2022-06-01T12:52:27.531" v="25" actId="20577"/>
      <pc:docMkLst>
        <pc:docMk/>
      </pc:docMkLst>
      <pc:sldChg chg="modSp">
        <pc:chgData name="Renan Bottieau" userId="a6bcf63a7177d334" providerId="Windows Live" clId="Web-{D43AA64E-F349-4EB1-ACB0-043B81D5F1FC}" dt="2022-06-01T12:48:30.009" v="1" actId="20577"/>
        <pc:sldMkLst>
          <pc:docMk/>
          <pc:sldMk cId="1531442398" sldId="321"/>
        </pc:sldMkLst>
        <pc:spChg chg="mod">
          <ac:chgData name="Renan Bottieau" userId="a6bcf63a7177d334" providerId="Windows Live" clId="Web-{D43AA64E-F349-4EB1-ACB0-043B81D5F1FC}" dt="2022-06-01T12:48:30.009" v="1" actId="20577"/>
          <ac:spMkLst>
            <pc:docMk/>
            <pc:sldMk cId="1531442398" sldId="321"/>
            <ac:spMk id="23" creationId="{6C38C268-34A1-467E-A78C-78F45CB17864}"/>
          </ac:spMkLst>
        </pc:spChg>
      </pc:sldChg>
      <pc:sldChg chg="modSp">
        <pc:chgData name="Renan Bottieau" userId="a6bcf63a7177d334" providerId="Windows Live" clId="Web-{D43AA64E-F349-4EB1-ACB0-043B81D5F1FC}" dt="2022-06-01T12:50:18.012" v="3" actId="20577"/>
        <pc:sldMkLst>
          <pc:docMk/>
          <pc:sldMk cId="4114733663" sldId="325"/>
        </pc:sldMkLst>
        <pc:spChg chg="mod">
          <ac:chgData name="Renan Bottieau" userId="a6bcf63a7177d334" providerId="Windows Live" clId="Web-{D43AA64E-F349-4EB1-ACB0-043B81D5F1FC}" dt="2022-06-01T12:50:18.012" v="3" actId="20577"/>
          <ac:spMkLst>
            <pc:docMk/>
            <pc:sldMk cId="4114733663" sldId="325"/>
            <ac:spMk id="13" creationId="{DCCF2047-395D-496A-831F-9392997A203B}"/>
          </ac:spMkLst>
        </pc:spChg>
      </pc:sldChg>
      <pc:sldChg chg="modSp">
        <pc:chgData name="Renan Bottieau" userId="a6bcf63a7177d334" providerId="Windows Live" clId="Web-{D43AA64E-F349-4EB1-ACB0-043B81D5F1FC}" dt="2022-06-01T12:52:27.531" v="25" actId="20577"/>
        <pc:sldMkLst>
          <pc:docMk/>
          <pc:sldMk cId="4138119879" sldId="327"/>
        </pc:sldMkLst>
        <pc:spChg chg="mod">
          <ac:chgData name="Renan Bottieau" userId="a6bcf63a7177d334" providerId="Windows Live" clId="Web-{D43AA64E-F349-4EB1-ACB0-043B81D5F1FC}" dt="2022-06-01T12:52:27.531" v="25" actId="20577"/>
          <ac:spMkLst>
            <pc:docMk/>
            <pc:sldMk cId="4138119879" sldId="327"/>
            <ac:spMk id="15" creationId="{368B1F76-9020-47DF-8B75-CE7ADF335B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1127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112713"/>
          </a:xfrm>
          <a:prstGeom prst="rect">
            <a:avLst/>
          </a:prstGeom>
        </p:spPr>
        <p:txBody>
          <a:bodyPr vert="horz" lIns="91440" tIns="45720" rIns="91440" bIns="45720" rtlCol="0"/>
          <a:lstStyle>
            <a:lvl1pPr algn="r">
              <a:defRPr sz="1200"/>
            </a:lvl1pPr>
          </a:lstStyle>
          <a:p>
            <a:fld id="{45EB3D7D-506B-49FB-8901-FA0F0E689FD2}" type="datetimeFigureOut">
              <a:rPr lang="fr-BE" smtClean="0"/>
              <a:t>13-06-22</a:t>
            </a:fld>
            <a:endParaRPr lang="fr-BE"/>
          </a:p>
        </p:txBody>
      </p:sp>
      <p:sp>
        <p:nvSpPr>
          <p:cNvPr id="4" name="Espace réservé du pied de page 3"/>
          <p:cNvSpPr>
            <a:spLocks noGrp="1"/>
          </p:cNvSpPr>
          <p:nvPr>
            <p:ph type="ftr" sz="quarter" idx="2"/>
          </p:nvPr>
        </p:nvSpPr>
        <p:spPr>
          <a:xfrm>
            <a:off x="0" y="2125663"/>
            <a:ext cx="2971800" cy="112712"/>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2125663"/>
            <a:ext cx="2971800" cy="112712"/>
          </a:xfrm>
          <a:prstGeom prst="rect">
            <a:avLst/>
          </a:prstGeom>
        </p:spPr>
        <p:txBody>
          <a:bodyPr vert="horz" lIns="91440" tIns="45720" rIns="91440" bIns="45720" rtlCol="0" anchor="b"/>
          <a:lstStyle>
            <a:lvl1pPr algn="r">
              <a:defRPr sz="1200"/>
            </a:lvl1pPr>
          </a:lstStyle>
          <a:p>
            <a:fld id="{91513CFE-AA96-4633-9003-3955624D7998}" type="slidenum">
              <a:rPr lang="fr-BE" smtClean="0"/>
              <a:t>‹N°›</a:t>
            </a:fld>
            <a:endParaRPr lang="fr-BE"/>
          </a:p>
        </p:txBody>
      </p:sp>
    </p:spTree>
    <p:extLst>
      <p:ext uri="{BB962C8B-B14F-4D97-AF65-F5344CB8AC3E}">
        <p14:creationId xmlns:p14="http://schemas.microsoft.com/office/powerpoint/2010/main" val="111093010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142 1,'-3'0,"-6"0,-4 0,-4 0,0 0,-4 0,-1 0,0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124 50,'-3'-4,"-4"1,-7-3,-2-2,-3 3,3-2,-1 0,0 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3"/>
    </inkml:context>
    <inkml:brush xml:id="br0">
      <inkml:brushProperty name="width" value="0.05" units="cm"/>
      <inkml:brushProperty name="height" value="0.05" units="cm"/>
      <inkml:brushProperty name="color" value="#004F8B"/>
      <inkml:brushProperty name="ignorePressure" value="1"/>
    </inkml:brush>
  </inkml:definitions>
  <inkml:trace contextRef="#ctx0" brushRef="#br0">84 155,'0'-4,"0"-2,0-5,0-2,-3-3,-6 1,0 2,2-2,-4 3,2 1,-1-2,-3-1,1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1 180,'3'-3,"1"-5,4 1,1-3,1-2,0-1,2-3,1-1,1 0,-5 0,1 2,-1 1,1 4,-1-1,-2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5"/>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47,'4'0,"4"0,5 0,3-2,4-3,-4-1,1-1,0 1,0 1,0 0,-3-1,-2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0,'3'0,"6"0,3 0,4 0,3 0,2 0,-1 0,2 0,1 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53056-D5B8-4449-BD03-9B018088E60E}" type="datetimeFigureOut">
              <a:rPr lang="fr-FR" smtClean="0"/>
              <a:t>13/06/2022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E752D-043E-4FA7-B755-8C2074C7ABBD}" type="slidenum">
              <a:rPr lang="fr-FR" smtClean="0"/>
              <a:t>‹N°›</a:t>
            </a:fld>
            <a:endParaRPr lang="fr-FR"/>
          </a:p>
        </p:txBody>
      </p:sp>
    </p:spTree>
    <p:extLst>
      <p:ext uri="{BB962C8B-B14F-4D97-AF65-F5344CB8AC3E}">
        <p14:creationId xmlns:p14="http://schemas.microsoft.com/office/powerpoint/2010/main" val="38217956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a:t>
            </a:fld>
            <a:endParaRPr lang="fr-FR"/>
          </a:p>
        </p:txBody>
      </p:sp>
    </p:spTree>
    <p:extLst>
      <p:ext uri="{BB962C8B-B14F-4D97-AF65-F5344CB8AC3E}">
        <p14:creationId xmlns:p14="http://schemas.microsoft.com/office/powerpoint/2010/main" val="282761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11</a:t>
            </a:fld>
            <a:endParaRPr lang="fr-FR"/>
          </a:p>
        </p:txBody>
      </p:sp>
    </p:spTree>
    <p:extLst>
      <p:ext uri="{BB962C8B-B14F-4D97-AF65-F5344CB8AC3E}">
        <p14:creationId xmlns:p14="http://schemas.microsoft.com/office/powerpoint/2010/main" val="359322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12</a:t>
            </a:fld>
            <a:endParaRPr lang="fr-FR"/>
          </a:p>
        </p:txBody>
      </p:sp>
    </p:spTree>
    <p:extLst>
      <p:ext uri="{BB962C8B-B14F-4D97-AF65-F5344CB8AC3E}">
        <p14:creationId xmlns:p14="http://schemas.microsoft.com/office/powerpoint/2010/main" val="3170142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13</a:t>
            </a:fld>
            <a:endParaRPr lang="fr-FR"/>
          </a:p>
        </p:txBody>
      </p:sp>
    </p:spTree>
    <p:extLst>
      <p:ext uri="{BB962C8B-B14F-4D97-AF65-F5344CB8AC3E}">
        <p14:creationId xmlns:p14="http://schemas.microsoft.com/office/powerpoint/2010/main" val="100149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14</a:t>
            </a:fld>
            <a:endParaRPr lang="fr-FR"/>
          </a:p>
        </p:txBody>
      </p:sp>
    </p:spTree>
    <p:extLst>
      <p:ext uri="{BB962C8B-B14F-4D97-AF65-F5344CB8AC3E}">
        <p14:creationId xmlns:p14="http://schemas.microsoft.com/office/powerpoint/2010/main" val="230757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15</a:t>
            </a:fld>
            <a:endParaRPr lang="fr-FR"/>
          </a:p>
        </p:txBody>
      </p:sp>
    </p:spTree>
    <p:extLst>
      <p:ext uri="{BB962C8B-B14F-4D97-AF65-F5344CB8AC3E}">
        <p14:creationId xmlns:p14="http://schemas.microsoft.com/office/powerpoint/2010/main" val="415472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16</a:t>
            </a:fld>
            <a:endParaRPr lang="fr-FR"/>
          </a:p>
        </p:txBody>
      </p:sp>
    </p:spTree>
    <p:extLst>
      <p:ext uri="{BB962C8B-B14F-4D97-AF65-F5344CB8AC3E}">
        <p14:creationId xmlns:p14="http://schemas.microsoft.com/office/powerpoint/2010/main" val="375808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17</a:t>
            </a:fld>
            <a:endParaRPr lang="fr-FR"/>
          </a:p>
        </p:txBody>
      </p:sp>
    </p:spTree>
    <p:extLst>
      <p:ext uri="{BB962C8B-B14F-4D97-AF65-F5344CB8AC3E}">
        <p14:creationId xmlns:p14="http://schemas.microsoft.com/office/powerpoint/2010/main" val="509724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18</a:t>
            </a:fld>
            <a:endParaRPr lang="fr-FR"/>
          </a:p>
        </p:txBody>
      </p:sp>
    </p:spTree>
    <p:extLst>
      <p:ext uri="{BB962C8B-B14F-4D97-AF65-F5344CB8AC3E}">
        <p14:creationId xmlns:p14="http://schemas.microsoft.com/office/powerpoint/2010/main" val="70168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19</a:t>
            </a:fld>
            <a:endParaRPr lang="fr-FR"/>
          </a:p>
        </p:txBody>
      </p:sp>
    </p:spTree>
    <p:extLst>
      <p:ext uri="{BB962C8B-B14F-4D97-AF65-F5344CB8AC3E}">
        <p14:creationId xmlns:p14="http://schemas.microsoft.com/office/powerpoint/2010/main" val="286685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20</a:t>
            </a:fld>
            <a:endParaRPr lang="fr-FR"/>
          </a:p>
        </p:txBody>
      </p:sp>
    </p:spTree>
    <p:extLst>
      <p:ext uri="{BB962C8B-B14F-4D97-AF65-F5344CB8AC3E}">
        <p14:creationId xmlns:p14="http://schemas.microsoft.com/office/powerpoint/2010/main" val="300708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3</a:t>
            </a:fld>
            <a:endParaRPr lang="fr-FR"/>
          </a:p>
        </p:txBody>
      </p:sp>
    </p:spTree>
    <p:extLst>
      <p:ext uri="{BB962C8B-B14F-4D97-AF65-F5344CB8AC3E}">
        <p14:creationId xmlns:p14="http://schemas.microsoft.com/office/powerpoint/2010/main" val="2229276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21</a:t>
            </a:fld>
            <a:endParaRPr lang="fr-FR"/>
          </a:p>
        </p:txBody>
      </p:sp>
    </p:spTree>
    <p:extLst>
      <p:ext uri="{BB962C8B-B14F-4D97-AF65-F5344CB8AC3E}">
        <p14:creationId xmlns:p14="http://schemas.microsoft.com/office/powerpoint/2010/main" val="508850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22</a:t>
            </a:fld>
            <a:endParaRPr lang="fr-FR"/>
          </a:p>
        </p:txBody>
      </p:sp>
    </p:spTree>
    <p:extLst>
      <p:ext uri="{BB962C8B-B14F-4D97-AF65-F5344CB8AC3E}">
        <p14:creationId xmlns:p14="http://schemas.microsoft.com/office/powerpoint/2010/main" val="49054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4</a:t>
            </a:fld>
            <a:endParaRPr lang="fr-FR"/>
          </a:p>
        </p:txBody>
      </p:sp>
    </p:spTree>
    <p:extLst>
      <p:ext uri="{BB962C8B-B14F-4D97-AF65-F5344CB8AC3E}">
        <p14:creationId xmlns:p14="http://schemas.microsoft.com/office/powerpoint/2010/main" val="21505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5</a:t>
            </a:fld>
            <a:endParaRPr lang="fr-FR"/>
          </a:p>
        </p:txBody>
      </p:sp>
    </p:spTree>
    <p:extLst>
      <p:ext uri="{BB962C8B-B14F-4D97-AF65-F5344CB8AC3E}">
        <p14:creationId xmlns:p14="http://schemas.microsoft.com/office/powerpoint/2010/main" val="106011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6</a:t>
            </a:fld>
            <a:endParaRPr lang="fr-FR"/>
          </a:p>
        </p:txBody>
      </p:sp>
    </p:spTree>
    <p:extLst>
      <p:ext uri="{BB962C8B-B14F-4D97-AF65-F5344CB8AC3E}">
        <p14:creationId xmlns:p14="http://schemas.microsoft.com/office/powerpoint/2010/main" val="319375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7</a:t>
            </a:fld>
            <a:endParaRPr lang="fr-FR"/>
          </a:p>
        </p:txBody>
      </p:sp>
    </p:spTree>
    <p:extLst>
      <p:ext uri="{BB962C8B-B14F-4D97-AF65-F5344CB8AC3E}">
        <p14:creationId xmlns:p14="http://schemas.microsoft.com/office/powerpoint/2010/main" val="2981707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8</a:t>
            </a:fld>
            <a:endParaRPr lang="fr-FR"/>
          </a:p>
        </p:txBody>
      </p:sp>
    </p:spTree>
    <p:extLst>
      <p:ext uri="{BB962C8B-B14F-4D97-AF65-F5344CB8AC3E}">
        <p14:creationId xmlns:p14="http://schemas.microsoft.com/office/powerpoint/2010/main" val="39739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9</a:t>
            </a:fld>
            <a:endParaRPr lang="fr-FR"/>
          </a:p>
        </p:txBody>
      </p:sp>
    </p:spTree>
    <p:extLst>
      <p:ext uri="{BB962C8B-B14F-4D97-AF65-F5344CB8AC3E}">
        <p14:creationId xmlns:p14="http://schemas.microsoft.com/office/powerpoint/2010/main" val="216733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10</a:t>
            </a:fld>
            <a:endParaRPr lang="fr-FR"/>
          </a:p>
        </p:txBody>
      </p:sp>
    </p:spTree>
    <p:extLst>
      <p:ext uri="{BB962C8B-B14F-4D97-AF65-F5344CB8AC3E}">
        <p14:creationId xmlns:p14="http://schemas.microsoft.com/office/powerpoint/2010/main" val="3382265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0" name="Rectangle 19"/>
          <p:cNvSpPr/>
          <p:nvPr userDrawn="1"/>
        </p:nvSpPr>
        <p:spPr>
          <a:xfrm>
            <a:off x="0" y="0"/>
            <a:ext cx="12192000" cy="6858000"/>
          </a:xfrm>
          <a:prstGeom prst="rect">
            <a:avLst/>
          </a:prstGeom>
          <a:solidFill>
            <a:srgbClr val="2E75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5817" y="646331"/>
            <a:ext cx="2880366" cy="1438659"/>
          </a:xfrm>
          <a:prstGeom prst="rect">
            <a:avLst/>
          </a:prstGeom>
        </p:spPr>
      </p:pic>
      <p:sp>
        <p:nvSpPr>
          <p:cNvPr id="15" name="Rectangle 14"/>
          <p:cNvSpPr/>
          <p:nvPr userDrawn="1"/>
        </p:nvSpPr>
        <p:spPr>
          <a:xfrm>
            <a:off x="0" y="5712977"/>
            <a:ext cx="12192000" cy="114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757" y="6203895"/>
            <a:ext cx="750753" cy="392836"/>
          </a:xfrm>
          <a:prstGeom prst="rect">
            <a:avLst/>
          </a:prstGeom>
        </p:spPr>
      </p:pic>
      <p:pic>
        <p:nvPicPr>
          <p:cNvPr id="17" name="Imag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16317" y="6153886"/>
            <a:ext cx="612397" cy="450878"/>
          </a:xfrm>
          <a:prstGeom prst="rect">
            <a:avLst/>
          </a:prstGeom>
        </p:spPr>
      </p:pic>
    </p:spTree>
    <p:extLst>
      <p:ext uri="{BB962C8B-B14F-4D97-AF65-F5344CB8AC3E}">
        <p14:creationId xmlns:p14="http://schemas.microsoft.com/office/powerpoint/2010/main" val="13391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2E75B6">
                <a:shade val="30000"/>
                <a:satMod val="115000"/>
              </a:srgbClr>
            </a:gs>
            <a:gs pos="50000">
              <a:srgbClr val="2E75B6">
                <a:shade val="67500"/>
                <a:satMod val="115000"/>
              </a:srgbClr>
            </a:gs>
            <a:gs pos="100000">
              <a:srgbClr val="2E75B6"/>
            </a:gs>
          </a:gsLst>
          <a:lin ang="18900000" scaled="1"/>
        </a:gra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00" y="-102389"/>
            <a:ext cx="12280900" cy="6960389"/>
          </a:xfrm>
          <a:prstGeom prst="rect">
            <a:avLst/>
          </a:prstGeom>
        </p:spPr>
      </p:pic>
      <p:sp>
        <p:nvSpPr>
          <p:cNvPr id="4" name="Rectangle 3"/>
          <p:cNvSpPr/>
          <p:nvPr userDrawn="1"/>
        </p:nvSpPr>
        <p:spPr>
          <a:xfrm>
            <a:off x="-88900" y="-102389"/>
            <a:ext cx="12280900" cy="6960389"/>
          </a:xfrm>
          <a:prstGeom prst="rect">
            <a:avLst/>
          </a:prstGeom>
          <a:gradFill>
            <a:gsLst>
              <a:gs pos="95000">
                <a:srgbClr val="2E75B6">
                  <a:shade val="30000"/>
                  <a:satMod val="115000"/>
                  <a:alpha val="48000"/>
                </a:srgbClr>
              </a:gs>
              <a:gs pos="1000">
                <a:srgbClr val="2E75B6"/>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ctrTitle"/>
          </p:nvPr>
        </p:nvSpPr>
        <p:spPr>
          <a:xfrm>
            <a:off x="1523999" y="2327093"/>
            <a:ext cx="9144000" cy="1464659"/>
          </a:xfrm>
          <a:prstGeom prst="rect">
            <a:avLst/>
          </a:prstGeom>
        </p:spPr>
        <p:txBody>
          <a:bodyPr anchor="t">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pic>
        <p:nvPicPr>
          <p:cNvPr id="9" name="Imag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3171" y="5364367"/>
            <a:ext cx="1885657" cy="941831"/>
          </a:xfrm>
          <a:prstGeom prst="rect">
            <a:avLst/>
          </a:prstGeom>
        </p:spPr>
      </p:pic>
    </p:spTree>
    <p:extLst>
      <p:ext uri="{BB962C8B-B14F-4D97-AF65-F5344CB8AC3E}">
        <p14:creationId xmlns:p14="http://schemas.microsoft.com/office/powerpoint/2010/main" val="308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57605645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6" name="ZoneTexte 5"/>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17425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3519541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email">
            <a:extLst>
              <a:ext uri="{28A0092B-C50C-407E-A947-70E740481C1C}">
                <a14:useLocalDpi xmlns:a14="http://schemas.microsoft.com/office/drawing/2010/main"/>
              </a:ext>
            </a:extLst>
          </a:blip>
          <a:srcRect t="-15415"/>
          <a:stretch/>
        </p:blipFill>
        <p:spPr>
          <a:xfrm>
            <a:off x="0" y="-1066809"/>
            <a:ext cx="12192000" cy="7924809"/>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5"/>
            <a:ext cx="12192000" cy="1145022"/>
          </a:xfrm>
          <a:prstGeom prst="rect">
            <a:avLst/>
          </a:prstGeom>
          <a:gradFill flip="none" rotWithShape="1">
            <a:gsLst>
              <a:gs pos="0">
                <a:srgbClr val="2E75B6">
                  <a:shade val="30000"/>
                  <a:satMod val="115000"/>
                </a:srgbClr>
              </a:gs>
              <a:gs pos="50000">
                <a:srgbClr val="2E75B6">
                  <a:shade val="67500"/>
                  <a:satMod val="115000"/>
                </a:srgbClr>
              </a:gs>
              <a:gs pos="100000">
                <a:srgbClr val="2E75B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7497" y="5955454"/>
            <a:ext cx="1295254" cy="646942"/>
          </a:xfrm>
          <a:prstGeom prst="rect">
            <a:avLst/>
          </a:prstGeom>
        </p:spPr>
      </p:pic>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8.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customXml" Target="../ink/ink2.xml"/><Relationship Id="rId18" Type="http://schemas.openxmlformats.org/officeDocument/2006/relationships/image" Target="../media/image12.png"/><Relationship Id="rId3" Type="http://schemas.openxmlformats.org/officeDocument/2006/relationships/image" Target="../media/image7.jpeg"/><Relationship Id="rId21" Type="http://schemas.openxmlformats.org/officeDocument/2006/relationships/customXml" Target="../ink/ink6.xml"/><Relationship Id="rId7" Type="http://schemas.openxmlformats.org/officeDocument/2006/relationships/image" Target="../media/image20.jpeg"/><Relationship Id="rId12" Type="http://schemas.openxmlformats.org/officeDocument/2006/relationships/image" Target="../media/image9.png"/><Relationship Id="rId17" Type="http://schemas.openxmlformats.org/officeDocument/2006/relationships/customXml" Target="../ink/ink4.xml"/><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9.jpeg"/><Relationship Id="rId24" Type="http://schemas.openxmlformats.org/officeDocument/2006/relationships/image" Target="../media/image12.svg"/><Relationship Id="rId5" Type="http://schemas.openxmlformats.org/officeDocument/2006/relationships/image" Target="../media/image18.jpeg"/><Relationship Id="rId15" Type="http://schemas.openxmlformats.org/officeDocument/2006/relationships/customXml" Target="../ink/ink3.xml"/><Relationship Id="rId23" Type="http://schemas.openxmlformats.org/officeDocument/2006/relationships/image" Target="../media/image23.png"/><Relationship Id="rId19" Type="http://schemas.openxmlformats.org/officeDocument/2006/relationships/customXml" Target="../ink/ink5.xml"/><Relationship Id="rId4" Type="http://schemas.openxmlformats.org/officeDocument/2006/relationships/image" Target="../media/image17.jpeg"/><Relationship Id="rId9" Type="http://schemas.openxmlformats.org/officeDocument/2006/relationships/customXml" Target="../ink/ink1.xml"/><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E5EAAF-14FE-4299-8608-F37498EFFB3B}"/>
              </a:ext>
            </a:extLst>
          </p:cNvPr>
          <p:cNvSpPr>
            <a:spLocks noGrp="1"/>
          </p:cNvSpPr>
          <p:nvPr>
            <p:ph type="ctrTitle"/>
          </p:nvPr>
        </p:nvSpPr>
        <p:spPr>
          <a:xfrm>
            <a:off x="1155032" y="2811222"/>
            <a:ext cx="9881936" cy="1387501"/>
          </a:xfrm>
        </p:spPr>
        <p:txBody>
          <a:bodyPr>
            <a:normAutofit fontScale="90000"/>
          </a:bodyPr>
          <a:lstStyle/>
          <a:p>
            <a:r>
              <a:rPr lang="fr-FR" sz="2800" b="0" dirty="0"/>
              <a:t>Vers plus de sobriété énergétique</a:t>
            </a:r>
            <a:br>
              <a:rPr lang="fr-FR" b="0" dirty="0"/>
            </a:br>
            <a:r>
              <a:rPr lang="fr-FR" sz="4400" b="0" dirty="0"/>
              <a:t>Les 4 stratégies d’évolution des quartiers</a:t>
            </a:r>
            <a:br>
              <a:rPr lang="fr-FR" sz="3200" b="0" dirty="0"/>
            </a:br>
            <a:r>
              <a:rPr lang="fr-FR" sz="1600" b="0" dirty="0"/>
              <a:t>d’après recherche R1 – Barbara Le Fort et Stéphanie </a:t>
            </a:r>
            <a:r>
              <a:rPr lang="fr-FR" sz="1600" b="0" dirty="0" err="1"/>
              <a:t>Demeulemeester</a:t>
            </a:r>
            <a:endParaRPr lang="fr-FR" b="0" dirty="0"/>
          </a:p>
        </p:txBody>
      </p:sp>
      <p:sp>
        <p:nvSpPr>
          <p:cNvPr id="4" name="Rectangle 3">
            <a:extLst>
              <a:ext uri="{FF2B5EF4-FFF2-40B4-BE49-F238E27FC236}">
                <a16:creationId xmlns:a16="http://schemas.microsoft.com/office/drawing/2014/main" id="{09E3F37B-D573-485E-A4F8-B7FCF16F76AD}"/>
              </a:ext>
            </a:extLst>
          </p:cNvPr>
          <p:cNvSpPr/>
          <p:nvPr/>
        </p:nvSpPr>
        <p:spPr>
          <a:xfrm>
            <a:off x="5801710" y="6110509"/>
            <a:ext cx="6234671" cy="584775"/>
          </a:xfrm>
          <a:prstGeom prst="rect">
            <a:avLst/>
          </a:prstGeom>
        </p:spPr>
        <p:txBody>
          <a:bodyPr wrap="square">
            <a:spAutoFit/>
          </a:bodyPr>
          <a:lstStyle/>
          <a:p>
            <a:pPr algn="r" fontAlgn="base"/>
            <a:r>
              <a:rPr lang="fr-BE" sz="1600" b="1" dirty="0"/>
              <a:t>Séminaire transversal : « Enjeux climatiques – Sobriété énergétique »</a:t>
            </a:r>
          </a:p>
          <a:p>
            <a:pPr algn="r" fontAlgn="base"/>
            <a:r>
              <a:rPr lang="fr-BE" sz="1600" b="1" dirty="0"/>
              <a:t>Journée 3 : stratégie d’amélioration</a:t>
            </a:r>
          </a:p>
        </p:txBody>
      </p:sp>
      <p:sp>
        <p:nvSpPr>
          <p:cNvPr id="7" name="Rectangle 6">
            <a:extLst>
              <a:ext uri="{FF2B5EF4-FFF2-40B4-BE49-F238E27FC236}">
                <a16:creationId xmlns:a16="http://schemas.microsoft.com/office/drawing/2014/main" id="{DD441A9E-FE0B-40E7-8340-EFA1679D7220}"/>
              </a:ext>
            </a:extLst>
          </p:cNvPr>
          <p:cNvSpPr/>
          <p:nvPr/>
        </p:nvSpPr>
        <p:spPr>
          <a:xfrm>
            <a:off x="0" y="4685829"/>
            <a:ext cx="4911498" cy="1077218"/>
          </a:xfrm>
          <a:prstGeom prst="rect">
            <a:avLst/>
          </a:prstGeom>
        </p:spPr>
        <p:txBody>
          <a:bodyPr wrap="square" lIns="91440" tIns="45720" rIns="91440" bIns="45720" anchor="t">
            <a:spAutoFit/>
          </a:bodyPr>
          <a:lstStyle/>
          <a:p>
            <a:pPr fontAlgn="base"/>
            <a:r>
              <a:rPr lang="fr-BE" sz="1600" b="1" u="sng" dirty="0">
                <a:solidFill>
                  <a:schemeClr val="bg1"/>
                </a:solidFill>
              </a:rPr>
              <a:t>Equipe de formateurs: </a:t>
            </a:r>
          </a:p>
          <a:p>
            <a:pPr fontAlgn="base"/>
            <a:r>
              <a:rPr lang="fr-BE" sz="1600" b="1" dirty="0">
                <a:solidFill>
                  <a:schemeClr val="bg1"/>
                </a:solidFill>
              </a:rPr>
              <a:t>CREAT (</a:t>
            </a:r>
            <a:r>
              <a:rPr lang="fr-BE" sz="1600" b="1" dirty="0" err="1">
                <a:solidFill>
                  <a:schemeClr val="bg1"/>
                </a:solidFill>
              </a:rPr>
              <a:t>UCLouvain</a:t>
            </a:r>
            <a:r>
              <a:rPr lang="fr-BE" sz="1600" b="1" dirty="0">
                <a:solidFill>
                  <a:schemeClr val="bg1"/>
                </a:solidFill>
              </a:rPr>
              <a:t>) V. Bottieau, A. </a:t>
            </a:r>
            <a:r>
              <a:rPr lang="fr-BE" sz="1600" b="1" dirty="0" err="1">
                <a:solidFill>
                  <a:schemeClr val="bg1"/>
                </a:solidFill>
              </a:rPr>
              <a:t>Sinzot</a:t>
            </a:r>
            <a:endParaRPr lang="fr-BE" sz="1600" b="1" dirty="0">
              <a:solidFill>
                <a:schemeClr val="bg1"/>
              </a:solidFill>
            </a:endParaRPr>
          </a:p>
          <a:p>
            <a:pPr fontAlgn="base"/>
            <a:r>
              <a:rPr lang="fr-BE" sz="1600" b="1" dirty="0">
                <a:solidFill>
                  <a:schemeClr val="bg1"/>
                </a:solidFill>
              </a:rPr>
              <a:t>IGEAT (ULB): F. Goffin, S. </a:t>
            </a:r>
            <a:r>
              <a:rPr lang="fr-BE" sz="1600" b="1" dirty="0" err="1">
                <a:solidFill>
                  <a:schemeClr val="bg1"/>
                </a:solidFill>
              </a:rPr>
              <a:t>Verelst</a:t>
            </a:r>
            <a:endParaRPr lang="fr-BE" sz="1600" b="1" dirty="0">
              <a:solidFill>
                <a:schemeClr val="bg1"/>
              </a:solidFill>
            </a:endParaRPr>
          </a:p>
          <a:p>
            <a:pPr fontAlgn="base"/>
            <a:r>
              <a:rPr lang="fr-BE" sz="1600" b="1" dirty="0" err="1">
                <a:solidFill>
                  <a:schemeClr val="bg1"/>
                </a:solidFill>
              </a:rPr>
              <a:t>Lepur</a:t>
            </a:r>
            <a:r>
              <a:rPr lang="fr-BE" sz="1600" b="1" dirty="0">
                <a:solidFill>
                  <a:schemeClr val="bg1"/>
                </a:solidFill>
              </a:rPr>
              <a:t> (</a:t>
            </a:r>
            <a:r>
              <a:rPr lang="fr-BE" sz="1600" b="1" dirty="0" err="1">
                <a:solidFill>
                  <a:schemeClr val="bg1"/>
                </a:solidFill>
              </a:rPr>
              <a:t>ULiège</a:t>
            </a:r>
            <a:r>
              <a:rPr lang="fr-BE" sz="1600" b="1" dirty="0">
                <a:solidFill>
                  <a:schemeClr val="bg1"/>
                </a:solidFill>
              </a:rPr>
              <a:t>): - </a:t>
            </a:r>
            <a:endParaRPr lang="fr-BE" sz="1600" b="1" dirty="0">
              <a:solidFill>
                <a:schemeClr val="bg1"/>
              </a:solidFill>
              <a:cs typeface="Calibri"/>
            </a:endParaRPr>
          </a:p>
        </p:txBody>
      </p:sp>
      <p:pic>
        <p:nvPicPr>
          <p:cNvPr id="1026" name="Image 1">
            <a:extLst>
              <a:ext uri="{FF2B5EF4-FFF2-40B4-BE49-F238E27FC236}">
                <a16:creationId xmlns:a16="http://schemas.microsoft.com/office/drawing/2014/main" id="{F9B8B7F4-6BB9-4D4F-ABE6-B41FEA2A01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4073" y="6138662"/>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75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pic>
        <p:nvPicPr>
          <p:cNvPr id="8" name="Image 7">
            <a:extLst>
              <a:ext uri="{FF2B5EF4-FFF2-40B4-BE49-F238E27FC236}">
                <a16:creationId xmlns:a16="http://schemas.microsoft.com/office/drawing/2014/main" id="{7853B48C-4F17-4CF1-905D-2E1C0CDF11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488" y="1218538"/>
            <a:ext cx="4502262" cy="2906028"/>
          </a:xfrm>
          <a:prstGeom prst="rect">
            <a:avLst/>
          </a:prstGeom>
        </p:spPr>
      </p:pic>
      <p:sp>
        <p:nvSpPr>
          <p:cNvPr id="9" name="ZoneTexte 8">
            <a:extLst>
              <a:ext uri="{FF2B5EF4-FFF2-40B4-BE49-F238E27FC236}">
                <a16:creationId xmlns:a16="http://schemas.microsoft.com/office/drawing/2014/main" id="{4A123885-5F33-4BB2-B493-DAC53807685C}"/>
              </a:ext>
            </a:extLst>
          </p:cNvPr>
          <p:cNvSpPr txBox="1"/>
          <p:nvPr/>
        </p:nvSpPr>
        <p:spPr>
          <a:xfrm>
            <a:off x="396311" y="4205728"/>
            <a:ext cx="6821941" cy="1477328"/>
          </a:xfrm>
          <a:prstGeom prst="rect">
            <a:avLst/>
          </a:prstGeom>
          <a:noFill/>
        </p:spPr>
        <p:txBody>
          <a:bodyPr wrap="square" rtlCol="0">
            <a:spAutoFit/>
          </a:bodyPr>
          <a:lstStyle/>
          <a:p>
            <a:r>
              <a:rPr lang="fr-FR" b="1" dirty="0">
                <a:latin typeface="Arial Nova Light" panose="020B0304020202020204" pitchFamily="34" charset="0"/>
              </a:rPr>
              <a:t>Morlanwelz.</a:t>
            </a:r>
            <a:r>
              <a:rPr lang="fr-FR" dirty="0">
                <a:latin typeface="Arial Nova Light" panose="020B0304020202020204" pitchFamily="34" charset="0"/>
              </a:rPr>
              <a:t> Urbanisation d’une petite parcelle vierge en prolongation du tissu bâti existant. La contrainte de l’angle et de l’étroitesse de la parcelle est résolue par l’implantation de la cage d’escalier commune dans la partie la plus étroite et par l’aménagement de garages au rez-de-chaussée.</a:t>
            </a:r>
            <a:endParaRPr lang="fr-BE" dirty="0">
              <a:latin typeface="Arial Nova Light" panose="020B0304020202020204" pitchFamily="34" charset="0"/>
            </a:endParaRPr>
          </a:p>
        </p:txBody>
      </p:sp>
      <p:pic>
        <p:nvPicPr>
          <p:cNvPr id="12" name="Image 11">
            <a:extLst>
              <a:ext uri="{FF2B5EF4-FFF2-40B4-BE49-F238E27FC236}">
                <a16:creationId xmlns:a16="http://schemas.microsoft.com/office/drawing/2014/main" id="{6EEEB72C-13A2-4E77-85FC-BA18787618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6163" y="1160656"/>
            <a:ext cx="4504349" cy="2906028"/>
          </a:xfrm>
          <a:prstGeom prst="rect">
            <a:avLst/>
          </a:prstGeom>
        </p:spPr>
      </p:pic>
      <p:sp>
        <p:nvSpPr>
          <p:cNvPr id="13" name="ZoneTexte 12">
            <a:extLst>
              <a:ext uri="{FF2B5EF4-FFF2-40B4-BE49-F238E27FC236}">
                <a16:creationId xmlns:a16="http://schemas.microsoft.com/office/drawing/2014/main" id="{3DB86D57-FF0F-4160-A43F-5BA0E93FA446}"/>
              </a:ext>
            </a:extLst>
          </p:cNvPr>
          <p:cNvSpPr txBox="1"/>
          <p:nvPr/>
        </p:nvSpPr>
        <p:spPr>
          <a:xfrm>
            <a:off x="7543466" y="4193723"/>
            <a:ext cx="4504349" cy="1200329"/>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La rénovation et l’extension contemporaine d’un bâtiment patrimonial permet d’accueillir une mixité de logements et bureaux.</a:t>
            </a:r>
            <a:endParaRPr lang="fr-BE" dirty="0">
              <a:latin typeface="Arial Nova Light" panose="020B0304020202020204" pitchFamily="34" charset="0"/>
            </a:endParaRPr>
          </a:p>
        </p:txBody>
      </p:sp>
      <p:pic>
        <p:nvPicPr>
          <p:cNvPr id="14" name="Image 13">
            <a:extLst>
              <a:ext uri="{FF2B5EF4-FFF2-40B4-BE49-F238E27FC236}">
                <a16:creationId xmlns:a16="http://schemas.microsoft.com/office/drawing/2014/main" id="{F1F80758-637D-4BED-8D88-065C04AAC49F}"/>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2492" y="68803"/>
            <a:ext cx="1963999" cy="1274910"/>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BB802AA8-EA85-4106-B0D4-686D8E251D21}"/>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42455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pic>
        <p:nvPicPr>
          <p:cNvPr id="2" name="Image 1">
            <a:extLst>
              <a:ext uri="{FF2B5EF4-FFF2-40B4-BE49-F238E27FC236}">
                <a16:creationId xmlns:a16="http://schemas.microsoft.com/office/drawing/2014/main" id="{C1F39DB0-C0B4-430C-B346-C93514F731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2289" y="1170895"/>
            <a:ext cx="3690257" cy="3178234"/>
          </a:xfrm>
          <a:prstGeom prst="rect">
            <a:avLst/>
          </a:prstGeom>
        </p:spPr>
      </p:pic>
      <p:pic>
        <p:nvPicPr>
          <p:cNvPr id="1026" name="Picture 2" descr="Let it Bimby ! – impRessions Urbaines">
            <a:extLst>
              <a:ext uri="{FF2B5EF4-FFF2-40B4-BE49-F238E27FC236}">
                <a16:creationId xmlns:a16="http://schemas.microsoft.com/office/drawing/2014/main" id="{C5FEC8A2-6B76-4FC0-A93B-DA36EAD192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59194" y="835479"/>
            <a:ext cx="4578896" cy="343172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1645275-2AFF-4C87-B5A5-849CF6508EC2}"/>
              </a:ext>
            </a:extLst>
          </p:cNvPr>
          <p:cNvSpPr txBox="1"/>
          <p:nvPr/>
        </p:nvSpPr>
        <p:spPr>
          <a:xfrm>
            <a:off x="831740" y="4669773"/>
            <a:ext cx="10696232" cy="369332"/>
          </a:xfrm>
          <a:prstGeom prst="rect">
            <a:avLst/>
          </a:prstGeom>
          <a:noFill/>
        </p:spPr>
        <p:txBody>
          <a:bodyPr wrap="square" rtlCol="0">
            <a:spAutoFit/>
          </a:bodyPr>
          <a:lstStyle/>
          <a:p>
            <a:pPr algn="just"/>
            <a:r>
              <a:rPr lang="fr-FR" dirty="0">
                <a:latin typeface="Arial Nova Light" panose="020B0304020202020204" pitchFamily="34" charset="0"/>
              </a:rPr>
              <a:t>Le BIMBY est une autre forme de transformation par consolidation d’un tissu</a:t>
            </a:r>
            <a:endParaRPr lang="fr-BE" dirty="0">
              <a:latin typeface="Arial Nova Light" panose="020B0304020202020204" pitchFamily="34" charset="0"/>
            </a:endParaRPr>
          </a:p>
        </p:txBody>
      </p:sp>
      <p:pic>
        <p:nvPicPr>
          <p:cNvPr id="15" name="Image 14">
            <a:extLst>
              <a:ext uri="{FF2B5EF4-FFF2-40B4-BE49-F238E27FC236}">
                <a16:creationId xmlns:a16="http://schemas.microsoft.com/office/drawing/2014/main" id="{BC63C8C6-AA6B-431D-BD8C-C5A0D384B086}"/>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2492" y="57917"/>
            <a:ext cx="1963999" cy="1274910"/>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B484E1FB-37DC-4EE8-94EE-8A09732F2DF4}"/>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253215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8" name="Rectangle 7">
            <a:extLst>
              <a:ext uri="{FF2B5EF4-FFF2-40B4-BE49-F238E27FC236}">
                <a16:creationId xmlns:a16="http://schemas.microsoft.com/office/drawing/2014/main" id="{267D3372-64BB-4CE8-9BC2-8C4B17EBBF87}"/>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9" name="Text Placeholder 3">
            <a:extLst>
              <a:ext uri="{FF2B5EF4-FFF2-40B4-BE49-F238E27FC236}">
                <a16:creationId xmlns:a16="http://schemas.microsoft.com/office/drawing/2014/main" id="{EC5DE9D5-DC46-4D88-8062-FB7EDF337133}"/>
              </a:ext>
            </a:extLst>
          </p:cNvPr>
          <p:cNvSpPr>
            <a:spLocks noGrp="1"/>
          </p:cNvSpPr>
          <p:nvPr>
            <p:ph type="body" idx="1"/>
          </p:nvPr>
        </p:nvSpPr>
        <p:spPr>
          <a:xfrm>
            <a:off x="497526" y="1707363"/>
            <a:ext cx="11291703" cy="3681066"/>
          </a:xfrm>
        </p:spPr>
        <p:txBody>
          <a:bodyPr/>
          <a:lstStyle/>
          <a:p>
            <a:pPr lvl="1"/>
            <a:r>
              <a:rPr lang="fr-FR" dirty="0"/>
              <a:t>intensification qualitative, consolider et améliorer le cadre bâti via des actions ponctuelles et intégrées au contexte bâti et paysager, comme par exemple :</a:t>
            </a:r>
          </a:p>
          <a:p>
            <a:pPr marL="800100" lvl="1" indent="-342900">
              <a:buFontTx/>
              <a:buChar char="-"/>
            </a:pPr>
            <a:r>
              <a:rPr lang="fr-FR" dirty="0"/>
              <a:t>intégration des nouveaux bâtiments dans une dent creuse à partir de la typologie bâtie dominante ;</a:t>
            </a:r>
          </a:p>
          <a:p>
            <a:pPr marL="800100" lvl="1" indent="-342900">
              <a:buFontTx/>
              <a:buChar char="-"/>
            </a:pPr>
            <a:r>
              <a:rPr lang="fr-FR" dirty="0"/>
              <a:t>respect des caractéristiques patrimoniales (structurelles, symboliques et esthétiques) et du petit patrimoine, intégration des dispositifs énergétiques (isolation/production)</a:t>
            </a:r>
          </a:p>
          <a:p>
            <a:pPr marL="800100" lvl="1" indent="-342900">
              <a:buFontTx/>
              <a:buChar char="-"/>
            </a:pPr>
            <a:r>
              <a:rPr lang="fr-FR" dirty="0"/>
              <a:t>ajout ou remplacement de volumes et reconversions permettant des programmes mixtes, développement de commerce et/ou service de proximité accessibles en modes actifs;</a:t>
            </a:r>
          </a:p>
          <a:p>
            <a:pPr marL="800100" lvl="1" indent="-342900">
              <a:buFontTx/>
              <a:buChar char="-"/>
            </a:pPr>
            <a:r>
              <a:rPr lang="fr-FR" dirty="0"/>
              <a:t>qualité et diversité des logements redéfinis (intimité, habitabilité…) </a:t>
            </a:r>
          </a:p>
          <a:p>
            <a:pPr marL="800100" lvl="1" indent="-342900">
              <a:buFontTx/>
              <a:buChar char="-"/>
            </a:pPr>
            <a:r>
              <a:rPr lang="fr-FR" dirty="0"/>
              <a:t>aménagements encourageant l’usage de modes alternatifs à la voiture individuelle ;</a:t>
            </a:r>
          </a:p>
          <a:p>
            <a:pPr marL="800100" lvl="1" indent="-342900">
              <a:buFontTx/>
              <a:buChar char="-"/>
            </a:pPr>
            <a:r>
              <a:rPr lang="fr-FR" dirty="0"/>
              <a:t>qualité des espaces publics et des espaces verts, gestion de la pression de stationnement;</a:t>
            </a:r>
          </a:p>
          <a:p>
            <a:pPr lvl="1"/>
            <a:r>
              <a:rPr lang="fr-FR" dirty="0"/>
              <a:t>.</a:t>
            </a:r>
          </a:p>
        </p:txBody>
      </p:sp>
      <p:pic>
        <p:nvPicPr>
          <p:cNvPr id="12" name="Image 11">
            <a:extLst>
              <a:ext uri="{FF2B5EF4-FFF2-40B4-BE49-F238E27FC236}">
                <a16:creationId xmlns:a16="http://schemas.microsoft.com/office/drawing/2014/main" id="{FAA37CCB-DBBA-45D9-8286-4206836E4C0E}"/>
              </a:ext>
            </a:extLst>
          </p:cNvPr>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2492" y="57917"/>
            <a:ext cx="1963999" cy="1274910"/>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E4D61196-F7C9-4C34-8DB9-6DA761ABA51D}"/>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3341839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3266988"/>
          </a:xfrm>
        </p:spPr>
        <p:txBody>
          <a:bodyPr lIns="91440" tIns="45720" rIns="91440" bIns="45720" anchor="t"/>
          <a:lstStyle/>
          <a:p>
            <a:pPr lvl="1"/>
            <a:r>
              <a:rPr lang="fr-FR" dirty="0"/>
              <a:t>dans des tissus à remanier ou </a:t>
            </a:r>
            <a:br>
              <a:rPr lang="fr-FR" dirty="0"/>
            </a:br>
            <a:r>
              <a:rPr lang="fr-FR" dirty="0"/>
              <a:t>sur des sites à réaménager (friche industrielle par exemple) </a:t>
            </a:r>
          </a:p>
          <a:p>
            <a:pPr lvl="1"/>
            <a:r>
              <a:rPr lang="fr-FR" dirty="0"/>
              <a:t>dont l’urbanisation est devenue en tout ou en partie obsolète, inadéquate ou incompatible par rapport aux enjeux et besoins actuels et futurs</a:t>
            </a:r>
          </a:p>
          <a:p>
            <a:pPr lvl="1"/>
            <a:r>
              <a:rPr lang="fr-FR" dirty="0"/>
              <a:t>cas de tissus industriels anciens, de tissus hétérogènes organisés de manière non-cohérente ou encore de tissus ayant subi un dommage (incendie, inondation, etc.)</a:t>
            </a:r>
          </a:p>
          <a:p>
            <a:pPr lvl="1"/>
            <a:endParaRPr lang="fr-BE" dirty="0"/>
          </a:p>
        </p:txBody>
      </p:sp>
      <p:pic>
        <p:nvPicPr>
          <p:cNvPr id="8" name="Image 7">
            <a:extLst>
              <a:ext uri="{FF2B5EF4-FFF2-40B4-BE49-F238E27FC236}">
                <a16:creationId xmlns:a16="http://schemas.microsoft.com/office/drawing/2014/main" id="{D699A52C-7335-4326-AA5D-9C694B3306D8}"/>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7216" y="1133241"/>
            <a:ext cx="3852074" cy="2578787"/>
          </a:xfrm>
          <a:prstGeom prst="rect">
            <a:avLst/>
          </a:prstGeom>
          <a:ln>
            <a:noFill/>
          </a:ln>
          <a:extLst>
            <a:ext uri="{53640926-AAD7-44D8-BBD7-CCE9431645EC}">
              <a14:shadowObscured xmlns:a14="http://schemas.microsoft.com/office/drawing/2010/main"/>
            </a:ext>
          </a:extLst>
        </p:spPr>
      </p:pic>
      <p:pic>
        <p:nvPicPr>
          <p:cNvPr id="9" name="Graphique 8" descr="Actualiser">
            <a:extLst>
              <a:ext uri="{FF2B5EF4-FFF2-40B4-BE49-F238E27FC236}">
                <a16:creationId xmlns:a16="http://schemas.microsoft.com/office/drawing/2014/main" id="{595EC902-08E1-469F-B29A-CCD903874D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153144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12" name="Rectangle 11">
            <a:extLst>
              <a:ext uri="{FF2B5EF4-FFF2-40B4-BE49-F238E27FC236}">
                <a16:creationId xmlns:a16="http://schemas.microsoft.com/office/drawing/2014/main" id="{99CCA4CC-7774-44D3-B91F-F618419A5514}"/>
              </a:ext>
            </a:extLst>
          </p:cNvPr>
          <p:cNvSpPr/>
          <p:nvPr/>
        </p:nvSpPr>
        <p:spPr>
          <a:xfrm>
            <a:off x="5716119" y="1349918"/>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13" name="Rectangle 12">
            <a:extLst>
              <a:ext uri="{FF2B5EF4-FFF2-40B4-BE49-F238E27FC236}">
                <a16:creationId xmlns:a16="http://schemas.microsoft.com/office/drawing/2014/main" id="{6B8230C9-2A5C-4C62-A395-CBF489767567}"/>
              </a:ext>
            </a:extLst>
          </p:cNvPr>
          <p:cNvSpPr/>
          <p:nvPr/>
        </p:nvSpPr>
        <p:spPr>
          <a:xfrm>
            <a:off x="5716119" y="1953606"/>
            <a:ext cx="6096000" cy="2862322"/>
          </a:xfrm>
          <a:prstGeom prst="rect">
            <a:avLst/>
          </a:prstGeom>
        </p:spPr>
        <p:txBody>
          <a:bodyPr>
            <a:spAutoFit/>
          </a:bodyPr>
          <a:lstStyle/>
          <a:p>
            <a:r>
              <a:rPr lang="fr-FR" sz="2000" dirty="0">
                <a:solidFill>
                  <a:schemeClr val="tx1">
                    <a:tint val="75000"/>
                  </a:schemeClr>
                </a:solidFill>
              </a:rPr>
              <a:t>sites dont la reconversion est souhaitée car elle représente l’opportunité de créer une nouvelle centralité (nouveaux espaces publics, équipements, services et commerces), </a:t>
            </a:r>
          </a:p>
          <a:p>
            <a:r>
              <a:rPr lang="fr-FR" sz="2000" dirty="0">
                <a:solidFill>
                  <a:schemeClr val="tx1">
                    <a:tint val="75000"/>
                  </a:schemeClr>
                </a:solidFill>
              </a:rPr>
              <a:t>de revitaliser un chancre urbain via la création de nouveaux espaces publics s’inscrivant et complétant le maillage existant, une réorganisation complexe du parcellaire et une diversité typologique des nouveaux bâtiments</a:t>
            </a:r>
          </a:p>
        </p:txBody>
      </p:sp>
      <p:pic>
        <p:nvPicPr>
          <p:cNvPr id="5" name="Image 4">
            <a:extLst>
              <a:ext uri="{FF2B5EF4-FFF2-40B4-BE49-F238E27FC236}">
                <a16:creationId xmlns:a16="http://schemas.microsoft.com/office/drawing/2014/main" id="{7CA30734-6FA8-45EA-ACA3-970F30F4C1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898" y="1224855"/>
            <a:ext cx="4927985" cy="3671349"/>
          </a:xfrm>
          <a:prstGeom prst="rect">
            <a:avLst/>
          </a:prstGeom>
        </p:spPr>
      </p:pic>
      <p:pic>
        <p:nvPicPr>
          <p:cNvPr id="34" name="Image 33">
            <a:extLst>
              <a:ext uri="{FF2B5EF4-FFF2-40B4-BE49-F238E27FC236}">
                <a16:creationId xmlns:a16="http://schemas.microsoft.com/office/drawing/2014/main" id="{0A060416-89EB-47DF-A646-770CAB1D3885}"/>
              </a:ext>
            </a:extLst>
          </p:cNvPr>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9" name="Graphique 8" descr="Actualiser">
            <a:extLst>
              <a:ext uri="{FF2B5EF4-FFF2-40B4-BE49-F238E27FC236}">
                <a16:creationId xmlns:a16="http://schemas.microsoft.com/office/drawing/2014/main" id="{2A59555A-F8D3-4080-9267-C14D5EAFB07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243385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pic>
        <p:nvPicPr>
          <p:cNvPr id="14" name="Espace réservé du contenu 8">
            <a:extLst>
              <a:ext uri="{FF2B5EF4-FFF2-40B4-BE49-F238E27FC236}">
                <a16:creationId xmlns:a16="http://schemas.microsoft.com/office/drawing/2014/main" id="{1D565EB2-CDC5-4BC1-BE65-C228463D3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246" y="1251856"/>
            <a:ext cx="5756266" cy="4317199"/>
          </a:xfrm>
          <a:prstGeom prst="rect">
            <a:avLst/>
          </a:prstGeom>
        </p:spPr>
      </p:pic>
      <p:sp>
        <p:nvSpPr>
          <p:cNvPr id="15" name="ZoneTexte 14">
            <a:extLst>
              <a:ext uri="{FF2B5EF4-FFF2-40B4-BE49-F238E27FC236}">
                <a16:creationId xmlns:a16="http://schemas.microsoft.com/office/drawing/2014/main" id="{506DD9E8-E461-4956-A082-9868C9082D77}"/>
              </a:ext>
            </a:extLst>
          </p:cNvPr>
          <p:cNvSpPr txBox="1"/>
          <p:nvPr/>
        </p:nvSpPr>
        <p:spPr>
          <a:xfrm>
            <a:off x="906236" y="3225552"/>
            <a:ext cx="4580164" cy="1477328"/>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Nouvel immeuble d’appartement en prolongement des murs de soutènement existants d’un jardin rendu public. </a:t>
            </a:r>
            <a:br>
              <a:rPr lang="fr-FR" dirty="0">
                <a:latin typeface="Arial Nova Light" panose="020B0304020202020204" pitchFamily="34" charset="0"/>
              </a:rPr>
            </a:br>
            <a:r>
              <a:rPr lang="fr-FR" dirty="0">
                <a:latin typeface="Arial Nova Light" panose="020B0304020202020204" pitchFamily="34" charset="0"/>
              </a:rPr>
              <a:t>Création d’un passage à travers l’îlot (accessible en journée)</a:t>
            </a:r>
            <a:endParaRPr lang="fr-BE" dirty="0">
              <a:latin typeface="Arial Nova Light" panose="020B0304020202020204" pitchFamily="34" charset="0"/>
            </a:endParaRPr>
          </a:p>
        </p:txBody>
      </p:sp>
      <p:pic>
        <p:nvPicPr>
          <p:cNvPr id="18" name="Image 17">
            <a:extLst>
              <a:ext uri="{FF2B5EF4-FFF2-40B4-BE49-F238E27FC236}">
                <a16:creationId xmlns:a16="http://schemas.microsoft.com/office/drawing/2014/main" id="{1EE9272E-9DDD-4F16-A327-4D5E4687EBB1}"/>
              </a:ext>
            </a:extLst>
          </p:cNvPr>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8" name="Graphique 7" descr="Actualiser">
            <a:extLst>
              <a:ext uri="{FF2B5EF4-FFF2-40B4-BE49-F238E27FC236}">
                <a16:creationId xmlns:a16="http://schemas.microsoft.com/office/drawing/2014/main" id="{CFD00DAE-E155-4CF8-9EB9-5283937611A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2531441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pic>
        <p:nvPicPr>
          <p:cNvPr id="7" name="Espace réservé du contenu 7">
            <a:extLst>
              <a:ext uri="{FF2B5EF4-FFF2-40B4-BE49-F238E27FC236}">
                <a16:creationId xmlns:a16="http://schemas.microsoft.com/office/drawing/2014/main" id="{54585EC9-3C56-4B91-AF49-C651E50BC7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817" y="1086627"/>
            <a:ext cx="5659704" cy="3307251"/>
          </a:xfrm>
          <a:prstGeom prst="rect">
            <a:avLst/>
          </a:prstGeom>
        </p:spPr>
      </p:pic>
      <p:sp>
        <p:nvSpPr>
          <p:cNvPr id="8" name="ZoneTexte 7">
            <a:extLst>
              <a:ext uri="{FF2B5EF4-FFF2-40B4-BE49-F238E27FC236}">
                <a16:creationId xmlns:a16="http://schemas.microsoft.com/office/drawing/2014/main" id="{DD7B570C-2A12-439F-B989-12907FAC4083}"/>
              </a:ext>
            </a:extLst>
          </p:cNvPr>
          <p:cNvSpPr txBox="1"/>
          <p:nvPr/>
        </p:nvSpPr>
        <p:spPr>
          <a:xfrm>
            <a:off x="514352" y="4485724"/>
            <a:ext cx="5748169" cy="1077218"/>
          </a:xfrm>
          <a:prstGeom prst="rect">
            <a:avLst/>
          </a:prstGeom>
          <a:noFill/>
        </p:spPr>
        <p:txBody>
          <a:bodyPr wrap="square" rtlCol="0">
            <a:spAutoFit/>
          </a:bodyPr>
          <a:lstStyle/>
          <a:p>
            <a:r>
              <a:rPr lang="fr-FR" sz="1600" b="1" dirty="0">
                <a:latin typeface="Arial Nova Light" panose="020B0304020202020204" pitchFamily="34" charset="0"/>
              </a:rPr>
              <a:t>Mons</a:t>
            </a:r>
            <a:r>
              <a:rPr lang="fr-FR" sz="1600" dirty="0">
                <a:latin typeface="Arial Nova Light" panose="020B0304020202020204" pitchFamily="34" charset="0"/>
              </a:rPr>
              <a:t>. Opération de revitalisation urbaine (quartier </a:t>
            </a:r>
            <a:r>
              <a:rPr lang="fr-FR" sz="1600" dirty="0" err="1">
                <a:latin typeface="Arial Nova Light" panose="020B0304020202020204" pitchFamily="34" charset="0"/>
              </a:rPr>
              <a:t>Rachot</a:t>
            </a:r>
            <a:r>
              <a:rPr lang="fr-FR" sz="1600" dirty="0">
                <a:latin typeface="Arial Nova Light" panose="020B0304020202020204" pitchFamily="34" charset="0"/>
              </a:rPr>
              <a:t>) : les nouveaux immeubles de logements s’organisent autour d’un nouvel espace public ; les nouvelles constructions prolongent les volumes existants.</a:t>
            </a:r>
            <a:endParaRPr lang="fr-BE" sz="1600" dirty="0">
              <a:latin typeface="Arial Nova Light" panose="020B0304020202020204" pitchFamily="34" charset="0"/>
            </a:endParaRPr>
          </a:p>
        </p:txBody>
      </p:sp>
      <p:pic>
        <p:nvPicPr>
          <p:cNvPr id="9" name="Espace réservé du contenu 9">
            <a:extLst>
              <a:ext uri="{FF2B5EF4-FFF2-40B4-BE49-F238E27FC236}">
                <a16:creationId xmlns:a16="http://schemas.microsoft.com/office/drawing/2014/main" id="{6983AEA5-C52B-4E29-81AC-CF714641C4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513" y="1099153"/>
            <a:ext cx="5672137" cy="3307251"/>
          </a:xfrm>
          <a:prstGeom prst="rect">
            <a:avLst/>
          </a:prstGeom>
        </p:spPr>
      </p:pic>
      <p:sp>
        <p:nvSpPr>
          <p:cNvPr id="12" name="ZoneTexte 11">
            <a:extLst>
              <a:ext uri="{FF2B5EF4-FFF2-40B4-BE49-F238E27FC236}">
                <a16:creationId xmlns:a16="http://schemas.microsoft.com/office/drawing/2014/main" id="{C0EE86EE-9DE1-4B95-86BE-C511C5A250AB}"/>
              </a:ext>
            </a:extLst>
          </p:cNvPr>
          <p:cNvSpPr txBox="1"/>
          <p:nvPr/>
        </p:nvSpPr>
        <p:spPr>
          <a:xfrm>
            <a:off x="6386513" y="4464764"/>
            <a:ext cx="5659705" cy="1323439"/>
          </a:xfrm>
          <a:prstGeom prst="rect">
            <a:avLst/>
          </a:prstGeom>
          <a:noFill/>
        </p:spPr>
        <p:txBody>
          <a:bodyPr wrap="square" rtlCol="0">
            <a:spAutoFit/>
          </a:bodyPr>
          <a:lstStyle/>
          <a:p>
            <a:r>
              <a:rPr lang="fr-FR" sz="1600" b="1" dirty="0">
                <a:latin typeface="Arial Nova Light" panose="020B0304020202020204" pitchFamily="34" charset="0"/>
              </a:rPr>
              <a:t>Namur</a:t>
            </a:r>
            <a:r>
              <a:rPr lang="fr-FR" sz="1600" dirty="0">
                <a:latin typeface="Arial Nova Light" panose="020B0304020202020204" pitchFamily="34" charset="0"/>
              </a:rPr>
              <a:t>. reconversion du site des abattoirs de </a:t>
            </a:r>
            <a:r>
              <a:rPr lang="fr-FR" sz="1600" dirty="0" err="1">
                <a:latin typeface="Arial Nova Light" panose="020B0304020202020204" pitchFamily="34" charset="0"/>
              </a:rPr>
              <a:t>Bomel</a:t>
            </a:r>
            <a:r>
              <a:rPr lang="fr-FR" sz="1600" dirty="0">
                <a:latin typeface="Arial Nova Light" panose="020B0304020202020204" pitchFamily="34" charset="0"/>
              </a:rPr>
              <a:t> a intensification du quartier avec des espaces publics, des équipements culturels, des espaces commerciaux et une diversité de logements assumant une typologie architecturale contemporaine en dialogue avec le patrimoine rénové.</a:t>
            </a:r>
            <a:endParaRPr lang="fr-BE" sz="1600" dirty="0">
              <a:latin typeface="Arial Nova Light" panose="020B0304020202020204" pitchFamily="34" charset="0"/>
            </a:endParaRPr>
          </a:p>
        </p:txBody>
      </p:sp>
      <p:pic>
        <p:nvPicPr>
          <p:cNvPr id="13" name="Image 12">
            <a:extLst>
              <a:ext uri="{FF2B5EF4-FFF2-40B4-BE49-F238E27FC236}">
                <a16:creationId xmlns:a16="http://schemas.microsoft.com/office/drawing/2014/main" id="{61BEEF72-C223-464B-8165-81AEF1B1D320}"/>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14" name="Graphique 13" descr="Actualiser">
            <a:extLst>
              <a:ext uri="{FF2B5EF4-FFF2-40B4-BE49-F238E27FC236}">
                <a16:creationId xmlns:a16="http://schemas.microsoft.com/office/drawing/2014/main" id="{1449F486-4D7C-48F1-BE68-1DBAE174224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376249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12" name="Rectangle 11">
            <a:extLst>
              <a:ext uri="{FF2B5EF4-FFF2-40B4-BE49-F238E27FC236}">
                <a16:creationId xmlns:a16="http://schemas.microsoft.com/office/drawing/2014/main" id="{408EA03B-8852-4B1F-AF35-F1328F204A24}"/>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13" name="Text Placeholder 3">
            <a:extLst>
              <a:ext uri="{FF2B5EF4-FFF2-40B4-BE49-F238E27FC236}">
                <a16:creationId xmlns:a16="http://schemas.microsoft.com/office/drawing/2014/main" id="{DCCF2047-395D-496A-831F-9392997A203B}"/>
              </a:ext>
            </a:extLst>
          </p:cNvPr>
          <p:cNvSpPr>
            <a:spLocks noGrp="1"/>
          </p:cNvSpPr>
          <p:nvPr>
            <p:ph type="body" idx="1"/>
          </p:nvPr>
        </p:nvSpPr>
        <p:spPr>
          <a:xfrm>
            <a:off x="497526" y="1707363"/>
            <a:ext cx="11291703" cy="3681066"/>
          </a:xfrm>
        </p:spPr>
        <p:txBody>
          <a:bodyPr lIns="91440" tIns="45720" rIns="91440" bIns="45720" anchor="t"/>
          <a:lstStyle/>
          <a:p>
            <a:pPr lvl="1"/>
            <a:r>
              <a:rPr lang="fr-FR" dirty="0"/>
              <a:t>Intensification via une innovation urbanistique dans la manière de restructurer le tissu</a:t>
            </a:r>
            <a:br>
              <a:rPr lang="fr-FR" dirty="0"/>
            </a:br>
            <a:r>
              <a:rPr lang="fr-FR" dirty="0"/>
              <a:t>et transitions par rapport aux tissus existant et voisins, via :</a:t>
            </a:r>
          </a:p>
          <a:p>
            <a:pPr marL="800100" lvl="1" indent="-342900">
              <a:buFontTx/>
              <a:buChar char="-"/>
            </a:pPr>
            <a:r>
              <a:rPr lang="fr-FR" dirty="0"/>
              <a:t>développement d’une diversité typologique dense cadrant et activant les nouveaux espaces publics et bénéficiant d’un soin particulier aux articulations avec le tissu existant ;</a:t>
            </a:r>
          </a:p>
          <a:p>
            <a:pPr marL="800100" lvl="1" indent="-342900">
              <a:buFontTx/>
              <a:buChar char="-"/>
            </a:pPr>
            <a:r>
              <a:rPr lang="fr-FR" dirty="0"/>
              <a:t>redéfinition de tissus urbanisés obsolètes ou endommagés et/ou reconversion de friches en valorisant le patrimoine et en traitant les sols pollués;</a:t>
            </a:r>
          </a:p>
          <a:p>
            <a:pPr marL="800100" lvl="1" indent="-342900">
              <a:buFontTx/>
              <a:buChar char="-"/>
            </a:pPr>
            <a:r>
              <a:rPr lang="fr-FR" dirty="0"/>
              <a:t>Nouveau paysage urbain (séquences paysagères qualitatives, jeux de volumes, abords…);</a:t>
            </a:r>
          </a:p>
          <a:p>
            <a:pPr marL="800100" lvl="1" indent="-342900">
              <a:buFontTx/>
              <a:buChar char="-"/>
            </a:pPr>
            <a:r>
              <a:rPr lang="fr-FR" dirty="0"/>
              <a:t>Diversité des logements construits (taille, sociaux…) et mixité des fonctions de proximité;</a:t>
            </a:r>
          </a:p>
          <a:p>
            <a:pPr marL="800100" lvl="1" indent="-342900">
              <a:buFontTx/>
              <a:buChar char="-"/>
            </a:pPr>
            <a:r>
              <a:rPr lang="fr-FR" dirty="0"/>
              <a:t>Encouragement de l’usage des modes alternatifs à la voiture; </a:t>
            </a:r>
          </a:p>
          <a:p>
            <a:pPr marL="800100" lvl="1" indent="-342900">
              <a:buFontTx/>
              <a:buChar char="-"/>
            </a:pPr>
            <a:r>
              <a:rPr lang="fr-FR" dirty="0"/>
              <a:t>Création d’une identité partagée de l’espace public, végétalisation, perméabilisation, mutualisation des PK…</a:t>
            </a:r>
          </a:p>
          <a:p>
            <a:pPr marL="800100" lvl="1" indent="-342900">
              <a:buFontTx/>
              <a:buChar char="-"/>
            </a:pPr>
            <a:r>
              <a:rPr lang="fr-FR" dirty="0"/>
              <a:t>Intégration des infrastructures techniques…</a:t>
            </a:r>
          </a:p>
        </p:txBody>
      </p:sp>
      <p:pic>
        <p:nvPicPr>
          <p:cNvPr id="14" name="Image 13">
            <a:extLst>
              <a:ext uri="{FF2B5EF4-FFF2-40B4-BE49-F238E27FC236}">
                <a16:creationId xmlns:a16="http://schemas.microsoft.com/office/drawing/2014/main" id="{B5F37835-C2DB-468B-B177-EF92BAAF2C39}"/>
              </a:ext>
            </a:extLst>
          </p:cNvPr>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8" name="Graphique 7" descr="Actualiser">
            <a:extLst>
              <a:ext uri="{FF2B5EF4-FFF2-40B4-BE49-F238E27FC236}">
                <a16:creationId xmlns:a16="http://schemas.microsoft.com/office/drawing/2014/main" id="{313CC0C6-1323-4E69-9789-76A4C0054FD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411473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3266988"/>
          </a:xfrm>
        </p:spPr>
        <p:txBody>
          <a:bodyPr/>
          <a:lstStyle/>
          <a:p>
            <a:pPr lvl="1"/>
            <a:r>
              <a:rPr lang="fr-FR" dirty="0"/>
              <a:t>au sein de parcelles ou de zones vierges ou assimilées comme telles (les ZACC, par exemple)</a:t>
            </a:r>
          </a:p>
          <a:p>
            <a:pPr lvl="1"/>
            <a:r>
              <a:rPr lang="fr-FR" dirty="0"/>
              <a:t>généralement après des divisions parcellaires, via un plan d’urbanisation ou une opération groupée </a:t>
            </a:r>
          </a:p>
          <a:p>
            <a:pPr lvl="1"/>
            <a:r>
              <a:rPr lang="fr-FR" dirty="0"/>
              <a:t>sont l’occasion d’une mise en œuvre d’inventions urbanistiques et de nouvelles typologies architecturales</a:t>
            </a:r>
          </a:p>
          <a:p>
            <a:pPr lvl="1"/>
            <a:endParaRPr lang="fr-BE" dirty="0"/>
          </a:p>
        </p:txBody>
      </p:sp>
      <p:grpSp>
        <p:nvGrpSpPr>
          <p:cNvPr id="9" name="Groupe 8">
            <a:extLst>
              <a:ext uri="{FF2B5EF4-FFF2-40B4-BE49-F238E27FC236}">
                <a16:creationId xmlns:a16="http://schemas.microsoft.com/office/drawing/2014/main" id="{934AB76F-160E-4FDC-AEA7-B2E82AF5EC38}"/>
              </a:ext>
            </a:extLst>
          </p:cNvPr>
          <p:cNvGrpSpPr/>
          <p:nvPr/>
        </p:nvGrpSpPr>
        <p:grpSpPr>
          <a:xfrm>
            <a:off x="287867" y="768748"/>
            <a:ext cx="4752219" cy="3454909"/>
            <a:chOff x="0" y="0"/>
            <a:chExt cx="2157942" cy="1435100"/>
          </a:xfrm>
        </p:grpSpPr>
        <p:pic>
          <p:nvPicPr>
            <p:cNvPr id="12" name="Image 11">
              <a:extLst>
                <a:ext uri="{FF2B5EF4-FFF2-40B4-BE49-F238E27FC236}">
                  <a16:creationId xmlns:a16="http://schemas.microsoft.com/office/drawing/2014/main" id="{1C46097C-82F3-4C56-AD5B-480CF7BDA7EF}"/>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267" y="0"/>
              <a:ext cx="2098675" cy="1435100"/>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91FEE09A-60E1-42BE-8464-103E2B654093}"/>
                </a:ext>
              </a:extLst>
            </p:cNvPr>
            <p:cNvSpPr/>
            <p:nvPr/>
          </p:nvSpPr>
          <p:spPr>
            <a:xfrm>
              <a:off x="0" y="558800"/>
              <a:ext cx="228600"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pic>
        <p:nvPicPr>
          <p:cNvPr id="14" name="Graphique 13" descr="Flèche : courbe dans le sens des aiguilles d’une montre">
            <a:extLst>
              <a:ext uri="{FF2B5EF4-FFF2-40B4-BE49-F238E27FC236}">
                <a16:creationId xmlns:a16="http://schemas.microsoft.com/office/drawing/2014/main" id="{E35ADC19-4498-48D1-A2AF-15DEE1DE81E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412509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14" name="Rectangle 13">
            <a:extLst>
              <a:ext uri="{FF2B5EF4-FFF2-40B4-BE49-F238E27FC236}">
                <a16:creationId xmlns:a16="http://schemas.microsoft.com/office/drawing/2014/main" id="{5563DEFD-DF97-4D9E-8A15-8631883034FA}"/>
              </a:ext>
            </a:extLst>
          </p:cNvPr>
          <p:cNvSpPr/>
          <p:nvPr/>
        </p:nvSpPr>
        <p:spPr>
          <a:xfrm>
            <a:off x="5716119" y="1349918"/>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15" name="Rectangle 14">
            <a:extLst>
              <a:ext uri="{FF2B5EF4-FFF2-40B4-BE49-F238E27FC236}">
                <a16:creationId xmlns:a16="http://schemas.microsoft.com/office/drawing/2014/main" id="{368B1F76-9020-47DF-8B75-CE7ADF335BAF}"/>
              </a:ext>
            </a:extLst>
          </p:cNvPr>
          <p:cNvSpPr/>
          <p:nvPr/>
        </p:nvSpPr>
        <p:spPr>
          <a:xfrm>
            <a:off x="5716119" y="1953606"/>
            <a:ext cx="6096000" cy="1015663"/>
          </a:xfrm>
          <a:prstGeom prst="rect">
            <a:avLst/>
          </a:prstGeom>
        </p:spPr>
        <p:txBody>
          <a:bodyPr lIns="91440" tIns="45720" rIns="91440" bIns="45720" anchor="t">
            <a:spAutoFit/>
          </a:bodyPr>
          <a:lstStyle/>
          <a:p>
            <a:r>
              <a:rPr lang="fr-FR" sz="2000" dirty="0">
                <a:solidFill>
                  <a:schemeClr val="tx1">
                    <a:tint val="75000"/>
                  </a:schemeClr>
                </a:solidFill>
              </a:rPr>
              <a:t>Sur site non urbanisé</a:t>
            </a:r>
          </a:p>
          <a:p>
            <a:r>
              <a:rPr lang="fr-FR" sz="2000" dirty="0">
                <a:solidFill>
                  <a:schemeClr val="tx1">
                    <a:tint val="75000"/>
                  </a:schemeClr>
                </a:solidFill>
                <a:cs typeface="Calibri"/>
              </a:rPr>
              <a:t>Plusieurs référentiels existants (écoquartiers, quartiers nouveaux...)</a:t>
            </a:r>
          </a:p>
        </p:txBody>
      </p:sp>
      <p:pic>
        <p:nvPicPr>
          <p:cNvPr id="5" name="Image 4">
            <a:extLst>
              <a:ext uri="{FF2B5EF4-FFF2-40B4-BE49-F238E27FC236}">
                <a16:creationId xmlns:a16="http://schemas.microsoft.com/office/drawing/2014/main" id="{C6B4EA70-76BD-4BE6-BB27-9AAA3C3BAA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56" y="1092808"/>
            <a:ext cx="5019937" cy="3723120"/>
          </a:xfrm>
          <a:prstGeom prst="rect">
            <a:avLst/>
          </a:prstGeom>
        </p:spPr>
      </p:pic>
      <p:pic>
        <p:nvPicPr>
          <p:cNvPr id="8" name="Graphique 7" descr="Flèche : courbe dans le sens des aiguilles d’une montre">
            <a:extLst>
              <a:ext uri="{FF2B5EF4-FFF2-40B4-BE49-F238E27FC236}">
                <a16:creationId xmlns:a16="http://schemas.microsoft.com/office/drawing/2014/main" id="{5A4FBD11-C92E-446E-A1D1-28C7F064497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413811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5" name="Title 2">
            <a:extLst>
              <a:ext uri="{FF2B5EF4-FFF2-40B4-BE49-F238E27FC236}">
                <a16:creationId xmlns:a16="http://schemas.microsoft.com/office/drawing/2014/main" id="{B27FDFCA-6C1D-4352-80A5-795B496CE209}"/>
              </a:ext>
            </a:extLst>
          </p:cNvPr>
          <p:cNvSpPr>
            <a:spLocks noGrp="1"/>
          </p:cNvSpPr>
          <p:nvPr>
            <p:ph type="title"/>
          </p:nvPr>
        </p:nvSpPr>
        <p:spPr>
          <a:xfrm>
            <a:off x="307497" y="365125"/>
            <a:ext cx="11595887" cy="824404"/>
          </a:xfrm>
        </p:spPr>
        <p:txBody>
          <a:bodyPr/>
          <a:lstStyle/>
          <a:p>
            <a:r>
              <a:rPr lang="fr-BE" dirty="0"/>
              <a:t>Des modes d’intervention pour renforcer les centralités</a:t>
            </a:r>
            <a:endParaRPr lang="fr-FR" dirty="0"/>
          </a:p>
        </p:txBody>
      </p:sp>
      <p:sp>
        <p:nvSpPr>
          <p:cNvPr id="6" name="Text Placeholder 3">
            <a:extLst>
              <a:ext uri="{FF2B5EF4-FFF2-40B4-BE49-F238E27FC236}">
                <a16:creationId xmlns:a16="http://schemas.microsoft.com/office/drawing/2014/main" id="{6416BB5C-344C-4744-9262-68A187119AF5}"/>
              </a:ext>
            </a:extLst>
          </p:cNvPr>
          <p:cNvSpPr>
            <a:spLocks noGrp="1"/>
          </p:cNvSpPr>
          <p:nvPr>
            <p:ph type="body" idx="1"/>
          </p:nvPr>
        </p:nvSpPr>
        <p:spPr>
          <a:xfrm>
            <a:off x="409994" y="1192319"/>
            <a:ext cx="10173923" cy="3821116"/>
          </a:xfrm>
        </p:spPr>
        <p:txBody>
          <a:bodyPr/>
          <a:lstStyle/>
          <a:p>
            <a:pPr lvl="1"/>
            <a:r>
              <a:rPr lang="fr-FR" dirty="0"/>
              <a:t>Des situations très différentes entre quartiers, voire au sein d’un même quartier :</a:t>
            </a:r>
          </a:p>
          <a:p>
            <a:pPr marL="800100" lvl="1" indent="-342900">
              <a:buFont typeface="Arial" panose="020B0604020202020204" pitchFamily="34" charset="0"/>
              <a:buChar char="•"/>
            </a:pPr>
            <a:r>
              <a:rPr lang="fr-FR" dirty="0"/>
              <a:t>Quartier déjà urbanisé ou quartier vierge ?</a:t>
            </a:r>
          </a:p>
          <a:p>
            <a:pPr marL="800100" lvl="1" indent="-342900">
              <a:buFont typeface="Arial" panose="020B0604020202020204" pitchFamily="34" charset="0"/>
              <a:buChar char="•"/>
            </a:pPr>
            <a:r>
              <a:rPr lang="fr-FR" dirty="0"/>
              <a:t>Quartier à valeur patrimoniale ? Éléments isolés ou valeur d’ensemble ?</a:t>
            </a:r>
          </a:p>
          <a:p>
            <a:pPr marL="800100" lvl="1" indent="-342900">
              <a:buFont typeface="Arial" panose="020B0604020202020204" pitchFamily="34" charset="0"/>
              <a:buChar char="•"/>
            </a:pPr>
            <a:r>
              <a:rPr lang="fr-FR" dirty="0"/>
              <a:t>Cohérence du tissu urbanistique préexistant ?</a:t>
            </a:r>
          </a:p>
          <a:p>
            <a:pPr marL="800100" lvl="1" indent="-342900">
              <a:buFont typeface="Arial" panose="020B0604020202020204" pitchFamily="34" charset="0"/>
              <a:buChar char="•"/>
            </a:pPr>
            <a:r>
              <a:rPr lang="fr-FR" dirty="0"/>
              <a:t>Densification en cours ? Sur-construction ? Pression immobilière ?</a:t>
            </a:r>
            <a:br>
              <a:rPr lang="fr-FR" dirty="0"/>
            </a:br>
            <a:r>
              <a:rPr lang="fr-FR" dirty="0"/>
              <a:t>Nécessité de garantir la qualité du cadre de vie ? Du cadre bâti?</a:t>
            </a:r>
          </a:p>
          <a:p>
            <a:pPr marL="800100" lvl="1" indent="-342900">
              <a:buFont typeface="Arial" panose="020B0604020202020204" pitchFamily="34" charset="0"/>
              <a:buChar char="•"/>
            </a:pPr>
            <a:r>
              <a:rPr lang="fr-FR" dirty="0"/>
              <a:t>Densification/intensification à encourager par une intervention sur les équipements et services collectifs ?</a:t>
            </a:r>
          </a:p>
          <a:p>
            <a:pPr marL="800100" lvl="1" indent="-342900">
              <a:buFont typeface="Arial" panose="020B0604020202020204" pitchFamily="34" charset="0"/>
              <a:buChar char="•"/>
            </a:pPr>
            <a:r>
              <a:rPr lang="fr-FR" dirty="0"/>
              <a:t>Acceptabilité sociale de la densification ?</a:t>
            </a:r>
          </a:p>
          <a:p>
            <a:pPr marL="800100" lvl="1" indent="-342900">
              <a:buFont typeface="Arial" panose="020B0604020202020204" pitchFamily="34" charset="0"/>
              <a:buChar char="•"/>
            </a:pPr>
            <a:r>
              <a:rPr lang="fr-FR" dirty="0"/>
              <a:t>Maîtrise foncière (terrains communaux, para-communaux…) ? Leviers pour la transformation du quartier (sites à enjeux)?</a:t>
            </a:r>
          </a:p>
          <a:p>
            <a:pPr marL="800100" lvl="1" indent="-342900">
              <a:buFont typeface="Arial" panose="020B0604020202020204" pitchFamily="34" charset="0"/>
              <a:buChar char="•"/>
            </a:pPr>
            <a:endParaRPr lang="fr-FR" dirty="0"/>
          </a:p>
          <a:p>
            <a:pPr marL="800100" lvl="1" indent="-342900">
              <a:buFont typeface="Wingdings" panose="05000000000000000000" pitchFamily="2" charset="2"/>
              <a:buChar char="à"/>
            </a:pPr>
            <a:r>
              <a:rPr lang="fr-FR" dirty="0">
                <a:sym typeface="Wingdings" panose="05000000000000000000" pitchFamily="2" charset="2"/>
              </a:rPr>
              <a:t>des objectifs différents, des modalités d’intervention différentes</a:t>
            </a:r>
          </a:p>
          <a:p>
            <a:pPr marL="800100" lvl="1" indent="-342900">
              <a:buFont typeface="Wingdings" panose="05000000000000000000" pitchFamily="2" charset="2"/>
              <a:buChar char="à"/>
            </a:pPr>
            <a:endParaRPr lang="fr-FR" dirty="0">
              <a:sym typeface="Wingdings" panose="05000000000000000000" pitchFamily="2" charset="2"/>
            </a:endParaRPr>
          </a:p>
          <a:p>
            <a:pPr lvl="1"/>
            <a:endParaRPr lang="fr-FR" dirty="0"/>
          </a:p>
          <a:p>
            <a:pPr marL="800100" lvl="1" indent="-342900">
              <a:buFont typeface="Arial" panose="020B0604020202020204" pitchFamily="34" charset="0"/>
              <a:buChar char="•"/>
            </a:pPr>
            <a:endParaRPr lang="fr-FR" dirty="0"/>
          </a:p>
          <a:p>
            <a:pPr lvl="1"/>
            <a:endParaRPr lang="fr-BE" dirty="0"/>
          </a:p>
        </p:txBody>
      </p:sp>
    </p:spTree>
    <p:extLst>
      <p:ext uri="{BB962C8B-B14F-4D97-AF65-F5344CB8AC3E}">
        <p14:creationId xmlns:p14="http://schemas.microsoft.com/office/powerpoint/2010/main" val="366474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pic>
        <p:nvPicPr>
          <p:cNvPr id="8" name="Image 7">
            <a:extLst>
              <a:ext uri="{FF2B5EF4-FFF2-40B4-BE49-F238E27FC236}">
                <a16:creationId xmlns:a16="http://schemas.microsoft.com/office/drawing/2014/main" id="{368B6B11-0F0C-44D8-A934-76C9E2AF36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7216"/>
          <a:stretch/>
        </p:blipFill>
        <p:spPr>
          <a:xfrm>
            <a:off x="566045" y="1054772"/>
            <a:ext cx="5361846" cy="2842654"/>
          </a:xfrm>
          <a:prstGeom prst="rect">
            <a:avLst/>
          </a:prstGeom>
        </p:spPr>
      </p:pic>
      <p:sp>
        <p:nvSpPr>
          <p:cNvPr id="9" name="ZoneTexte 8">
            <a:extLst>
              <a:ext uri="{FF2B5EF4-FFF2-40B4-BE49-F238E27FC236}">
                <a16:creationId xmlns:a16="http://schemas.microsoft.com/office/drawing/2014/main" id="{C49C30B8-C974-4D9F-85CE-F1A4519B9627}"/>
              </a:ext>
            </a:extLst>
          </p:cNvPr>
          <p:cNvSpPr txBox="1"/>
          <p:nvPr/>
        </p:nvSpPr>
        <p:spPr>
          <a:xfrm>
            <a:off x="471487" y="3943192"/>
            <a:ext cx="5624513" cy="1754326"/>
          </a:xfrm>
          <a:prstGeom prst="rect">
            <a:avLst/>
          </a:prstGeom>
          <a:noFill/>
        </p:spPr>
        <p:txBody>
          <a:bodyPr wrap="square" rtlCol="0">
            <a:spAutoFit/>
          </a:bodyPr>
          <a:lstStyle/>
          <a:p>
            <a:r>
              <a:rPr lang="fr-FR" b="1" dirty="0">
                <a:latin typeface="Arial Nova Light" panose="020B0304020202020204" pitchFamily="34" charset="0"/>
              </a:rPr>
              <a:t>Herve</a:t>
            </a:r>
            <a:r>
              <a:rPr lang="fr-FR" dirty="0">
                <a:latin typeface="Arial Nova Light" panose="020B0304020202020204" pitchFamily="34" charset="0"/>
              </a:rPr>
              <a:t>. Urbanisation d’une prairie (11 appartements et 6 maisons unifamiliales autour d’une venelle publique). Un soin particulier est apporté à l’intégration architecturale et paysagère de l’opération vis-à-vis des espaces ouverts, des constructions voisines et, notamment, d’un ancien corps de ferme.</a:t>
            </a:r>
            <a:endParaRPr lang="fr-BE" dirty="0">
              <a:latin typeface="Arial Nova Light" panose="020B0304020202020204" pitchFamily="34" charset="0"/>
            </a:endParaRPr>
          </a:p>
        </p:txBody>
      </p:sp>
      <p:sp>
        <p:nvSpPr>
          <p:cNvPr id="12" name="ZoneTexte 11">
            <a:extLst>
              <a:ext uri="{FF2B5EF4-FFF2-40B4-BE49-F238E27FC236}">
                <a16:creationId xmlns:a16="http://schemas.microsoft.com/office/drawing/2014/main" id="{08B779AC-060A-402A-9E66-339592E85B89}"/>
              </a:ext>
            </a:extLst>
          </p:cNvPr>
          <p:cNvSpPr txBox="1"/>
          <p:nvPr/>
        </p:nvSpPr>
        <p:spPr>
          <a:xfrm>
            <a:off x="6205198" y="3972406"/>
            <a:ext cx="5361845" cy="1477328"/>
          </a:xfrm>
          <a:prstGeom prst="rect">
            <a:avLst/>
          </a:prstGeom>
          <a:noFill/>
        </p:spPr>
        <p:txBody>
          <a:bodyPr wrap="square" rtlCol="0">
            <a:spAutoFit/>
          </a:bodyPr>
          <a:lstStyle/>
          <a:p>
            <a:r>
              <a:rPr lang="fr-FR" b="1" dirty="0">
                <a:latin typeface="Arial Nova Light" panose="020B0304020202020204" pitchFamily="34" charset="0"/>
              </a:rPr>
              <a:t>Walhain</a:t>
            </a:r>
            <a:r>
              <a:rPr lang="fr-FR" dirty="0">
                <a:latin typeface="Arial Nova Light" panose="020B0304020202020204" pitchFamily="34" charset="0"/>
              </a:rPr>
              <a:t>. Un terrain enclavé situé au cœur du village a fait l’objet d’une vaste opération d’intensification intégrant 33 logements, des services et commerce articulés autour d’un nouvel espace public, lieu de rencontre pour les habitants de la commune.</a:t>
            </a:r>
            <a:endParaRPr lang="fr-BE" dirty="0">
              <a:latin typeface="Arial Nova Light" panose="020B0304020202020204" pitchFamily="34" charset="0"/>
            </a:endParaRPr>
          </a:p>
        </p:txBody>
      </p:sp>
      <p:pic>
        <p:nvPicPr>
          <p:cNvPr id="13" name="Image 12">
            <a:extLst>
              <a:ext uri="{FF2B5EF4-FFF2-40B4-BE49-F238E27FC236}">
                <a16:creationId xmlns:a16="http://schemas.microsoft.com/office/drawing/2014/main" id="{ED058713-4789-4930-9CE2-FFF9EDAFB6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198" t="16709" r="2530" b="2530"/>
          <a:stretch/>
        </p:blipFill>
        <p:spPr>
          <a:xfrm>
            <a:off x="6233385" y="1014241"/>
            <a:ext cx="5333658" cy="2883185"/>
          </a:xfrm>
          <a:prstGeom prst="rect">
            <a:avLst/>
          </a:prstGeom>
        </p:spPr>
      </p:pic>
      <p:pic>
        <p:nvPicPr>
          <p:cNvPr id="14" name="Graphique 13" descr="Flèche : courbe dans le sens des aiguilles d’une montre">
            <a:extLst>
              <a:ext uri="{FF2B5EF4-FFF2-40B4-BE49-F238E27FC236}">
                <a16:creationId xmlns:a16="http://schemas.microsoft.com/office/drawing/2014/main" id="{9973A104-0F24-41AC-B739-B8E3ACB47D7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2418803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12" name="Rectangle 11">
            <a:extLst>
              <a:ext uri="{FF2B5EF4-FFF2-40B4-BE49-F238E27FC236}">
                <a16:creationId xmlns:a16="http://schemas.microsoft.com/office/drawing/2014/main" id="{408EA03B-8852-4B1F-AF35-F1328F204A24}"/>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13" name="Text Placeholder 3">
            <a:extLst>
              <a:ext uri="{FF2B5EF4-FFF2-40B4-BE49-F238E27FC236}">
                <a16:creationId xmlns:a16="http://schemas.microsoft.com/office/drawing/2014/main" id="{DCCF2047-395D-496A-831F-9392997A203B}"/>
              </a:ext>
            </a:extLst>
          </p:cNvPr>
          <p:cNvSpPr>
            <a:spLocks noGrp="1"/>
          </p:cNvSpPr>
          <p:nvPr>
            <p:ph type="body" idx="1"/>
          </p:nvPr>
        </p:nvSpPr>
        <p:spPr>
          <a:xfrm>
            <a:off x="450148" y="1759021"/>
            <a:ext cx="11291703" cy="4194458"/>
          </a:xfrm>
          <a:solidFill>
            <a:schemeClr val="bg1"/>
          </a:solidFill>
        </p:spPr>
        <p:txBody>
          <a:bodyPr/>
          <a:lstStyle/>
          <a:p>
            <a:pPr marL="800100" lvl="1" indent="-342900">
              <a:buFontTx/>
              <a:buChar char="-"/>
            </a:pPr>
            <a:r>
              <a:rPr lang="fr-FR" dirty="0"/>
              <a:t>nouvelle forme d’urbanisation cohérente, qui peut s’émanciper des dominantes du contexte bâti du quartier dans lequel il s’intègre</a:t>
            </a:r>
            <a:br>
              <a:rPr lang="fr-FR" dirty="0"/>
            </a:br>
            <a:r>
              <a:rPr lang="fr-FR" dirty="0"/>
              <a:t>mais s’y articule grâce à différentes stratégies : espaces de transition, aménagement des espaces publics... ;</a:t>
            </a:r>
          </a:p>
          <a:p>
            <a:pPr marL="800100" lvl="1" indent="-342900">
              <a:buFontTx/>
              <a:buChar char="-"/>
            </a:pPr>
            <a:r>
              <a:rPr lang="fr-FR" dirty="0"/>
              <a:t>l’intégration dans les lignes de forces du paysage, maintien d’ouvertures paysagères et création d’un nouveau paysage urbanisé avec des séquences paysagères qualitatives (jeux de volumes, abords…) </a:t>
            </a:r>
          </a:p>
          <a:p>
            <a:pPr marL="800100" lvl="1" indent="-342900">
              <a:buFontTx/>
              <a:buChar char="-"/>
            </a:pPr>
            <a:r>
              <a:rPr lang="fr-FR" dirty="0"/>
              <a:t>Diversité des logements construits (taille, sociaux…) et mixité des fonctions de proximité;</a:t>
            </a:r>
          </a:p>
          <a:p>
            <a:pPr marL="800100" lvl="1" indent="-342900">
              <a:buFontTx/>
              <a:buChar char="-"/>
            </a:pPr>
            <a:r>
              <a:rPr lang="fr-FR" dirty="0"/>
              <a:t>Nouveau maillage viaire connecté au réseau existant qui favorise les modes actifs, l’</a:t>
            </a:r>
            <a:r>
              <a:rPr lang="fr-FR" dirty="0" err="1"/>
              <a:t>auto-partage</a:t>
            </a:r>
            <a:r>
              <a:rPr lang="fr-FR" dirty="0"/>
              <a:t>, la mutualisation des pk… + modification éventuelle des réseaux bus; </a:t>
            </a:r>
          </a:p>
          <a:p>
            <a:pPr marL="800100" lvl="1" indent="-342900">
              <a:buFontTx/>
              <a:buChar char="-"/>
            </a:pPr>
            <a:r>
              <a:rPr lang="fr-FR" dirty="0"/>
              <a:t>Trame verte et bleue comme élément central de conception (infrastructures vertes);</a:t>
            </a:r>
          </a:p>
          <a:p>
            <a:pPr marL="800100" lvl="1" indent="-342900">
              <a:buFontTx/>
              <a:buChar char="-"/>
            </a:pPr>
            <a:r>
              <a:rPr lang="fr-FR" dirty="0"/>
              <a:t>Création d’une identité partagée de l’espace public, végétalisation, perméabilisation, mutualisation des PK…</a:t>
            </a:r>
          </a:p>
          <a:p>
            <a:pPr marL="800100" lvl="1" indent="-342900">
              <a:buFontTx/>
              <a:buChar char="-"/>
            </a:pPr>
            <a:r>
              <a:rPr lang="fr-FR" dirty="0"/>
              <a:t>Intégration des infrastructures techniques…</a:t>
            </a:r>
          </a:p>
        </p:txBody>
      </p:sp>
      <p:pic>
        <p:nvPicPr>
          <p:cNvPr id="7" name="Graphique 6" descr="Flèche : courbe dans le sens des aiguilles d’une montre">
            <a:extLst>
              <a:ext uri="{FF2B5EF4-FFF2-40B4-BE49-F238E27FC236}">
                <a16:creationId xmlns:a16="http://schemas.microsoft.com/office/drawing/2014/main" id="{CCC16B75-D99A-433A-AEDA-77F06D7D45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317437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 « apaisement »</a:t>
            </a:r>
            <a:endParaRPr lang="fr-BE" dirty="0"/>
          </a:p>
        </p:txBody>
      </p:sp>
      <p:sp>
        <p:nvSpPr>
          <p:cNvPr id="14" name="Rectangle 13">
            <a:extLst>
              <a:ext uri="{FF2B5EF4-FFF2-40B4-BE49-F238E27FC236}">
                <a16:creationId xmlns:a16="http://schemas.microsoft.com/office/drawing/2014/main" id="{6FDB9C17-DA13-460B-8455-7081A896E70B}"/>
              </a:ext>
            </a:extLst>
          </p:cNvPr>
          <p:cNvSpPr/>
          <p:nvPr/>
        </p:nvSpPr>
        <p:spPr>
          <a:xfrm>
            <a:off x="2112694" y="1209680"/>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15" name="Text Placeholder 3">
            <a:extLst>
              <a:ext uri="{FF2B5EF4-FFF2-40B4-BE49-F238E27FC236}">
                <a16:creationId xmlns:a16="http://schemas.microsoft.com/office/drawing/2014/main" id="{FE609E7E-3A40-4E93-927A-AE0108DD9F69}"/>
              </a:ext>
            </a:extLst>
          </p:cNvPr>
          <p:cNvSpPr>
            <a:spLocks noGrp="1"/>
          </p:cNvSpPr>
          <p:nvPr>
            <p:ph type="body" idx="1"/>
          </p:nvPr>
        </p:nvSpPr>
        <p:spPr>
          <a:xfrm>
            <a:off x="1682023" y="1720710"/>
            <a:ext cx="7268443" cy="3266988"/>
          </a:xfrm>
        </p:spPr>
        <p:txBody>
          <a:bodyPr/>
          <a:lstStyle/>
          <a:p>
            <a:pPr lvl="1"/>
            <a:r>
              <a:rPr lang="fr-FR" dirty="0"/>
              <a:t>Hors des centralités</a:t>
            </a:r>
          </a:p>
          <a:p>
            <a:pPr lvl="1"/>
            <a:r>
              <a:rPr lang="fr-FR" dirty="0"/>
              <a:t>Volonté de maîtriser l’urbanisation </a:t>
            </a:r>
            <a:br>
              <a:rPr lang="fr-FR" dirty="0"/>
            </a:br>
            <a:r>
              <a:rPr lang="fr-FR" dirty="0"/>
              <a:t>voire de « déclasser » certaines zones urbanisables</a:t>
            </a:r>
          </a:p>
          <a:p>
            <a:pPr lvl="1"/>
            <a:endParaRPr lang="fr-BE" dirty="0"/>
          </a:p>
        </p:txBody>
      </p:sp>
    </p:spTree>
    <p:extLst>
      <p:ext uri="{BB962C8B-B14F-4D97-AF65-F5344CB8AC3E}">
        <p14:creationId xmlns:p14="http://schemas.microsoft.com/office/powerpoint/2010/main" val="336765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5" name="Title 2">
            <a:extLst>
              <a:ext uri="{FF2B5EF4-FFF2-40B4-BE49-F238E27FC236}">
                <a16:creationId xmlns:a16="http://schemas.microsoft.com/office/drawing/2014/main" id="{B27FDFCA-6C1D-4352-80A5-795B496CE209}"/>
              </a:ext>
            </a:extLst>
          </p:cNvPr>
          <p:cNvSpPr>
            <a:spLocks noGrp="1"/>
          </p:cNvSpPr>
          <p:nvPr>
            <p:ph type="title"/>
          </p:nvPr>
        </p:nvSpPr>
        <p:spPr>
          <a:xfrm>
            <a:off x="307497" y="365125"/>
            <a:ext cx="11595887" cy="824404"/>
          </a:xfrm>
        </p:spPr>
        <p:txBody>
          <a:bodyPr/>
          <a:lstStyle/>
          <a:p>
            <a:r>
              <a:rPr lang="fr-BE" dirty="0"/>
              <a:t>Des modes d’intervention pour renforcer les centralités</a:t>
            </a:r>
            <a:endParaRPr lang="fr-FR" dirty="0"/>
          </a:p>
        </p:txBody>
      </p:sp>
      <p:sp>
        <p:nvSpPr>
          <p:cNvPr id="6" name="Text Placeholder 3">
            <a:extLst>
              <a:ext uri="{FF2B5EF4-FFF2-40B4-BE49-F238E27FC236}">
                <a16:creationId xmlns:a16="http://schemas.microsoft.com/office/drawing/2014/main" id="{6416BB5C-344C-4744-9262-68A187119AF5}"/>
              </a:ext>
            </a:extLst>
          </p:cNvPr>
          <p:cNvSpPr>
            <a:spLocks noGrp="1"/>
          </p:cNvSpPr>
          <p:nvPr>
            <p:ph type="body" idx="1"/>
          </p:nvPr>
        </p:nvSpPr>
        <p:spPr>
          <a:xfrm>
            <a:off x="409994" y="1192319"/>
            <a:ext cx="10173923" cy="3821116"/>
          </a:xfrm>
        </p:spPr>
        <p:txBody>
          <a:bodyPr/>
          <a:lstStyle/>
          <a:p>
            <a:pPr lvl="1"/>
            <a:r>
              <a:rPr lang="fr-FR" sz="2400" dirty="0">
                <a:solidFill>
                  <a:schemeClr val="tx1">
                    <a:lumMod val="65000"/>
                    <a:lumOff val="35000"/>
                  </a:schemeClr>
                </a:solidFill>
                <a:latin typeface="Arial" panose="020B0604020202020204" pitchFamily="34" charset="0"/>
                <a:cs typeface="Arial" panose="020B0604020202020204" pitchFamily="34" charset="0"/>
              </a:rPr>
              <a:t>4 modes d’intervention sur les quartiers</a:t>
            </a:r>
            <a:endParaRPr lang="fr-FR"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Wingdings" panose="05000000000000000000" pitchFamily="2" charset="2"/>
              <a:buChar char="à"/>
            </a:pPr>
            <a:endParaRPr lang="fr-FR" dirty="0">
              <a:sym typeface="Wingdings" panose="05000000000000000000" pitchFamily="2" charset="2"/>
            </a:endParaRPr>
          </a:p>
          <a:p>
            <a:pPr lvl="1"/>
            <a:endParaRPr lang="fr-FR" dirty="0"/>
          </a:p>
          <a:p>
            <a:pPr marL="800100" lvl="1" indent="-342900">
              <a:buFont typeface="Arial" panose="020B0604020202020204" pitchFamily="34" charset="0"/>
              <a:buChar char="•"/>
            </a:pPr>
            <a:endParaRPr lang="fr-FR" dirty="0"/>
          </a:p>
          <a:p>
            <a:pPr lvl="1"/>
            <a:endParaRPr lang="fr-BE" dirty="0"/>
          </a:p>
        </p:txBody>
      </p:sp>
      <p:pic>
        <p:nvPicPr>
          <p:cNvPr id="7" name="Image 6">
            <a:extLst>
              <a:ext uri="{FF2B5EF4-FFF2-40B4-BE49-F238E27FC236}">
                <a16:creationId xmlns:a16="http://schemas.microsoft.com/office/drawing/2014/main" id="{622CD6B4-9AE4-4FA9-94C7-E8D81E9E032E}"/>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7847" y="1912102"/>
            <a:ext cx="2970588" cy="1749929"/>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4F2698C7-7A69-4406-A84D-3B1DC25DA784}"/>
              </a:ext>
            </a:extLst>
          </p:cNvPr>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378548" y="1782206"/>
            <a:ext cx="2569277" cy="1749927"/>
          </a:xfrm>
          <a:prstGeom prst="rect">
            <a:avLst/>
          </a:prstGeom>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11716F9B-BA0D-4765-95A1-0CFA355B4924}"/>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210399" y="1607801"/>
            <a:ext cx="2736114" cy="1883558"/>
          </a:xfrm>
          <a:prstGeom prst="rect">
            <a:avLst/>
          </a:prstGeom>
          <a:ln>
            <a:noFill/>
          </a:ln>
          <a:extLst>
            <a:ext uri="{53640926-AAD7-44D8-BBD7-CCE9431645EC}">
              <a14:shadowObscured xmlns:a14="http://schemas.microsoft.com/office/drawing/2010/main"/>
            </a:ext>
          </a:extLst>
        </p:spPr>
      </p:pic>
      <p:grpSp>
        <p:nvGrpSpPr>
          <p:cNvPr id="12" name="Groupe 11">
            <a:extLst>
              <a:ext uri="{FF2B5EF4-FFF2-40B4-BE49-F238E27FC236}">
                <a16:creationId xmlns:a16="http://schemas.microsoft.com/office/drawing/2014/main" id="{E01B7477-97EB-4E5C-BF89-9FAA7B6C2E91}"/>
              </a:ext>
            </a:extLst>
          </p:cNvPr>
          <p:cNvGrpSpPr/>
          <p:nvPr/>
        </p:nvGrpSpPr>
        <p:grpSpPr>
          <a:xfrm>
            <a:off x="8998840" y="1670983"/>
            <a:ext cx="2970588" cy="2013203"/>
            <a:chOff x="0" y="0"/>
            <a:chExt cx="2157942" cy="1435100"/>
          </a:xfrm>
        </p:grpSpPr>
        <p:pic>
          <p:nvPicPr>
            <p:cNvPr id="13" name="Image 12">
              <a:extLst>
                <a:ext uri="{FF2B5EF4-FFF2-40B4-BE49-F238E27FC236}">
                  <a16:creationId xmlns:a16="http://schemas.microsoft.com/office/drawing/2014/main" id="{0692F379-3CF4-45CD-9C1D-8B46B8A1D394}"/>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267" y="0"/>
              <a:ext cx="2098675" cy="1435100"/>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9976723D-9D4A-4808-A3DF-6E78CC73BBE5}"/>
                </a:ext>
              </a:extLst>
            </p:cNvPr>
            <p:cNvSpPr/>
            <p:nvPr/>
          </p:nvSpPr>
          <p:spPr>
            <a:xfrm>
              <a:off x="0" y="558800"/>
              <a:ext cx="228600"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sp>
        <p:nvSpPr>
          <p:cNvPr id="15" name="ZoneTexte 14">
            <a:extLst>
              <a:ext uri="{FF2B5EF4-FFF2-40B4-BE49-F238E27FC236}">
                <a16:creationId xmlns:a16="http://schemas.microsoft.com/office/drawing/2014/main" id="{D26153D2-C23A-4C9C-A281-971B7E28FEFC}"/>
              </a:ext>
            </a:extLst>
          </p:cNvPr>
          <p:cNvSpPr txBox="1"/>
          <p:nvPr/>
        </p:nvSpPr>
        <p:spPr>
          <a:xfrm>
            <a:off x="1108572" y="3784137"/>
            <a:ext cx="1578294" cy="338554"/>
          </a:xfrm>
          <a:prstGeom prst="rect">
            <a:avLst/>
          </a:prstGeom>
          <a:noFill/>
        </p:spPr>
        <p:txBody>
          <a:bodyPr wrap="square" rtlCol="0">
            <a:spAutoFit/>
          </a:bodyPr>
          <a:lstStyle/>
          <a:p>
            <a:r>
              <a:rPr lang="fr-FR" sz="1600" b="1" dirty="0">
                <a:latin typeface="Garamond" panose="02020404030301010803" pitchFamily="18" charset="0"/>
              </a:rPr>
              <a:t>1. Protection</a:t>
            </a:r>
            <a:endParaRPr lang="fr-BE" sz="1600" b="1" dirty="0">
              <a:latin typeface="Garamond" panose="02020404030301010803" pitchFamily="18" charset="0"/>
            </a:endParaRPr>
          </a:p>
        </p:txBody>
      </p:sp>
      <p:sp>
        <p:nvSpPr>
          <p:cNvPr id="16" name="ZoneTexte 15">
            <a:extLst>
              <a:ext uri="{FF2B5EF4-FFF2-40B4-BE49-F238E27FC236}">
                <a16:creationId xmlns:a16="http://schemas.microsoft.com/office/drawing/2014/main" id="{28B433D9-E1B1-4625-BE29-192D83B47C76}"/>
              </a:ext>
            </a:extLst>
          </p:cNvPr>
          <p:cNvSpPr txBox="1"/>
          <p:nvPr/>
        </p:nvSpPr>
        <p:spPr>
          <a:xfrm>
            <a:off x="3603147" y="3741623"/>
            <a:ext cx="1982082" cy="338554"/>
          </a:xfrm>
          <a:prstGeom prst="rect">
            <a:avLst/>
          </a:prstGeom>
          <a:noFill/>
        </p:spPr>
        <p:txBody>
          <a:bodyPr wrap="square" rtlCol="0">
            <a:spAutoFit/>
          </a:bodyPr>
          <a:lstStyle/>
          <a:p>
            <a:r>
              <a:rPr lang="fr-FR" sz="1600" b="1" dirty="0">
                <a:latin typeface="Garamond" panose="02020404030301010803" pitchFamily="18" charset="0"/>
              </a:rPr>
              <a:t>2. Consolidation</a:t>
            </a:r>
            <a:endParaRPr lang="fr-BE" sz="1600" b="1" dirty="0">
              <a:latin typeface="Garamond" panose="02020404030301010803" pitchFamily="18" charset="0"/>
            </a:endParaRPr>
          </a:p>
        </p:txBody>
      </p:sp>
      <p:sp>
        <p:nvSpPr>
          <p:cNvPr id="17" name="ZoneTexte 16">
            <a:extLst>
              <a:ext uri="{FF2B5EF4-FFF2-40B4-BE49-F238E27FC236}">
                <a16:creationId xmlns:a16="http://schemas.microsoft.com/office/drawing/2014/main" id="{DCAB6EC6-3407-49A6-8CE2-E0365B84B202}"/>
              </a:ext>
            </a:extLst>
          </p:cNvPr>
          <p:cNvSpPr txBox="1"/>
          <p:nvPr/>
        </p:nvSpPr>
        <p:spPr>
          <a:xfrm>
            <a:off x="6875046" y="3731720"/>
            <a:ext cx="2160434" cy="338554"/>
          </a:xfrm>
          <a:prstGeom prst="rect">
            <a:avLst/>
          </a:prstGeom>
          <a:noFill/>
        </p:spPr>
        <p:txBody>
          <a:bodyPr wrap="square" rtlCol="0">
            <a:spAutoFit/>
          </a:bodyPr>
          <a:lstStyle/>
          <a:p>
            <a:r>
              <a:rPr lang="fr-FR" sz="1600" b="1" dirty="0">
                <a:latin typeface="Garamond" panose="02020404030301010803" pitchFamily="18" charset="0"/>
              </a:rPr>
              <a:t>3. Restructuration</a:t>
            </a:r>
            <a:endParaRPr lang="fr-BE" sz="1600" b="1" dirty="0">
              <a:latin typeface="Garamond" panose="02020404030301010803" pitchFamily="18" charset="0"/>
            </a:endParaRPr>
          </a:p>
        </p:txBody>
      </p:sp>
      <p:sp>
        <p:nvSpPr>
          <p:cNvPr id="18" name="ZoneTexte 17">
            <a:extLst>
              <a:ext uri="{FF2B5EF4-FFF2-40B4-BE49-F238E27FC236}">
                <a16:creationId xmlns:a16="http://schemas.microsoft.com/office/drawing/2014/main" id="{09054158-433D-441D-85E8-C88445925EF0}"/>
              </a:ext>
            </a:extLst>
          </p:cNvPr>
          <p:cNvSpPr txBox="1"/>
          <p:nvPr/>
        </p:nvSpPr>
        <p:spPr>
          <a:xfrm>
            <a:off x="9606116" y="3731720"/>
            <a:ext cx="2175890" cy="338554"/>
          </a:xfrm>
          <a:prstGeom prst="rect">
            <a:avLst/>
          </a:prstGeom>
          <a:noFill/>
        </p:spPr>
        <p:txBody>
          <a:bodyPr wrap="square" rtlCol="0">
            <a:spAutoFit/>
          </a:bodyPr>
          <a:lstStyle/>
          <a:p>
            <a:r>
              <a:rPr lang="fr-FR" sz="1600" b="1" dirty="0">
                <a:latin typeface="Garamond" panose="02020404030301010803" pitchFamily="18" charset="0"/>
              </a:rPr>
              <a:t>4. Développement</a:t>
            </a:r>
            <a:endParaRPr lang="fr-BE" sz="1600" b="1" dirty="0">
              <a:latin typeface="Garamond" panose="02020404030301010803" pitchFamily="18" charset="0"/>
            </a:endParaRPr>
          </a:p>
        </p:txBody>
      </p:sp>
      <p:pic>
        <p:nvPicPr>
          <p:cNvPr id="19" name="Graphique 18" descr="Diamant">
            <a:extLst>
              <a:ext uri="{FF2B5EF4-FFF2-40B4-BE49-F238E27FC236}">
                <a16:creationId xmlns:a16="http://schemas.microsoft.com/office/drawing/2014/main" id="{077A34FC-7843-4207-A917-512171F8D3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87971" y="4173981"/>
            <a:ext cx="850340" cy="850340"/>
          </a:xfrm>
          <a:prstGeom prst="rect">
            <a:avLst/>
          </a:prstGeom>
        </p:spPr>
      </p:pic>
      <p:pic>
        <p:nvPicPr>
          <p:cNvPr id="20" name="Graphique 19" descr="Flèche : courbe dans le sens des aiguilles d’une montre">
            <a:extLst>
              <a:ext uri="{FF2B5EF4-FFF2-40B4-BE49-F238E27FC236}">
                <a16:creationId xmlns:a16="http://schemas.microsoft.com/office/drawing/2014/main" id="{FAC67146-F202-4ADF-B5DD-63EF1C407AE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696368" flipH="1">
            <a:off x="9958758" y="4070383"/>
            <a:ext cx="903339" cy="942943"/>
          </a:xfrm>
          <a:prstGeom prst="rect">
            <a:avLst/>
          </a:prstGeom>
        </p:spPr>
      </p:pic>
      <p:pic>
        <p:nvPicPr>
          <p:cNvPr id="21" name="Graphique 20" descr="Actualiser">
            <a:extLst>
              <a:ext uri="{FF2B5EF4-FFF2-40B4-BE49-F238E27FC236}">
                <a16:creationId xmlns:a16="http://schemas.microsoft.com/office/drawing/2014/main" id="{7F9DF6FC-A91D-4688-90C5-ADC3FBE489E5}"/>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13649" y="4170910"/>
            <a:ext cx="957846" cy="957846"/>
          </a:xfrm>
          <a:prstGeom prst="rect">
            <a:avLst/>
          </a:prstGeom>
        </p:spPr>
      </p:pic>
      <p:sp>
        <p:nvSpPr>
          <p:cNvPr id="22" name="Rectangle 21">
            <a:extLst>
              <a:ext uri="{FF2B5EF4-FFF2-40B4-BE49-F238E27FC236}">
                <a16:creationId xmlns:a16="http://schemas.microsoft.com/office/drawing/2014/main" id="{C04735E9-EF23-47BA-8207-04F67EA88133}"/>
              </a:ext>
            </a:extLst>
          </p:cNvPr>
          <p:cNvSpPr/>
          <p:nvPr/>
        </p:nvSpPr>
        <p:spPr>
          <a:xfrm>
            <a:off x="3980609" y="4113093"/>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76466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20" name="Image 19">
            <a:extLst>
              <a:ext uri="{FF2B5EF4-FFF2-40B4-BE49-F238E27FC236}">
                <a16:creationId xmlns:a16="http://schemas.microsoft.com/office/drawing/2014/main" id="{0286703A-C7A2-4EBF-92EE-1F15A83F212C}"/>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83172" y="1095871"/>
            <a:ext cx="3930869" cy="2069729"/>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C7CC9C14-CC1A-43DA-95E1-6A1C01C73F56}"/>
              </a:ext>
            </a:extLst>
          </p:cNvPr>
          <p:cNvSpPr/>
          <p:nvPr/>
        </p:nvSpPr>
        <p:spPr>
          <a:xfrm>
            <a:off x="5495742" y="646829"/>
            <a:ext cx="1587294"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5065071" y="1157859"/>
            <a:ext cx="6989379" cy="1183019"/>
          </a:xfrm>
        </p:spPr>
        <p:txBody>
          <a:bodyPr/>
          <a:lstStyle/>
          <a:p>
            <a:pPr lvl="1"/>
            <a:r>
              <a:rPr lang="fr-FR" dirty="0"/>
              <a:t>s’inscrivent dans des tissus bâtis constitués </a:t>
            </a:r>
          </a:p>
          <a:p>
            <a:pPr lvl="1"/>
            <a:r>
              <a:rPr lang="fr-FR" dirty="0"/>
              <a:t>caractérisés par une organisation spatiale et viaire cohérente </a:t>
            </a:r>
          </a:p>
          <a:p>
            <a:pPr lvl="1"/>
            <a:r>
              <a:rPr lang="fr-FR" dirty="0"/>
              <a:t>et une valeur d’ensemble urbanistique, paysagère et patrimoniale. </a:t>
            </a:r>
          </a:p>
          <a:p>
            <a:pPr marL="800100" lvl="1" indent="-342900">
              <a:buFont typeface="Arial" panose="020B0604020202020204" pitchFamily="34" charset="0"/>
              <a:buChar char="•"/>
            </a:pPr>
            <a:endParaRPr lang="fr-FR" dirty="0"/>
          </a:p>
          <a:p>
            <a:pPr lvl="1"/>
            <a:endParaRPr lang="fr-BE" dirty="0"/>
          </a:p>
        </p:txBody>
      </p:sp>
      <p:sp>
        <p:nvSpPr>
          <p:cNvPr id="24" name="Rectangle 23">
            <a:extLst>
              <a:ext uri="{FF2B5EF4-FFF2-40B4-BE49-F238E27FC236}">
                <a16:creationId xmlns:a16="http://schemas.microsoft.com/office/drawing/2014/main" id="{ADC75702-2591-43A5-BA43-3EBB0FA00361}"/>
              </a:ext>
            </a:extLst>
          </p:cNvPr>
          <p:cNvSpPr/>
          <p:nvPr/>
        </p:nvSpPr>
        <p:spPr>
          <a:xfrm>
            <a:off x="5495742" y="2942121"/>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26" name="Rectangle 25">
            <a:extLst>
              <a:ext uri="{FF2B5EF4-FFF2-40B4-BE49-F238E27FC236}">
                <a16:creationId xmlns:a16="http://schemas.microsoft.com/office/drawing/2014/main" id="{FB315605-5DFC-426A-A4EC-C19C18902202}"/>
              </a:ext>
            </a:extLst>
          </p:cNvPr>
          <p:cNvSpPr/>
          <p:nvPr/>
        </p:nvSpPr>
        <p:spPr>
          <a:xfrm>
            <a:off x="5495742" y="3545809"/>
            <a:ext cx="6096000" cy="1938992"/>
          </a:xfrm>
          <a:prstGeom prst="rect">
            <a:avLst/>
          </a:prstGeom>
        </p:spPr>
        <p:txBody>
          <a:bodyPr>
            <a:spAutoFit/>
          </a:bodyPr>
          <a:lstStyle/>
          <a:p>
            <a:r>
              <a:rPr lang="fr-FR" sz="2000" dirty="0">
                <a:solidFill>
                  <a:schemeClr val="tx1">
                    <a:tint val="75000"/>
                  </a:schemeClr>
                </a:solidFill>
              </a:rPr>
              <a:t>recyclage du bâti via la rénovation, la reconversion, la division du bâtiment </a:t>
            </a:r>
          </a:p>
          <a:p>
            <a:r>
              <a:rPr lang="fr-FR" sz="2000" dirty="0">
                <a:solidFill>
                  <a:schemeClr val="tx1">
                    <a:tint val="75000"/>
                  </a:schemeClr>
                </a:solidFill>
              </a:rPr>
              <a:t>sans en augmenter le volume ni l’emprise au sol</a:t>
            </a:r>
          </a:p>
          <a:p>
            <a:r>
              <a:rPr lang="fr-FR" sz="2000" dirty="0">
                <a:solidFill>
                  <a:schemeClr val="tx1">
                    <a:tint val="75000"/>
                  </a:schemeClr>
                </a:solidFill>
              </a:rPr>
              <a:t>démolitions partielles qui peuvent néanmoins participer à la </a:t>
            </a:r>
            <a:r>
              <a:rPr lang="fr-FR" sz="2000" dirty="0" err="1">
                <a:solidFill>
                  <a:schemeClr val="tx1">
                    <a:tint val="75000"/>
                  </a:schemeClr>
                </a:solidFill>
              </a:rPr>
              <a:t>dédensification</a:t>
            </a:r>
            <a:r>
              <a:rPr lang="fr-FR" sz="2000" dirty="0">
                <a:solidFill>
                  <a:schemeClr val="tx1">
                    <a:tint val="75000"/>
                  </a:schemeClr>
                </a:solidFill>
              </a:rPr>
              <a:t> du tissu</a:t>
            </a:r>
          </a:p>
          <a:p>
            <a:r>
              <a:rPr lang="fr-FR" sz="2000" dirty="0">
                <a:solidFill>
                  <a:schemeClr val="tx1">
                    <a:tint val="75000"/>
                  </a:schemeClr>
                </a:solidFill>
              </a:rPr>
              <a:t>Le parcellaire demeure inchangé.</a:t>
            </a:r>
          </a:p>
        </p:txBody>
      </p:sp>
      <p:pic>
        <p:nvPicPr>
          <p:cNvPr id="27" name="Image 26">
            <a:extLst>
              <a:ext uri="{FF2B5EF4-FFF2-40B4-BE49-F238E27FC236}">
                <a16:creationId xmlns:a16="http://schemas.microsoft.com/office/drawing/2014/main" id="{7FF70447-8F61-47D2-98A2-4E59A76898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138" y="3436053"/>
            <a:ext cx="1305730" cy="1092754"/>
          </a:xfrm>
          <a:prstGeom prst="rect">
            <a:avLst/>
          </a:prstGeom>
        </p:spPr>
      </p:pic>
      <p:pic>
        <p:nvPicPr>
          <p:cNvPr id="28" name="Image 27">
            <a:extLst>
              <a:ext uri="{FF2B5EF4-FFF2-40B4-BE49-F238E27FC236}">
                <a16:creationId xmlns:a16="http://schemas.microsoft.com/office/drawing/2014/main" id="{054D0D44-C505-4F2C-8B37-3A83D511F5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94577" y="3489830"/>
            <a:ext cx="846161" cy="782321"/>
          </a:xfrm>
          <a:prstGeom prst="rect">
            <a:avLst/>
          </a:prstGeom>
        </p:spPr>
      </p:pic>
      <p:pic>
        <p:nvPicPr>
          <p:cNvPr id="29" name="Image 28">
            <a:extLst>
              <a:ext uri="{FF2B5EF4-FFF2-40B4-BE49-F238E27FC236}">
                <a16:creationId xmlns:a16="http://schemas.microsoft.com/office/drawing/2014/main" id="{F0F9201F-C76B-4159-BA88-9FD4B9A9CB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12152" y="3609107"/>
            <a:ext cx="966841" cy="928961"/>
          </a:xfrm>
          <a:prstGeom prst="rect">
            <a:avLst/>
          </a:prstGeom>
        </p:spPr>
      </p:pic>
      <p:pic>
        <p:nvPicPr>
          <p:cNvPr id="30" name="Image 29">
            <a:extLst>
              <a:ext uri="{FF2B5EF4-FFF2-40B4-BE49-F238E27FC236}">
                <a16:creationId xmlns:a16="http://schemas.microsoft.com/office/drawing/2014/main" id="{097403BA-5136-4800-BD6D-15D1A7F8144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030283" y="4691550"/>
            <a:ext cx="705918" cy="939566"/>
          </a:xfrm>
          <a:prstGeom prst="rect">
            <a:avLst/>
          </a:prstGeom>
        </p:spPr>
      </p:pic>
      <p:grpSp>
        <p:nvGrpSpPr>
          <p:cNvPr id="31" name="Groupe 30">
            <a:extLst>
              <a:ext uri="{FF2B5EF4-FFF2-40B4-BE49-F238E27FC236}">
                <a16:creationId xmlns:a16="http://schemas.microsoft.com/office/drawing/2014/main" id="{02B26643-51BC-45CC-86E3-6F899E0D4A31}"/>
              </a:ext>
            </a:extLst>
          </p:cNvPr>
          <p:cNvGrpSpPr/>
          <p:nvPr/>
        </p:nvGrpSpPr>
        <p:grpSpPr>
          <a:xfrm>
            <a:off x="3784159" y="2820904"/>
            <a:ext cx="768029" cy="782321"/>
            <a:chOff x="5846960" y="348477"/>
            <a:chExt cx="520385" cy="641445"/>
          </a:xfrm>
        </p:grpSpPr>
        <p:pic>
          <p:nvPicPr>
            <p:cNvPr id="32" name="Image 31">
              <a:extLst>
                <a:ext uri="{FF2B5EF4-FFF2-40B4-BE49-F238E27FC236}">
                  <a16:creationId xmlns:a16="http://schemas.microsoft.com/office/drawing/2014/main" id="{C520977E-A601-46EF-8B8F-5285944AED7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72718" y="348477"/>
              <a:ext cx="494627" cy="641445"/>
            </a:xfrm>
            <a:prstGeom prst="rect">
              <a:avLst/>
            </a:prstGeom>
          </p:spPr>
        </p:pic>
        <mc:AlternateContent xmlns:mc="http://schemas.openxmlformats.org/markup-compatibility/2006" xmlns:p14="http://schemas.microsoft.com/office/powerpoint/2010/main">
          <mc:Choice Requires="p14">
            <p:contentPart p14:bwMode="auto" r:id="rId9">
              <p14:nvContentPartPr>
                <p14:cNvPr id="33" name="Encre 32">
                  <a:extLst>
                    <a:ext uri="{FF2B5EF4-FFF2-40B4-BE49-F238E27FC236}">
                      <a16:creationId xmlns:a16="http://schemas.microsoft.com/office/drawing/2014/main" id="{218007A2-F171-4129-86C4-3B5EE219CC08}"/>
                    </a:ext>
                  </a:extLst>
                </p14:cNvPr>
                <p14:cNvContentPartPr/>
                <p14:nvPr/>
              </p14:nvContentPartPr>
              <p14:xfrm>
                <a:off x="5853080" y="781840"/>
                <a:ext cx="34920" cy="360"/>
              </p14:xfrm>
            </p:contentPart>
          </mc:Choice>
          <mc:Fallback xmlns="">
            <p:pic>
              <p:nvPicPr>
                <p:cNvPr id="39" name="Encre 38">
                  <a:extLst>
                    <a:ext uri="{FF2B5EF4-FFF2-40B4-BE49-F238E27FC236}">
                      <a16:creationId xmlns:a16="http://schemas.microsoft.com/office/drawing/2014/main" id="{2FF5D2E6-0222-4160-A1DE-1F8DF8A2F623}"/>
                    </a:ext>
                  </a:extLst>
                </p:cNvPr>
                <p:cNvPicPr/>
                <p:nvPr/>
              </p:nvPicPr>
              <p:blipFill>
                <a:blip r:embed="rId12"/>
                <a:stretch>
                  <a:fillRect/>
                </a:stretch>
              </p:blipFill>
              <p:spPr>
                <a:xfrm>
                  <a:off x="5844080" y="773200"/>
                  <a:ext cx="52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Encre 33">
                  <a:extLst>
                    <a:ext uri="{FF2B5EF4-FFF2-40B4-BE49-F238E27FC236}">
                      <a16:creationId xmlns:a16="http://schemas.microsoft.com/office/drawing/2014/main" id="{94527674-6ED3-4EA1-BA1E-A39496CA82D0}"/>
                    </a:ext>
                  </a:extLst>
                </p14:cNvPr>
                <p14:cNvContentPartPr/>
                <p14:nvPr/>
              </p14:nvContentPartPr>
              <p14:xfrm>
                <a:off x="5846960" y="630280"/>
                <a:ext cx="30600" cy="14760"/>
              </p14:xfrm>
            </p:contentPart>
          </mc:Choice>
          <mc:Fallback xmlns="">
            <p:pic>
              <p:nvPicPr>
                <p:cNvPr id="40" name="Encre 39">
                  <a:extLst>
                    <a:ext uri="{FF2B5EF4-FFF2-40B4-BE49-F238E27FC236}">
                      <a16:creationId xmlns:a16="http://schemas.microsoft.com/office/drawing/2014/main" id="{4C390A2B-E825-4179-AE3F-86E3DAF72326}"/>
                    </a:ext>
                  </a:extLst>
                </p:cNvPr>
                <p:cNvPicPr/>
                <p:nvPr/>
              </p:nvPicPr>
              <p:blipFill>
                <a:blip r:embed="rId14"/>
                <a:stretch>
                  <a:fillRect/>
                </a:stretch>
              </p:blipFill>
              <p:spPr>
                <a:xfrm>
                  <a:off x="5837960" y="621280"/>
                  <a:ext cx="4824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Encre 34">
                  <a:extLst>
                    <a:ext uri="{FF2B5EF4-FFF2-40B4-BE49-F238E27FC236}">
                      <a16:creationId xmlns:a16="http://schemas.microsoft.com/office/drawing/2014/main" id="{6072D4AA-06F6-459C-B327-1C240D3234D6}"/>
                    </a:ext>
                  </a:extLst>
                </p14:cNvPr>
                <p14:cNvContentPartPr/>
                <p14:nvPr/>
              </p14:nvContentPartPr>
              <p14:xfrm>
                <a:off x="5927960" y="436960"/>
                <a:ext cx="20520" cy="45720"/>
              </p14:xfrm>
            </p:contentPart>
          </mc:Choice>
          <mc:Fallback xmlns="">
            <p:pic>
              <p:nvPicPr>
                <p:cNvPr id="41" name="Encre 40">
                  <a:extLst>
                    <a:ext uri="{FF2B5EF4-FFF2-40B4-BE49-F238E27FC236}">
                      <a16:creationId xmlns:a16="http://schemas.microsoft.com/office/drawing/2014/main" id="{E4DAAE95-06EF-4FEA-AC24-11018350EECC}"/>
                    </a:ext>
                  </a:extLst>
                </p:cNvPr>
                <p:cNvPicPr/>
                <p:nvPr/>
              </p:nvPicPr>
              <p:blipFill>
                <a:blip r:embed="rId16"/>
                <a:stretch>
                  <a:fillRect/>
                </a:stretch>
              </p:blipFill>
              <p:spPr>
                <a:xfrm>
                  <a:off x="5919320" y="427960"/>
                  <a:ext cx="3816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Encre 35">
                  <a:extLst>
                    <a:ext uri="{FF2B5EF4-FFF2-40B4-BE49-F238E27FC236}">
                      <a16:creationId xmlns:a16="http://schemas.microsoft.com/office/drawing/2014/main" id="{233E42EA-C423-46A8-A665-B63865A23053}"/>
                    </a:ext>
                  </a:extLst>
                </p14:cNvPr>
                <p14:cNvContentPartPr/>
                <p14:nvPr/>
              </p14:nvContentPartPr>
              <p14:xfrm>
                <a:off x="6126320" y="419320"/>
                <a:ext cx="34200" cy="53280"/>
              </p14:xfrm>
            </p:contentPart>
          </mc:Choice>
          <mc:Fallback xmlns="">
            <p:pic>
              <p:nvPicPr>
                <p:cNvPr id="42" name="Encre 41">
                  <a:extLst>
                    <a:ext uri="{FF2B5EF4-FFF2-40B4-BE49-F238E27FC236}">
                      <a16:creationId xmlns:a16="http://schemas.microsoft.com/office/drawing/2014/main" id="{C29C11C1-C9C7-40AD-888F-E097FDC07A81}"/>
                    </a:ext>
                  </a:extLst>
                </p:cNvPr>
                <p:cNvPicPr/>
                <p:nvPr/>
              </p:nvPicPr>
              <p:blipFill>
                <a:blip r:embed="rId18"/>
                <a:stretch>
                  <a:fillRect/>
                </a:stretch>
              </p:blipFill>
              <p:spPr>
                <a:xfrm>
                  <a:off x="6117680" y="410680"/>
                  <a:ext cx="518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Encre 36">
                  <a:extLst>
                    <a:ext uri="{FF2B5EF4-FFF2-40B4-BE49-F238E27FC236}">
                      <a16:creationId xmlns:a16="http://schemas.microsoft.com/office/drawing/2014/main" id="{2E0A5EC2-BBF7-4FCC-B358-765AEEADCE97}"/>
                    </a:ext>
                  </a:extLst>
                </p14:cNvPr>
                <p14:cNvContentPartPr/>
                <p14:nvPr/>
              </p14:nvContentPartPr>
              <p14:xfrm>
                <a:off x="6253400" y="570160"/>
                <a:ext cx="42120" cy="14040"/>
              </p14:xfrm>
            </p:contentPart>
          </mc:Choice>
          <mc:Fallback xmlns="">
            <p:pic>
              <p:nvPicPr>
                <p:cNvPr id="43" name="Encre 42">
                  <a:extLst>
                    <a:ext uri="{FF2B5EF4-FFF2-40B4-BE49-F238E27FC236}">
                      <a16:creationId xmlns:a16="http://schemas.microsoft.com/office/drawing/2014/main" id="{019EF123-766A-4AD2-A80A-26372B655F48}"/>
                    </a:ext>
                  </a:extLst>
                </p:cNvPr>
                <p:cNvPicPr/>
                <p:nvPr/>
              </p:nvPicPr>
              <p:blipFill>
                <a:blip r:embed="rId20"/>
                <a:stretch>
                  <a:fillRect/>
                </a:stretch>
              </p:blipFill>
              <p:spPr>
                <a:xfrm>
                  <a:off x="6244400" y="561520"/>
                  <a:ext cx="597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Encre 37">
                  <a:extLst>
                    <a:ext uri="{FF2B5EF4-FFF2-40B4-BE49-F238E27FC236}">
                      <a16:creationId xmlns:a16="http://schemas.microsoft.com/office/drawing/2014/main" id="{9268E6AD-02F9-4EBC-A89E-7B3B5706A739}"/>
                    </a:ext>
                  </a:extLst>
                </p14:cNvPr>
                <p14:cNvContentPartPr/>
                <p14:nvPr/>
              </p14:nvContentPartPr>
              <p14:xfrm>
                <a:off x="6268520" y="756640"/>
                <a:ext cx="39960" cy="360"/>
              </p14:xfrm>
            </p:contentPart>
          </mc:Choice>
          <mc:Fallback xmlns="">
            <p:pic>
              <p:nvPicPr>
                <p:cNvPr id="44" name="Encre 43">
                  <a:extLst>
                    <a:ext uri="{FF2B5EF4-FFF2-40B4-BE49-F238E27FC236}">
                      <a16:creationId xmlns:a16="http://schemas.microsoft.com/office/drawing/2014/main" id="{268F370E-7D09-4824-B596-879AC302EF28}"/>
                    </a:ext>
                  </a:extLst>
                </p:cNvPr>
                <p:cNvPicPr/>
                <p:nvPr/>
              </p:nvPicPr>
              <p:blipFill>
                <a:blip r:embed="rId22"/>
                <a:stretch>
                  <a:fillRect/>
                </a:stretch>
              </p:blipFill>
              <p:spPr>
                <a:xfrm>
                  <a:off x="6259880" y="747640"/>
                  <a:ext cx="57600" cy="18000"/>
                </a:xfrm>
                <a:prstGeom prst="rect">
                  <a:avLst/>
                </a:prstGeom>
              </p:spPr>
            </p:pic>
          </mc:Fallback>
        </mc:AlternateContent>
      </p:grpSp>
      <p:sp>
        <p:nvSpPr>
          <p:cNvPr id="39" name="ZoneTexte 38">
            <a:extLst>
              <a:ext uri="{FF2B5EF4-FFF2-40B4-BE49-F238E27FC236}">
                <a16:creationId xmlns:a16="http://schemas.microsoft.com/office/drawing/2014/main" id="{2C723F5D-EB0C-45C5-9F27-A9987DEF80F5}"/>
              </a:ext>
            </a:extLst>
          </p:cNvPr>
          <p:cNvSpPr txBox="1"/>
          <p:nvPr/>
        </p:nvSpPr>
        <p:spPr>
          <a:xfrm>
            <a:off x="809375" y="4502078"/>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Recyclage du bâti</a:t>
            </a:r>
            <a:endParaRPr lang="fr-BE" sz="1000" dirty="0">
              <a:solidFill>
                <a:schemeClr val="accent5">
                  <a:lumMod val="75000"/>
                </a:schemeClr>
              </a:solidFill>
              <a:latin typeface="Arial Nova Light" panose="020B0304020202020204" pitchFamily="34" charset="0"/>
            </a:endParaRPr>
          </a:p>
        </p:txBody>
      </p:sp>
      <p:sp>
        <p:nvSpPr>
          <p:cNvPr id="40" name="ZoneTexte 39">
            <a:extLst>
              <a:ext uri="{FF2B5EF4-FFF2-40B4-BE49-F238E27FC236}">
                <a16:creationId xmlns:a16="http://schemas.microsoft.com/office/drawing/2014/main" id="{91DF1FA8-117B-4600-8F6A-1D3D9E51E41D}"/>
              </a:ext>
            </a:extLst>
          </p:cNvPr>
          <p:cNvSpPr txBox="1"/>
          <p:nvPr/>
        </p:nvSpPr>
        <p:spPr>
          <a:xfrm>
            <a:off x="2088436" y="4499779"/>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Parcellaire inchangé</a:t>
            </a:r>
            <a:endParaRPr lang="fr-BE" sz="1000" dirty="0">
              <a:solidFill>
                <a:schemeClr val="accent5">
                  <a:lumMod val="75000"/>
                </a:schemeClr>
              </a:solidFill>
              <a:latin typeface="Arial Nova Light" panose="020B0304020202020204" pitchFamily="34" charset="0"/>
            </a:endParaRPr>
          </a:p>
        </p:txBody>
      </p:sp>
      <p:sp>
        <p:nvSpPr>
          <p:cNvPr id="41" name="ZoneTexte 40">
            <a:extLst>
              <a:ext uri="{FF2B5EF4-FFF2-40B4-BE49-F238E27FC236}">
                <a16:creationId xmlns:a16="http://schemas.microsoft.com/office/drawing/2014/main" id="{7A1B1E9C-EE2E-4AA6-BF92-0A4840BEAA2A}"/>
              </a:ext>
            </a:extLst>
          </p:cNvPr>
          <p:cNvSpPr txBox="1"/>
          <p:nvPr/>
        </p:nvSpPr>
        <p:spPr>
          <a:xfrm>
            <a:off x="3072826" y="3310949"/>
            <a:ext cx="1543805" cy="400110"/>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Rénovation / reconversion</a:t>
            </a:r>
            <a:endParaRPr lang="fr-BE" sz="1000" dirty="0">
              <a:solidFill>
                <a:schemeClr val="accent5">
                  <a:lumMod val="75000"/>
                </a:schemeClr>
              </a:solidFill>
              <a:latin typeface="Arial Nova Light" panose="020B0304020202020204" pitchFamily="34" charset="0"/>
            </a:endParaRPr>
          </a:p>
        </p:txBody>
      </p:sp>
      <p:sp>
        <p:nvSpPr>
          <p:cNvPr id="42" name="ZoneTexte 41">
            <a:extLst>
              <a:ext uri="{FF2B5EF4-FFF2-40B4-BE49-F238E27FC236}">
                <a16:creationId xmlns:a16="http://schemas.microsoft.com/office/drawing/2014/main" id="{B5CDD78D-7205-4BA4-ABA1-31F15AC24994}"/>
              </a:ext>
            </a:extLst>
          </p:cNvPr>
          <p:cNvSpPr txBox="1"/>
          <p:nvPr/>
        </p:nvSpPr>
        <p:spPr>
          <a:xfrm>
            <a:off x="3590439" y="4425453"/>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Division</a:t>
            </a:r>
            <a:endParaRPr lang="fr-BE" sz="1000" dirty="0">
              <a:solidFill>
                <a:schemeClr val="accent5">
                  <a:lumMod val="75000"/>
                </a:schemeClr>
              </a:solidFill>
              <a:latin typeface="Arial Nova Light" panose="020B0304020202020204" pitchFamily="34" charset="0"/>
            </a:endParaRPr>
          </a:p>
        </p:txBody>
      </p:sp>
      <p:sp>
        <p:nvSpPr>
          <p:cNvPr id="43" name="ZoneTexte 42">
            <a:extLst>
              <a:ext uri="{FF2B5EF4-FFF2-40B4-BE49-F238E27FC236}">
                <a16:creationId xmlns:a16="http://schemas.microsoft.com/office/drawing/2014/main" id="{AC430FB5-11FE-412C-A4C7-A4EDC46E237C}"/>
              </a:ext>
            </a:extLst>
          </p:cNvPr>
          <p:cNvSpPr txBox="1"/>
          <p:nvPr/>
        </p:nvSpPr>
        <p:spPr>
          <a:xfrm>
            <a:off x="3192396" y="5067283"/>
            <a:ext cx="1543805" cy="400110"/>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Aménagement </a:t>
            </a:r>
          </a:p>
          <a:p>
            <a:r>
              <a:rPr lang="fr-FR" sz="1000" dirty="0">
                <a:solidFill>
                  <a:schemeClr val="accent5">
                    <a:lumMod val="75000"/>
                  </a:schemeClr>
                </a:solidFill>
                <a:latin typeface="Arial Nova Light" panose="020B0304020202020204" pitchFamily="34" charset="0"/>
              </a:rPr>
              <a:t>des combles</a:t>
            </a:r>
            <a:endParaRPr lang="fr-BE" sz="1000" dirty="0">
              <a:solidFill>
                <a:schemeClr val="accent5">
                  <a:lumMod val="75000"/>
                </a:schemeClr>
              </a:solidFill>
              <a:latin typeface="Arial Nova Light" panose="020B0304020202020204" pitchFamily="34" charset="0"/>
            </a:endParaRPr>
          </a:p>
        </p:txBody>
      </p:sp>
      <p:cxnSp>
        <p:nvCxnSpPr>
          <p:cNvPr id="46" name="Connecteur droit 45">
            <a:extLst>
              <a:ext uri="{FF2B5EF4-FFF2-40B4-BE49-F238E27FC236}">
                <a16:creationId xmlns:a16="http://schemas.microsoft.com/office/drawing/2014/main" id="{36BC6A1A-B499-43DE-9F31-A91F71EC3788}"/>
              </a:ext>
            </a:extLst>
          </p:cNvPr>
          <p:cNvCxnSpPr>
            <a:cxnSpLocks/>
          </p:cNvCxnSpPr>
          <p:nvPr/>
        </p:nvCxnSpPr>
        <p:spPr>
          <a:xfrm>
            <a:off x="3729501" y="3004112"/>
            <a:ext cx="115228" cy="871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27B1151-60CB-4D8F-B64A-4B217653BC85}"/>
              </a:ext>
            </a:extLst>
          </p:cNvPr>
          <p:cNvCxnSpPr>
            <a:cxnSpLocks/>
          </p:cNvCxnSpPr>
          <p:nvPr/>
        </p:nvCxnSpPr>
        <p:spPr>
          <a:xfrm>
            <a:off x="4041008" y="2771539"/>
            <a:ext cx="6105" cy="1636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DE9DCCB4-4637-45F3-9027-5CCCAF84B349}"/>
              </a:ext>
            </a:extLst>
          </p:cNvPr>
          <p:cNvCxnSpPr>
            <a:cxnSpLocks/>
          </p:cNvCxnSpPr>
          <p:nvPr/>
        </p:nvCxnSpPr>
        <p:spPr>
          <a:xfrm flipH="1">
            <a:off x="4225645" y="2845594"/>
            <a:ext cx="109443" cy="1371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1BFEE3E3-34B8-477E-9333-D39104C16FF7}"/>
              </a:ext>
            </a:extLst>
          </p:cNvPr>
          <p:cNvCxnSpPr>
            <a:cxnSpLocks/>
          </p:cNvCxnSpPr>
          <p:nvPr/>
        </p:nvCxnSpPr>
        <p:spPr>
          <a:xfrm flipH="1">
            <a:off x="4404088" y="3051079"/>
            <a:ext cx="144888" cy="4472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4" name="Graphique 43" descr="Diamant">
            <a:extLst>
              <a:ext uri="{FF2B5EF4-FFF2-40B4-BE49-F238E27FC236}">
                <a16:creationId xmlns:a16="http://schemas.microsoft.com/office/drawing/2014/main" id="{4597AFE1-4F18-4189-8BF5-1D30F9E537EA}"/>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826483" y="425909"/>
            <a:ext cx="850340" cy="850340"/>
          </a:xfrm>
          <a:prstGeom prst="rect">
            <a:avLst/>
          </a:prstGeom>
        </p:spPr>
      </p:pic>
    </p:spTree>
    <p:extLst>
      <p:ext uri="{BB962C8B-B14F-4D97-AF65-F5344CB8AC3E}">
        <p14:creationId xmlns:p14="http://schemas.microsoft.com/office/powerpoint/2010/main" val="296015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47" name="Image 46">
            <a:extLst>
              <a:ext uri="{FF2B5EF4-FFF2-40B4-BE49-F238E27FC236}">
                <a16:creationId xmlns:a16="http://schemas.microsoft.com/office/drawing/2014/main" id="{2092BCCB-5305-4FE6-AD72-2619A8E469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6513" y="1491964"/>
            <a:ext cx="4927817" cy="2923211"/>
          </a:xfrm>
          <a:prstGeom prst="rect">
            <a:avLst/>
          </a:prstGeom>
        </p:spPr>
      </p:pic>
      <p:sp>
        <p:nvSpPr>
          <p:cNvPr id="49" name="ZoneTexte 48">
            <a:extLst>
              <a:ext uri="{FF2B5EF4-FFF2-40B4-BE49-F238E27FC236}">
                <a16:creationId xmlns:a16="http://schemas.microsoft.com/office/drawing/2014/main" id="{B79107E5-C241-43F3-8817-0C3E947F895D}"/>
              </a:ext>
            </a:extLst>
          </p:cNvPr>
          <p:cNvSpPr txBox="1"/>
          <p:nvPr/>
        </p:nvSpPr>
        <p:spPr>
          <a:xfrm>
            <a:off x="6386513" y="4496369"/>
            <a:ext cx="4927816" cy="923330"/>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La qualité de l’espace public participe à la protection et valorisation des ensembles patrimoniaux.</a:t>
            </a:r>
            <a:endParaRPr lang="fr-BE" dirty="0">
              <a:latin typeface="Arial Nova Light" panose="020B0304020202020204" pitchFamily="34" charset="0"/>
            </a:endParaRPr>
          </a:p>
        </p:txBody>
      </p:sp>
      <p:pic>
        <p:nvPicPr>
          <p:cNvPr id="54" name="Image 53">
            <a:extLst>
              <a:ext uri="{FF2B5EF4-FFF2-40B4-BE49-F238E27FC236}">
                <a16:creationId xmlns:a16="http://schemas.microsoft.com/office/drawing/2014/main" id="{1121CCDA-C624-4463-860A-E09A3C4FB2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633" y="1491964"/>
            <a:ext cx="5569456" cy="2927637"/>
          </a:xfrm>
          <a:prstGeom prst="rect">
            <a:avLst/>
          </a:prstGeom>
        </p:spPr>
      </p:pic>
      <p:sp>
        <p:nvSpPr>
          <p:cNvPr id="55" name="ZoneTexte 54">
            <a:extLst>
              <a:ext uri="{FF2B5EF4-FFF2-40B4-BE49-F238E27FC236}">
                <a16:creationId xmlns:a16="http://schemas.microsoft.com/office/drawing/2014/main" id="{C477CF25-E2A4-4520-942C-0A02795C7504}"/>
              </a:ext>
            </a:extLst>
          </p:cNvPr>
          <p:cNvSpPr txBox="1"/>
          <p:nvPr/>
        </p:nvSpPr>
        <p:spPr>
          <a:xfrm>
            <a:off x="677633" y="4496369"/>
            <a:ext cx="5389784" cy="923330"/>
          </a:xfrm>
          <a:prstGeom prst="rect">
            <a:avLst/>
          </a:prstGeom>
          <a:noFill/>
        </p:spPr>
        <p:txBody>
          <a:bodyPr wrap="square" rtlCol="0">
            <a:spAutoFit/>
          </a:bodyPr>
          <a:lstStyle/>
          <a:p>
            <a:r>
              <a:rPr lang="fr-FR" b="1" dirty="0">
                <a:latin typeface="Arial Nova Light" panose="020B0304020202020204" pitchFamily="34" charset="0"/>
              </a:rPr>
              <a:t>Tubize</a:t>
            </a:r>
            <a:r>
              <a:rPr lang="fr-FR" dirty="0">
                <a:latin typeface="Arial Nova Light" panose="020B0304020202020204" pitchFamily="34" charset="0"/>
              </a:rPr>
              <a:t>. Reconversion d’une ancienne malterie en projet mixte hébergeant des logements et espaces de bureaux.</a:t>
            </a:r>
            <a:endParaRPr lang="fr-BE" dirty="0">
              <a:latin typeface="Arial Nova Light" panose="020B0304020202020204" pitchFamily="34" charset="0"/>
            </a:endParaRPr>
          </a:p>
        </p:txBody>
      </p:sp>
      <p:pic>
        <p:nvPicPr>
          <p:cNvPr id="56" name="Image 55">
            <a:extLst>
              <a:ext uri="{FF2B5EF4-FFF2-40B4-BE49-F238E27FC236}">
                <a16:creationId xmlns:a16="http://schemas.microsoft.com/office/drawing/2014/main" id="{BD1A0C9B-609A-42BA-9863-706EEC0CF4B4}"/>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9" name="Graphique 8" descr="Diamant">
            <a:extLst>
              <a:ext uri="{FF2B5EF4-FFF2-40B4-BE49-F238E27FC236}">
                <a16:creationId xmlns:a16="http://schemas.microsoft.com/office/drawing/2014/main" id="{61B590CF-18C3-4CAB-A87C-BB5598FB26D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82343" y="326034"/>
            <a:ext cx="850340" cy="850340"/>
          </a:xfrm>
          <a:prstGeom prst="rect">
            <a:avLst/>
          </a:prstGeom>
        </p:spPr>
      </p:pic>
    </p:spTree>
    <p:extLst>
      <p:ext uri="{BB962C8B-B14F-4D97-AF65-F5344CB8AC3E}">
        <p14:creationId xmlns:p14="http://schemas.microsoft.com/office/powerpoint/2010/main" val="423117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44" name="Image 43">
            <a:extLst>
              <a:ext uri="{FF2B5EF4-FFF2-40B4-BE49-F238E27FC236}">
                <a16:creationId xmlns:a16="http://schemas.microsoft.com/office/drawing/2014/main" id="{FDC7A24F-2826-4EB9-BF7F-CC85CFEFD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6513" y="1282700"/>
            <a:ext cx="4455658" cy="3227181"/>
          </a:xfrm>
          <a:prstGeom prst="rect">
            <a:avLst/>
          </a:prstGeom>
        </p:spPr>
      </p:pic>
      <p:sp>
        <p:nvSpPr>
          <p:cNvPr id="45" name="ZoneTexte 44">
            <a:extLst>
              <a:ext uri="{FF2B5EF4-FFF2-40B4-BE49-F238E27FC236}">
                <a16:creationId xmlns:a16="http://schemas.microsoft.com/office/drawing/2014/main" id="{50FA50E0-AC2A-4838-9C0F-7E0CF408E727}"/>
              </a:ext>
            </a:extLst>
          </p:cNvPr>
          <p:cNvSpPr txBox="1"/>
          <p:nvPr/>
        </p:nvSpPr>
        <p:spPr>
          <a:xfrm>
            <a:off x="6386512" y="4496603"/>
            <a:ext cx="5489801" cy="923330"/>
          </a:xfrm>
          <a:prstGeom prst="rect">
            <a:avLst/>
          </a:prstGeom>
          <a:noFill/>
        </p:spPr>
        <p:txBody>
          <a:bodyPr wrap="square" rtlCol="0">
            <a:spAutoFit/>
          </a:bodyPr>
          <a:lstStyle/>
          <a:p>
            <a:r>
              <a:rPr lang="fr-FR" b="1" dirty="0" err="1">
                <a:latin typeface="Arial Nova Light" panose="020B0304020202020204" pitchFamily="34" charset="0"/>
              </a:rPr>
              <a:t>Gesves</a:t>
            </a:r>
            <a:r>
              <a:rPr lang="fr-FR" dirty="0">
                <a:latin typeface="Arial Nova Light" panose="020B0304020202020204" pitchFamily="34" charset="0"/>
              </a:rPr>
              <a:t>. La reconversion des anciennes fermes en logements groupés participe au renforcement des tissus ruraux. </a:t>
            </a:r>
            <a:endParaRPr lang="fr-BE" dirty="0">
              <a:latin typeface="Arial Nova Light" panose="020B0304020202020204" pitchFamily="34" charset="0"/>
            </a:endParaRPr>
          </a:p>
        </p:txBody>
      </p:sp>
      <p:pic>
        <p:nvPicPr>
          <p:cNvPr id="51" name="Image 50">
            <a:extLst>
              <a:ext uri="{FF2B5EF4-FFF2-40B4-BE49-F238E27FC236}">
                <a16:creationId xmlns:a16="http://schemas.microsoft.com/office/drawing/2014/main" id="{311FC14B-C9BB-4A06-9DA9-5CDEACA676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142" y="1282701"/>
            <a:ext cx="5580944" cy="3213902"/>
          </a:xfrm>
          <a:prstGeom prst="rect">
            <a:avLst/>
          </a:prstGeom>
        </p:spPr>
      </p:pic>
      <p:sp>
        <p:nvSpPr>
          <p:cNvPr id="53" name="ZoneTexte 52">
            <a:extLst>
              <a:ext uri="{FF2B5EF4-FFF2-40B4-BE49-F238E27FC236}">
                <a16:creationId xmlns:a16="http://schemas.microsoft.com/office/drawing/2014/main" id="{8B0DF471-7002-4FF3-A867-80433F8557AB}"/>
              </a:ext>
            </a:extLst>
          </p:cNvPr>
          <p:cNvSpPr txBox="1"/>
          <p:nvPr/>
        </p:nvSpPr>
        <p:spPr>
          <a:xfrm>
            <a:off x="602818" y="4488230"/>
            <a:ext cx="5580268" cy="923330"/>
          </a:xfrm>
          <a:prstGeom prst="rect">
            <a:avLst/>
          </a:prstGeom>
          <a:noFill/>
        </p:spPr>
        <p:txBody>
          <a:bodyPr wrap="square" rtlCol="0">
            <a:spAutoFit/>
          </a:bodyPr>
          <a:lstStyle/>
          <a:p>
            <a:r>
              <a:rPr lang="fr-FR" b="1" dirty="0" err="1">
                <a:latin typeface="Arial Nova Light" panose="020B0304020202020204" pitchFamily="34" charset="0"/>
              </a:rPr>
              <a:t>Gesves</a:t>
            </a:r>
            <a:r>
              <a:rPr lang="fr-FR" dirty="0">
                <a:latin typeface="Arial Nova Light" panose="020B0304020202020204" pitchFamily="34" charset="0"/>
              </a:rPr>
              <a:t>. Ces trois maisons rénovées et transformées en logements publics favorisent la mixité sociale en cœur de village.</a:t>
            </a:r>
            <a:endParaRPr lang="fr-BE" dirty="0">
              <a:latin typeface="Arial Nova Light" panose="020B0304020202020204" pitchFamily="34" charset="0"/>
            </a:endParaRPr>
          </a:p>
        </p:txBody>
      </p:sp>
      <p:pic>
        <p:nvPicPr>
          <p:cNvPr id="12" name="Image 11">
            <a:extLst>
              <a:ext uri="{FF2B5EF4-FFF2-40B4-BE49-F238E27FC236}">
                <a16:creationId xmlns:a16="http://schemas.microsoft.com/office/drawing/2014/main" id="{A0DFEEAD-034E-4774-B1FB-01347F6D4422}"/>
              </a:ext>
            </a:extLst>
          </p:cNvPr>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9" name="Graphique 8" descr="Diamant">
            <a:extLst>
              <a:ext uri="{FF2B5EF4-FFF2-40B4-BE49-F238E27FC236}">
                <a16:creationId xmlns:a16="http://schemas.microsoft.com/office/drawing/2014/main" id="{89EE2945-0E9F-41D8-B40A-B1C3A0F0D29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8800" y="275248"/>
            <a:ext cx="850340" cy="850340"/>
          </a:xfrm>
          <a:prstGeom prst="rect">
            <a:avLst/>
          </a:prstGeom>
        </p:spPr>
      </p:pic>
    </p:spTree>
    <p:extLst>
      <p:ext uri="{BB962C8B-B14F-4D97-AF65-F5344CB8AC3E}">
        <p14:creationId xmlns:p14="http://schemas.microsoft.com/office/powerpoint/2010/main" val="388082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97526" y="1707363"/>
            <a:ext cx="11291703" cy="3681066"/>
          </a:xfrm>
        </p:spPr>
        <p:txBody>
          <a:bodyPr/>
          <a:lstStyle/>
          <a:p>
            <a:pPr lvl="1"/>
            <a:r>
              <a:rPr lang="fr-FR" dirty="0"/>
              <a:t>protéger, rénover, requalifier et valoriser les qualités intrinsèques du tissu :</a:t>
            </a:r>
          </a:p>
          <a:p>
            <a:pPr marL="800100" lvl="1" indent="-342900">
              <a:buFontTx/>
              <a:buChar char="-"/>
            </a:pPr>
            <a:r>
              <a:rPr lang="fr-FR" dirty="0"/>
              <a:t>déminéralisation des cours et intérieurs d’îlot, perméabilisation des espaces non bâtis ;</a:t>
            </a:r>
          </a:p>
          <a:p>
            <a:pPr marL="800100" lvl="1" indent="-342900">
              <a:buFontTx/>
              <a:buChar char="-"/>
            </a:pPr>
            <a:r>
              <a:rPr lang="fr-FR" dirty="0"/>
              <a:t>rénovation énergétique et la transformation qualitative du bâti pour permettre de nouvelles occupations, intégration des dispositifs énergétiques (isolation/production)</a:t>
            </a:r>
          </a:p>
          <a:p>
            <a:pPr marL="800100" lvl="1" indent="-342900">
              <a:buFontTx/>
              <a:buChar char="-"/>
            </a:pPr>
            <a:r>
              <a:rPr lang="fr-FR" dirty="0"/>
              <a:t>respect des caractéristiques patrimoniales (structurelles, symboliques et esthétiques) et du petit patrimoine ;</a:t>
            </a:r>
          </a:p>
          <a:p>
            <a:pPr marL="800100" lvl="1" indent="-342900">
              <a:buFontTx/>
              <a:buChar char="-"/>
            </a:pPr>
            <a:r>
              <a:rPr lang="fr-FR" dirty="0"/>
              <a:t>qualité et diversité des logements redéfinis ;</a:t>
            </a:r>
          </a:p>
          <a:p>
            <a:pPr marL="800100" lvl="1" indent="-342900">
              <a:buFontTx/>
              <a:buChar char="-"/>
            </a:pPr>
            <a:r>
              <a:rPr lang="fr-FR" dirty="0"/>
              <a:t>protection des activités au </a:t>
            </a:r>
            <a:r>
              <a:rPr lang="fr-FR" dirty="0" err="1"/>
              <a:t>rez</a:t>
            </a:r>
            <a:r>
              <a:rPr lang="fr-FR" dirty="0"/>
              <a:t>-</a:t>
            </a:r>
            <a:r>
              <a:rPr lang="fr-FR" dirty="0" err="1"/>
              <a:t>de-ville</a:t>
            </a:r>
            <a:r>
              <a:rPr lang="fr-FR" dirty="0"/>
              <a:t> / réversibilité + occupation des étages vides ;</a:t>
            </a:r>
          </a:p>
          <a:p>
            <a:pPr marL="800100" lvl="1" indent="-342900">
              <a:buFontTx/>
              <a:buChar char="-"/>
            </a:pPr>
            <a:r>
              <a:rPr lang="fr-FR" dirty="0"/>
              <a:t>aménagement du réseau d’espaces publics pour les modes actifs et les transports en commun ; gestion / mutualisation du stationnement </a:t>
            </a:r>
          </a:p>
          <a:p>
            <a:pPr marL="800100" lvl="1" indent="-342900">
              <a:buFontTx/>
              <a:buChar char="-"/>
            </a:pPr>
            <a:r>
              <a:rPr lang="fr-FR" dirty="0"/>
              <a:t>…</a:t>
            </a:r>
          </a:p>
          <a:p>
            <a:pPr lvl="1"/>
            <a:r>
              <a:rPr lang="fr-FR" dirty="0"/>
              <a:t>. </a:t>
            </a:r>
          </a:p>
          <a:p>
            <a:pPr marL="800100" lvl="1" indent="-342900">
              <a:buFont typeface="Arial" panose="020B0604020202020204" pitchFamily="34" charset="0"/>
              <a:buChar char="•"/>
            </a:pPr>
            <a:endParaRPr lang="fr-FR" dirty="0"/>
          </a:p>
          <a:p>
            <a:pPr lvl="1"/>
            <a:endParaRPr lang="fr-BE" dirty="0"/>
          </a:p>
        </p:txBody>
      </p:sp>
      <p:pic>
        <p:nvPicPr>
          <p:cNvPr id="44" name="Image 43">
            <a:extLst>
              <a:ext uri="{FF2B5EF4-FFF2-40B4-BE49-F238E27FC236}">
                <a16:creationId xmlns:a16="http://schemas.microsoft.com/office/drawing/2014/main" id="{55CA980A-682E-4FC5-8BA9-298D3099F893}"/>
              </a:ext>
            </a:extLst>
          </p:cNvPr>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8" name="Graphique 7" descr="Diamant">
            <a:extLst>
              <a:ext uri="{FF2B5EF4-FFF2-40B4-BE49-F238E27FC236}">
                <a16:creationId xmlns:a16="http://schemas.microsoft.com/office/drawing/2014/main" id="{B9004851-D253-4414-B93A-0622F0E62F2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171" y="315148"/>
            <a:ext cx="850340" cy="850340"/>
          </a:xfrm>
          <a:prstGeom prst="rect">
            <a:avLst/>
          </a:prstGeom>
        </p:spPr>
      </p:pic>
    </p:spTree>
    <p:extLst>
      <p:ext uri="{BB962C8B-B14F-4D97-AF65-F5344CB8AC3E}">
        <p14:creationId xmlns:p14="http://schemas.microsoft.com/office/powerpoint/2010/main" val="91730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1183019"/>
          </a:xfrm>
        </p:spPr>
        <p:txBody>
          <a:bodyPr/>
          <a:lstStyle/>
          <a:p>
            <a:pPr lvl="1"/>
            <a:r>
              <a:rPr lang="fr-FR" dirty="0"/>
              <a:t>dans des tissus urbanisés constitués </a:t>
            </a:r>
            <a:br>
              <a:rPr lang="fr-FR" dirty="0"/>
            </a:br>
            <a:r>
              <a:rPr lang="fr-FR" dirty="0"/>
              <a:t>dont l’organisation spatiale et viaire existante présente une cohérence que les nouveaux développements doivent appuyer et valoriser</a:t>
            </a:r>
            <a:br>
              <a:rPr lang="fr-FR" dirty="0"/>
            </a:br>
            <a:r>
              <a:rPr lang="fr-FR" dirty="0"/>
              <a:t>pas de modification substantielle de l’organisation du tissu existant, hormis des remaniements à la marge. </a:t>
            </a:r>
          </a:p>
          <a:p>
            <a:pPr marL="800100" lvl="1" indent="-342900">
              <a:buFont typeface="Arial" panose="020B0604020202020204" pitchFamily="34" charset="0"/>
              <a:buChar char="•"/>
            </a:pPr>
            <a:endParaRPr lang="fr-FR" dirty="0"/>
          </a:p>
          <a:p>
            <a:pPr lvl="1"/>
            <a:endParaRPr lang="fr-BE" dirty="0"/>
          </a:p>
        </p:txBody>
      </p:sp>
      <p:pic>
        <p:nvPicPr>
          <p:cNvPr id="44" name="Image 43">
            <a:extLst>
              <a:ext uri="{FF2B5EF4-FFF2-40B4-BE49-F238E27FC236}">
                <a16:creationId xmlns:a16="http://schemas.microsoft.com/office/drawing/2014/main" id="{8C6C18C3-B4B7-480B-AC51-4C451647EB10}"/>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6551" y="1424747"/>
            <a:ext cx="3174473" cy="2104076"/>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ED98FF5D-EC5C-4A2F-84ED-DE3AEAEEDE09}"/>
              </a:ext>
            </a:extLst>
          </p:cNvPr>
          <p:cNvSpPr/>
          <p:nvPr/>
        </p:nvSpPr>
        <p:spPr>
          <a:xfrm>
            <a:off x="10620894" y="232486"/>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107332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24" name="Rectangle 23">
            <a:extLst>
              <a:ext uri="{FF2B5EF4-FFF2-40B4-BE49-F238E27FC236}">
                <a16:creationId xmlns:a16="http://schemas.microsoft.com/office/drawing/2014/main" id="{ADC75702-2591-43A5-BA43-3EBB0FA00361}"/>
              </a:ext>
            </a:extLst>
          </p:cNvPr>
          <p:cNvSpPr/>
          <p:nvPr/>
        </p:nvSpPr>
        <p:spPr>
          <a:xfrm>
            <a:off x="5624512" y="1965471"/>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26" name="Rectangle 25">
            <a:extLst>
              <a:ext uri="{FF2B5EF4-FFF2-40B4-BE49-F238E27FC236}">
                <a16:creationId xmlns:a16="http://schemas.microsoft.com/office/drawing/2014/main" id="{FB315605-5DFC-426A-A4EC-C19C18902202}"/>
              </a:ext>
            </a:extLst>
          </p:cNvPr>
          <p:cNvSpPr/>
          <p:nvPr/>
        </p:nvSpPr>
        <p:spPr>
          <a:xfrm>
            <a:off x="5624512" y="2569159"/>
            <a:ext cx="6096000" cy="1631216"/>
          </a:xfrm>
          <a:prstGeom prst="rect">
            <a:avLst/>
          </a:prstGeom>
        </p:spPr>
        <p:txBody>
          <a:bodyPr>
            <a:spAutoFit/>
          </a:bodyPr>
          <a:lstStyle/>
          <a:p>
            <a:r>
              <a:rPr lang="fr-FR" sz="2000" dirty="0">
                <a:solidFill>
                  <a:schemeClr val="tx1">
                    <a:tint val="75000"/>
                  </a:schemeClr>
                </a:solidFill>
              </a:rPr>
              <a:t>densification bâtie et/ou résidentielle du tissu </a:t>
            </a:r>
            <a:br>
              <a:rPr lang="fr-FR" sz="2000" dirty="0">
                <a:solidFill>
                  <a:schemeClr val="tx1">
                    <a:tint val="75000"/>
                  </a:schemeClr>
                </a:solidFill>
              </a:rPr>
            </a:br>
            <a:r>
              <a:rPr lang="fr-FR" sz="2000" dirty="0">
                <a:solidFill>
                  <a:schemeClr val="tx1">
                    <a:tint val="75000"/>
                  </a:schemeClr>
                </a:solidFill>
              </a:rPr>
              <a:t>via des extensions horizontales ou verticales, des démolitions – reconstruction, ou encore, des constructions neuves dans les dents creuses</a:t>
            </a:r>
          </a:p>
          <a:p>
            <a:r>
              <a:rPr lang="fr-FR" sz="2000" dirty="0">
                <a:solidFill>
                  <a:schemeClr val="tx1">
                    <a:tint val="75000"/>
                  </a:schemeClr>
                </a:solidFill>
              </a:rPr>
              <a:t>Le parcellaire peut être inchangé, divisé ou remembré</a:t>
            </a:r>
          </a:p>
        </p:txBody>
      </p:sp>
      <p:pic>
        <p:nvPicPr>
          <p:cNvPr id="6" name="Image 5">
            <a:extLst>
              <a:ext uri="{FF2B5EF4-FFF2-40B4-BE49-F238E27FC236}">
                <a16:creationId xmlns:a16="http://schemas.microsoft.com/office/drawing/2014/main" id="{5F980248-EC2F-41EC-89B0-10AAA72E29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488" y="1535667"/>
            <a:ext cx="5255003" cy="3553048"/>
          </a:xfrm>
          <a:prstGeom prst="rect">
            <a:avLst/>
          </a:prstGeom>
        </p:spPr>
      </p:pic>
      <p:pic>
        <p:nvPicPr>
          <p:cNvPr id="35" name="Image 34">
            <a:extLst>
              <a:ext uri="{FF2B5EF4-FFF2-40B4-BE49-F238E27FC236}">
                <a16:creationId xmlns:a16="http://schemas.microsoft.com/office/drawing/2014/main" id="{BDEDE24C-4E9F-489A-931A-5EC89DD76B4B}"/>
              </a:ext>
            </a:extLst>
          </p:cNvPr>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2492" y="68803"/>
            <a:ext cx="1963999" cy="1274910"/>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A7771650-193E-4EA1-A5ED-CE52B1285CAA}"/>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590063997"/>
      </p:ext>
    </p:extLst>
  </p:cSld>
  <p:clrMapOvr>
    <a:masterClrMapping/>
  </p:clrMapOvr>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1887</Words>
  <Application>Microsoft Office PowerPoint</Application>
  <PresentationFormat>Grand écran</PresentationFormat>
  <Paragraphs>201</Paragraphs>
  <Slides>22</Slides>
  <Notes>21</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22</vt:i4>
      </vt:variant>
    </vt:vector>
  </HeadingPairs>
  <TitlesOfParts>
    <vt:vector size="30" baseType="lpstr">
      <vt:lpstr>Arial</vt:lpstr>
      <vt:lpstr>Arial Black</vt:lpstr>
      <vt:lpstr>Arial Nova Light</vt:lpstr>
      <vt:lpstr>Calibri</vt:lpstr>
      <vt:lpstr>Garamond</vt:lpstr>
      <vt:lpstr>Wingdings</vt:lpstr>
      <vt:lpstr>Couvertures</vt:lpstr>
      <vt:lpstr>Contenu</vt:lpstr>
      <vt:lpstr>Vers plus de sobriété énergétique Les 4 stratégies d’évolution des quartiers d’après recherche R1 – Barbara Le Fort et Stéphanie Demeulemeester</vt:lpstr>
      <vt:lpstr>Des modes d’intervention pour renforcer les centralités</vt:lpstr>
      <vt:lpstr>Des modes d’intervention pour renforcer les centralités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Vincent Bottieau</cp:lastModifiedBy>
  <cp:revision>92</cp:revision>
  <dcterms:created xsi:type="dcterms:W3CDTF">2019-10-14T08:46:11Z</dcterms:created>
  <dcterms:modified xsi:type="dcterms:W3CDTF">2022-06-13T14:56:08Z</dcterms:modified>
</cp:coreProperties>
</file>