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50" r:id="rId2"/>
  </p:sldMasterIdLst>
  <p:notesMasterIdLst>
    <p:notesMasterId r:id="rId30"/>
  </p:notesMasterIdLst>
  <p:handoutMasterIdLst>
    <p:handoutMasterId r:id="rId31"/>
  </p:handoutMasterIdLst>
  <p:sldIdLst>
    <p:sldId id="256" r:id="rId3"/>
    <p:sldId id="273" r:id="rId4"/>
    <p:sldId id="308" r:id="rId5"/>
    <p:sldId id="272" r:id="rId6"/>
    <p:sldId id="258" r:id="rId7"/>
    <p:sldId id="259" r:id="rId8"/>
    <p:sldId id="260" r:id="rId9"/>
    <p:sldId id="261" r:id="rId10"/>
    <p:sldId id="284" r:id="rId11"/>
    <p:sldId id="275" r:id="rId12"/>
    <p:sldId id="311" r:id="rId13"/>
    <p:sldId id="309" r:id="rId14"/>
    <p:sldId id="270" r:id="rId15"/>
    <p:sldId id="310" r:id="rId16"/>
    <p:sldId id="263" r:id="rId17"/>
    <p:sldId id="278" r:id="rId18"/>
    <p:sldId id="277" r:id="rId19"/>
    <p:sldId id="279" r:id="rId20"/>
    <p:sldId id="280" r:id="rId21"/>
    <p:sldId id="264" r:id="rId22"/>
    <p:sldId id="265" r:id="rId23"/>
    <p:sldId id="281" r:id="rId24"/>
    <p:sldId id="282" r:id="rId25"/>
    <p:sldId id="266" r:id="rId26"/>
    <p:sldId id="267" r:id="rId27"/>
    <p:sldId id="271" r:id="rId28"/>
    <p:sldId id="269" r:id="rId29"/>
  </p:sldIdLst>
  <p:sldSz cx="12192000" cy="6858000"/>
  <p:notesSz cx="6858000" cy="22383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68" autoAdjust="0"/>
  </p:normalViewPr>
  <p:slideViewPr>
    <p:cSldViewPr snapToGrid="0">
      <p:cViewPr varScale="1">
        <p:scale>
          <a:sx n="80" d="100"/>
          <a:sy n="80" d="100"/>
        </p:scale>
        <p:origin x="48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5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112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112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B3D7D-506B-49FB-8901-FA0F0E689FD2}" type="datetimeFigureOut">
              <a:rPr lang="fr-BE" smtClean="0"/>
              <a:t>29-09-22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2125663"/>
            <a:ext cx="2971800" cy="112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2125663"/>
            <a:ext cx="2971800" cy="112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13CFE-AA96-4633-9003-3955624D79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093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53056-D5B8-4449-BD03-9B018088E60E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E752D-043E-4FA7-B755-8C2074C7AB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79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E752D-043E-4FA7-B755-8C2074C7ABB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61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de garde">
    <p:bg>
      <p:bgPr>
        <a:solidFill>
          <a:srgbClr val="2E7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75B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noFill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495912"/>
            <a:ext cx="9144000" cy="1387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04026"/>
            <a:ext cx="9144000" cy="817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B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17" y="646331"/>
            <a:ext cx="2880366" cy="143865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5712977"/>
            <a:ext cx="12192000" cy="1145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57" y="6203895"/>
            <a:ext cx="750753" cy="39283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317" y="6153886"/>
            <a:ext cx="612397" cy="45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gradFill>
          <a:gsLst>
            <a:gs pos="0">
              <a:srgbClr val="2E75B6">
                <a:shade val="30000"/>
                <a:satMod val="115000"/>
              </a:srgbClr>
            </a:gs>
            <a:gs pos="50000">
              <a:srgbClr val="2E75B6">
                <a:shade val="67500"/>
                <a:satMod val="115000"/>
              </a:srgbClr>
            </a:gs>
            <a:gs pos="100000">
              <a:srgbClr val="2E75B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900" y="-102389"/>
            <a:ext cx="12280900" cy="696038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88900" y="-102389"/>
            <a:ext cx="12280900" cy="6960389"/>
          </a:xfrm>
          <a:prstGeom prst="rect">
            <a:avLst/>
          </a:prstGeom>
          <a:gradFill>
            <a:gsLst>
              <a:gs pos="95000">
                <a:srgbClr val="2E75B6">
                  <a:shade val="30000"/>
                  <a:satMod val="115000"/>
                  <a:alpha val="48000"/>
                </a:srgbClr>
              </a:gs>
              <a:gs pos="1000">
                <a:srgbClr val="2E75B6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3999" y="2327093"/>
            <a:ext cx="9144000" cy="14646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171" y="5364367"/>
            <a:ext cx="1885657" cy="9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90AC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07496" y="1490213"/>
            <a:ext cx="11595887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Ceci est du texte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  <p:sp>
        <p:nvSpPr>
          <p:cNvPr id="3" name="ZoneTexte 2"/>
          <p:cNvSpPr txBox="1"/>
          <p:nvPr userDrawn="1"/>
        </p:nvSpPr>
        <p:spPr>
          <a:xfrm>
            <a:off x="11257925" y="6396179"/>
            <a:ext cx="6454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5CD0AC-0622-443D-AB8F-478B1E3A8ACD}" type="slidenum">
              <a:rPr lang="en-US" sz="1500" b="1" smtClean="0">
                <a:solidFill>
                  <a:schemeClr val="bg1"/>
                </a:solidFill>
              </a:rPr>
              <a:t>‹N°›</a:t>
            </a:fld>
            <a:endParaRPr lang="fr-BE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5645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90AC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07497" y="1490213"/>
            <a:ext cx="5543046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3"/>
          </p:nvPr>
        </p:nvSpPr>
        <p:spPr>
          <a:xfrm>
            <a:off x="6198499" y="1490213"/>
            <a:ext cx="5704885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  <p:sp>
        <p:nvSpPr>
          <p:cNvPr id="6" name="ZoneTexte 5"/>
          <p:cNvSpPr txBox="1"/>
          <p:nvPr userDrawn="1"/>
        </p:nvSpPr>
        <p:spPr>
          <a:xfrm>
            <a:off x="11257925" y="6396179"/>
            <a:ext cx="6454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5CD0AC-0622-443D-AB8F-478B1E3A8ACD}" type="slidenum">
              <a:rPr lang="en-US" sz="1500" b="1" smtClean="0">
                <a:solidFill>
                  <a:schemeClr val="bg1"/>
                </a:solidFill>
              </a:rPr>
              <a:t>‹N°›</a:t>
            </a:fld>
            <a:endParaRPr lang="fr-BE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  <p:sp>
        <p:nvSpPr>
          <p:cNvPr id="3" name="ZoneTexte 2"/>
          <p:cNvSpPr txBox="1"/>
          <p:nvPr userDrawn="1"/>
        </p:nvSpPr>
        <p:spPr>
          <a:xfrm>
            <a:off x="11257925" y="6396179"/>
            <a:ext cx="6454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5CD0AC-0622-443D-AB8F-478B1E3A8ACD}" type="slidenum">
              <a:rPr lang="en-US" sz="1500" b="1" smtClean="0">
                <a:solidFill>
                  <a:schemeClr val="bg1"/>
                </a:solidFill>
              </a:rPr>
              <a:t>‹N°›</a:t>
            </a:fld>
            <a:endParaRPr lang="fr-BE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4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FD301-8156-4357-830E-56C36F4C7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2F169EC-7AFF-43CB-A98F-0E186EB9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09A0B7-E2D7-4EE0-92A3-7AA8396CD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29-09-22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5F2C3E-655E-4F89-9800-72DBEEC8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C96AF9-867E-4C25-A66C-94896707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336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415"/>
          <a:stretch/>
        </p:blipFill>
        <p:spPr>
          <a:xfrm>
            <a:off x="0" y="-1066809"/>
            <a:ext cx="12192000" cy="79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1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5712975"/>
            <a:ext cx="12192000" cy="1145022"/>
          </a:xfrm>
          <a:prstGeom prst="rect">
            <a:avLst/>
          </a:prstGeom>
          <a:gradFill flip="none" rotWithShape="1">
            <a:gsLst>
              <a:gs pos="0">
                <a:srgbClr val="2E75B6">
                  <a:shade val="30000"/>
                  <a:satMod val="115000"/>
                </a:srgbClr>
              </a:gs>
              <a:gs pos="50000">
                <a:srgbClr val="2E75B6">
                  <a:shade val="67500"/>
                  <a:satMod val="115000"/>
                </a:srgbClr>
              </a:gs>
              <a:gs pos="100000">
                <a:srgbClr val="2E75B6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97" y="5955454"/>
            <a:ext cx="1295254" cy="6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0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E5EAAF-14FE-4299-8608-F37498EFF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2757" y="2944572"/>
            <a:ext cx="8998618" cy="1387501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fr-FR" sz="2800" dirty="0"/>
              <a:t>Données utiles sur </a:t>
            </a:r>
            <a:r>
              <a:rPr lang="fr-FR" sz="2800" dirty="0" err="1"/>
              <a:t>Walonmap</a:t>
            </a:r>
            <a:r>
              <a:rPr lang="fr-FR" sz="2800" dirty="0"/>
              <a:t> pour :</a:t>
            </a:r>
            <a:br>
              <a:rPr lang="fr-FR" sz="2800" dirty="0"/>
            </a:br>
            <a:r>
              <a:rPr lang="fr-FR" sz="2800" dirty="0"/>
              <a:t>- </a:t>
            </a:r>
            <a:r>
              <a:rPr lang="fr-FR" sz="2200" dirty="0"/>
              <a:t>Identifier les lieux à intensifier (accessibilité, mixité)</a:t>
            </a:r>
            <a:br>
              <a:rPr lang="fr-FR" sz="2200" dirty="0"/>
            </a:br>
            <a:r>
              <a:rPr lang="fr-FR" sz="2200" dirty="0"/>
              <a:t>- Identifier des quartiers à fort potentiel de rénovation énergétique</a:t>
            </a:r>
            <a:br>
              <a:rPr lang="fr-FR" sz="2200" dirty="0"/>
            </a:br>
            <a:r>
              <a:rPr lang="fr-FR" sz="2200" dirty="0"/>
              <a:t>- Distinguer différentes modalités d’intervention sur le territoire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3F37B-D573-485E-A4F8-B7FCF16F76AD}"/>
              </a:ext>
            </a:extLst>
          </p:cNvPr>
          <p:cNvSpPr/>
          <p:nvPr/>
        </p:nvSpPr>
        <p:spPr>
          <a:xfrm>
            <a:off x="5801710" y="6110509"/>
            <a:ext cx="6234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fr-BE" sz="1600" b="1" dirty="0"/>
              <a:t>Séminaire transversal : « Enjeux climatiques – Sobriété énergétique »</a:t>
            </a:r>
          </a:p>
          <a:p>
            <a:pPr algn="r" fontAlgn="base"/>
            <a:r>
              <a:rPr lang="fr-BE" sz="1600" b="1" dirty="0"/>
              <a:t>Journée 3 : stratégie d’amélioration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441A9E-FE0B-40E7-8340-EFA1679D7220}"/>
              </a:ext>
            </a:extLst>
          </p:cNvPr>
          <p:cNvSpPr/>
          <p:nvPr/>
        </p:nvSpPr>
        <p:spPr>
          <a:xfrm>
            <a:off x="0" y="4885854"/>
            <a:ext cx="4911498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fr-BE" sz="1600" b="1" u="sng" dirty="0">
                <a:solidFill>
                  <a:schemeClr val="bg1"/>
                </a:solidFill>
              </a:rPr>
              <a:t>Equipe de formateurs: </a:t>
            </a:r>
          </a:p>
          <a:p>
            <a:pPr fontAlgn="base"/>
            <a:r>
              <a:rPr lang="fr-BE" sz="1600" b="1" dirty="0">
                <a:solidFill>
                  <a:schemeClr val="bg1"/>
                </a:solidFill>
              </a:rPr>
              <a:t>CREAT (</a:t>
            </a:r>
            <a:r>
              <a:rPr lang="fr-BE" sz="1600" b="1" dirty="0" err="1">
                <a:solidFill>
                  <a:schemeClr val="bg1"/>
                </a:solidFill>
              </a:rPr>
              <a:t>UCLouvain</a:t>
            </a:r>
            <a:r>
              <a:rPr lang="fr-BE" sz="1600" b="1" dirty="0">
                <a:solidFill>
                  <a:schemeClr val="bg1"/>
                </a:solidFill>
              </a:rPr>
              <a:t>) V. Bottieau, A. </a:t>
            </a:r>
            <a:r>
              <a:rPr lang="fr-BE" sz="1600" b="1" dirty="0" err="1">
                <a:solidFill>
                  <a:schemeClr val="bg1"/>
                </a:solidFill>
              </a:rPr>
              <a:t>Sinzot</a:t>
            </a:r>
            <a:endParaRPr lang="fr-BE" sz="1600" b="1" dirty="0">
              <a:solidFill>
                <a:schemeClr val="bg1"/>
              </a:solidFill>
            </a:endParaRPr>
          </a:p>
          <a:p>
            <a:pPr fontAlgn="base"/>
            <a:r>
              <a:rPr lang="fr-BE" sz="1600" b="1" dirty="0">
                <a:solidFill>
                  <a:schemeClr val="bg1"/>
                </a:solidFill>
              </a:rPr>
              <a:t>IGEAT (ULB): F. Goffin, S. Verelst</a:t>
            </a:r>
          </a:p>
        </p:txBody>
      </p:sp>
      <p:pic>
        <p:nvPicPr>
          <p:cNvPr id="1026" name="Image 1">
            <a:extLst>
              <a:ext uri="{FF2B5EF4-FFF2-40B4-BE49-F238E27FC236}">
                <a16:creationId xmlns:a16="http://schemas.microsoft.com/office/drawing/2014/main" id="{F9B8B7F4-6BB9-4D4F-ABE6-B41FEA2A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4073" y="6138662"/>
            <a:ext cx="904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757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7130654-2F0D-4472-A744-9FBCC484FB57}"/>
              </a:ext>
            </a:extLst>
          </p:cNvPr>
          <p:cNvSpPr txBox="1"/>
          <p:nvPr/>
        </p:nvSpPr>
        <p:spPr>
          <a:xfrm>
            <a:off x="1076325" y="142874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Centralités IWEPS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3A7095-834A-4B55-A59E-28010E218A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75" y="512206"/>
            <a:ext cx="10991850" cy="534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4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7130654-2F0D-4472-A744-9FBCC484FB57}"/>
              </a:ext>
            </a:extLst>
          </p:cNvPr>
          <p:cNvSpPr txBox="1"/>
          <p:nvPr/>
        </p:nvSpPr>
        <p:spPr>
          <a:xfrm>
            <a:off x="1076325" y="142874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Centralités IWEPS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C87F16-C38F-4665-88D0-DA93F68C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" b="-534"/>
          <a:stretch/>
        </p:blipFill>
        <p:spPr>
          <a:xfrm>
            <a:off x="933450" y="581025"/>
            <a:ext cx="1050607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5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6CCD82-C979-45D7-8470-DB4CB25B202F}"/>
              </a:ext>
            </a:extLst>
          </p:cNvPr>
          <p:cNvSpPr/>
          <p:nvPr/>
        </p:nvSpPr>
        <p:spPr>
          <a:xfrm>
            <a:off x="1247775" y="3105835"/>
            <a:ext cx="10086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Identifier des quartiers à fort potentiel de rénovation énergétique</a:t>
            </a:r>
            <a:endParaRPr lang="fr-B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16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2C8E3-10EB-47E1-9DAE-5DE111231637}"/>
              </a:ext>
            </a:extLst>
          </p:cNvPr>
          <p:cNvSpPr/>
          <p:nvPr/>
        </p:nvSpPr>
        <p:spPr>
          <a:xfrm>
            <a:off x="1246909" y="168672"/>
            <a:ext cx="9458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 urbanisé « Ouvert en ensemble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Voyage dans le temps : 1971 et 1994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AB8692-6E8A-4A4A-AF4D-BAF8053317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5824"/>
            <a:ext cx="7334251" cy="4371976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F48F1611-E89E-46F0-B3FB-FE804F85F4DA}"/>
              </a:ext>
            </a:extLst>
          </p:cNvPr>
          <p:cNvGrpSpPr/>
          <p:nvPr/>
        </p:nvGrpSpPr>
        <p:grpSpPr>
          <a:xfrm>
            <a:off x="4468416" y="2352675"/>
            <a:ext cx="7875983" cy="4267200"/>
            <a:chOff x="4468416" y="2352675"/>
            <a:chExt cx="7875983" cy="42672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C3A680A-6178-4C30-9BAA-BF095D643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8416" y="2352675"/>
              <a:ext cx="7875983" cy="4267200"/>
            </a:xfrm>
            <a:prstGeom prst="rect">
              <a:avLst/>
            </a:prstGeom>
          </p:spPr>
        </p:pic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0FD7FC1-5792-4808-B8BC-165BF55EB395}"/>
                </a:ext>
              </a:extLst>
            </p:cNvPr>
            <p:cNvSpPr/>
            <p:nvPr/>
          </p:nvSpPr>
          <p:spPr>
            <a:xfrm rot="20185182">
              <a:off x="5518727" y="4480288"/>
              <a:ext cx="914400" cy="69443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12C79345-3CE6-411F-A194-8E4AAC1FBF7E}"/>
                </a:ext>
              </a:extLst>
            </p:cNvPr>
            <p:cNvSpPr/>
            <p:nvPr/>
          </p:nvSpPr>
          <p:spPr>
            <a:xfrm rot="18909887">
              <a:off x="8351164" y="2725935"/>
              <a:ext cx="562779" cy="59055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3768961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D0CF80-5937-475D-9AE2-2987C2721993}"/>
              </a:ext>
            </a:extLst>
          </p:cNvPr>
          <p:cNvSpPr/>
          <p:nvPr/>
        </p:nvSpPr>
        <p:spPr>
          <a:xfrm>
            <a:off x="1162050" y="3350567"/>
            <a:ext cx="986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Distinguer différentes modalités d’intervention sur le territoire</a:t>
            </a:r>
          </a:p>
        </p:txBody>
      </p:sp>
    </p:spTree>
    <p:extLst>
      <p:ext uri="{BB962C8B-B14F-4D97-AF65-F5344CB8AC3E}">
        <p14:creationId xmlns:p14="http://schemas.microsoft.com/office/powerpoint/2010/main" val="3771876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D5B9E2-A822-4B3B-A299-E35C405C124A}"/>
              </a:ext>
            </a:extLst>
          </p:cNvPr>
          <p:cNvSpPr/>
          <p:nvPr/>
        </p:nvSpPr>
        <p:spPr>
          <a:xfrm>
            <a:off x="1265094" y="85638"/>
            <a:ext cx="9174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7A47AE-362A-4600-9593-E59F2C318F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1969"/>
            <a:ext cx="6029325" cy="43719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7B5580-DA88-4999-8DDD-598AC4D655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750" y="1971762"/>
            <a:ext cx="61912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6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D5B9E2-A822-4B3B-A299-E35C405C124A}"/>
              </a:ext>
            </a:extLst>
          </p:cNvPr>
          <p:cNvSpPr/>
          <p:nvPr/>
        </p:nvSpPr>
        <p:spPr>
          <a:xfrm>
            <a:off x="1303194" y="77476"/>
            <a:ext cx="9174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PICHE 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CC1BCF-2F8C-4B36-94C0-F22E1822E5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150" y="1008968"/>
            <a:ext cx="10791825" cy="48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35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D5B9E2-A822-4B3B-A299-E35C405C124A}"/>
              </a:ext>
            </a:extLst>
          </p:cNvPr>
          <p:cNvSpPr/>
          <p:nvPr/>
        </p:nvSpPr>
        <p:spPr>
          <a:xfrm>
            <a:off x="1893744" y="85638"/>
            <a:ext cx="9174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PICHE 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GRU : centre ancien protégé, RGBSR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AA99FEF-FA5E-4F93-BA6C-BC78BCC3F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775" y="1428750"/>
            <a:ext cx="104013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64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870FF9-9256-40EA-BE41-7546CCEBF111}"/>
              </a:ext>
            </a:extLst>
          </p:cNvPr>
          <p:cNvSpPr/>
          <p:nvPr/>
        </p:nvSpPr>
        <p:spPr>
          <a:xfrm>
            <a:off x="1893744" y="85638"/>
            <a:ext cx="91743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PICHE 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GRU : centre ancien protégé, RGBSR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Inventaire IPIC : concentration de bâtiments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0387179-9B0C-4126-B6B1-6D02E79E7E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9225" y="1667741"/>
            <a:ext cx="10591800" cy="460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64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870FF9-9256-40EA-BE41-7546CCEBF111}"/>
              </a:ext>
            </a:extLst>
          </p:cNvPr>
          <p:cNvSpPr/>
          <p:nvPr/>
        </p:nvSpPr>
        <p:spPr>
          <a:xfrm>
            <a:off x="1893744" y="85638"/>
            <a:ext cx="91743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PICHE 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GRU : centre ancien protégé, RGBSR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Inventaire IPIC : concentration de bâtiments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Tissus urbanisé « anciens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AE3694-E18E-4FA4-8D78-8038D1F4B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9300" y="1916164"/>
            <a:ext cx="10086975" cy="4552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6CC1FB-360C-49D5-8543-411A428CF5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39964"/>
            <a:ext cx="2619484" cy="477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1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1697883-B3A6-4F61-8938-1A6BE003C790}"/>
              </a:ext>
            </a:extLst>
          </p:cNvPr>
          <p:cNvSpPr txBox="1"/>
          <p:nvPr/>
        </p:nvSpPr>
        <p:spPr>
          <a:xfrm>
            <a:off x="2171700" y="2998113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Identifier les lieux à intensifier (accessibilité, mixité)</a:t>
            </a:r>
          </a:p>
        </p:txBody>
      </p:sp>
    </p:spTree>
    <p:extLst>
      <p:ext uri="{BB962C8B-B14F-4D97-AF65-F5344CB8AC3E}">
        <p14:creationId xmlns:p14="http://schemas.microsoft.com/office/powerpoint/2010/main" val="517170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2CB460-5BD4-45BF-AD5C-F62E80E71CB3}"/>
              </a:ext>
            </a:extLst>
          </p:cNvPr>
          <p:cNvSpPr/>
          <p:nvPr/>
        </p:nvSpPr>
        <p:spPr>
          <a:xfrm>
            <a:off x="1893744" y="85638"/>
            <a:ext cx="91743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PICHE 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GRU : centre ancien protégé, RGBSR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Inventaire IPIC : concentration de bâtiments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Tissus urbanisé « anciens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Périmètres ADESA dans des zones urbanisables </a:t>
            </a:r>
            <a:r>
              <a:rPr lang="fr-FR" i="1" dirty="0">
                <a:solidFill>
                  <a:srgbClr val="FF0000"/>
                </a:solidFill>
              </a:rPr>
              <a:t>Aménagement du territoire / Autres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FAC7EE-02D2-4FC7-BF62-A0110455F1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009" y="2116963"/>
            <a:ext cx="111537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11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8AD782-760F-43B8-82EE-D58F7B867F85}"/>
              </a:ext>
            </a:extLst>
          </p:cNvPr>
          <p:cNvSpPr/>
          <p:nvPr/>
        </p:nvSpPr>
        <p:spPr>
          <a:xfrm>
            <a:off x="1163782" y="105460"/>
            <a:ext cx="101230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/>
              <a:t>Consolidation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Permis d’urbanisation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6073A8-4124-4890-B8B1-342213D47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885825"/>
            <a:ext cx="11353800" cy="490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2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8AD782-760F-43B8-82EE-D58F7B867F85}"/>
              </a:ext>
            </a:extLst>
          </p:cNvPr>
          <p:cNvSpPr/>
          <p:nvPr/>
        </p:nvSpPr>
        <p:spPr>
          <a:xfrm>
            <a:off x="1163782" y="105460"/>
            <a:ext cx="101230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Consolidation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Permis d’urbanisation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 urbanisé « Ouvert en ensemble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CDA8D0-0915-4D02-9670-7CE2310E6A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050"/>
            <a:ext cx="12192000" cy="48658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E46141-D8F9-4B92-A922-7662132397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2050"/>
            <a:ext cx="2671786" cy="486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0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8AD782-760F-43B8-82EE-D58F7B867F85}"/>
              </a:ext>
            </a:extLst>
          </p:cNvPr>
          <p:cNvSpPr/>
          <p:nvPr/>
        </p:nvSpPr>
        <p:spPr>
          <a:xfrm>
            <a:off x="1163782" y="105460"/>
            <a:ext cx="10123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Consolidation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Permis d’urbanisation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 urbanisé « Ouvert en ensemble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Terrains non bâti en zone d’habitat = parcelles (dents creuses)</a:t>
            </a:r>
            <a:r>
              <a:rPr lang="fr-FR" i="1" dirty="0"/>
              <a:t> </a:t>
            </a:r>
            <a:r>
              <a:rPr lang="fr-FR" i="1" dirty="0">
                <a:solidFill>
                  <a:srgbClr val="FF0000"/>
                </a:solidFill>
              </a:rPr>
              <a:t>Société et activité / Logement et habitat</a:t>
            </a:r>
            <a:endParaRPr lang="fr-FR" i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Parcellaire homogène  </a:t>
            </a:r>
            <a:r>
              <a:rPr lang="fr-FR" i="1" dirty="0">
                <a:solidFill>
                  <a:srgbClr val="FF0000"/>
                </a:solidFill>
              </a:rPr>
              <a:t>Données de Base / Limites administratives</a:t>
            </a:r>
          </a:p>
          <a:p>
            <a:r>
              <a:rPr lang="fr-FR" dirty="0"/>
              <a:t>OU modalité d’intervention par défaut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CBA28E-C310-465C-B976-2AD35C9D19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9225" y="1859786"/>
            <a:ext cx="10677525" cy="48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42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EBBB54-2CF2-4694-9A83-46CA050CAE86}"/>
              </a:ext>
            </a:extLst>
          </p:cNvPr>
          <p:cNvSpPr/>
          <p:nvPr/>
        </p:nvSpPr>
        <p:spPr>
          <a:xfrm>
            <a:off x="1366982" y="105460"/>
            <a:ext cx="979978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/>
              <a:t>Restructuration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Site à réaménager Inventaire (SAR de fait)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Terrains non bâti en zone d’habitat</a:t>
            </a:r>
            <a:r>
              <a:rPr lang="fr-FR" i="1" dirty="0">
                <a:solidFill>
                  <a:srgbClr val="FF0000"/>
                </a:solidFill>
              </a:rPr>
              <a:t> </a:t>
            </a:r>
            <a:r>
              <a:rPr lang="fr-FR" dirty="0"/>
              <a:t>= ensemble de parcelles </a:t>
            </a:r>
            <a:r>
              <a:rPr lang="fr-FR" i="1" dirty="0">
                <a:solidFill>
                  <a:srgbClr val="FF0000"/>
                </a:solidFill>
              </a:rPr>
              <a:t>Société et activité / Logement et habitat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Parcellaire hétérogène  </a:t>
            </a:r>
            <a:r>
              <a:rPr lang="fr-FR" i="1" dirty="0">
                <a:solidFill>
                  <a:srgbClr val="FF0000"/>
                </a:solidFill>
              </a:rPr>
              <a:t>Données de Base / Limites administratives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0DC5606-AAB9-4664-9DF4-33EDD80185BA}"/>
              </a:ext>
            </a:extLst>
          </p:cNvPr>
          <p:cNvSpPr/>
          <p:nvPr/>
        </p:nvSpPr>
        <p:spPr>
          <a:xfrm rot="20827718">
            <a:off x="5971826" y="3622175"/>
            <a:ext cx="1818968" cy="750054"/>
          </a:xfrm>
          <a:prstGeom prst="ellipse">
            <a:avLst/>
          </a:prstGeom>
          <a:solidFill>
            <a:srgbClr val="CC00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7ADA99A-EC94-48A7-AC7D-22F2344F0C97}"/>
              </a:ext>
            </a:extLst>
          </p:cNvPr>
          <p:cNvSpPr/>
          <p:nvPr/>
        </p:nvSpPr>
        <p:spPr>
          <a:xfrm rot="20258229">
            <a:off x="8057518" y="3713397"/>
            <a:ext cx="1643233" cy="750054"/>
          </a:xfrm>
          <a:prstGeom prst="ellipse">
            <a:avLst/>
          </a:prstGeom>
          <a:solidFill>
            <a:srgbClr val="CC00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F287044-A875-4E8C-A0F5-36E640D0AC6B}"/>
              </a:ext>
            </a:extLst>
          </p:cNvPr>
          <p:cNvSpPr/>
          <p:nvPr/>
        </p:nvSpPr>
        <p:spPr>
          <a:xfrm rot="18216507">
            <a:off x="8889828" y="1952376"/>
            <a:ext cx="1410386" cy="750054"/>
          </a:xfrm>
          <a:prstGeom prst="ellipse">
            <a:avLst/>
          </a:prstGeom>
          <a:solidFill>
            <a:srgbClr val="CC00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39E2585-7271-49ED-B74A-C0486C7D7ACD}"/>
              </a:ext>
            </a:extLst>
          </p:cNvPr>
          <p:cNvSpPr/>
          <p:nvPr/>
        </p:nvSpPr>
        <p:spPr>
          <a:xfrm rot="20246660">
            <a:off x="8017110" y="4502481"/>
            <a:ext cx="1758129" cy="1006741"/>
          </a:xfrm>
          <a:prstGeom prst="ellipse">
            <a:avLst/>
          </a:prstGeom>
          <a:solidFill>
            <a:srgbClr val="CC00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D99819-6CB8-41C3-AD2F-7BB339B54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982" y="1390650"/>
            <a:ext cx="10744200" cy="47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4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E46999-C1F3-4D62-9587-679BD6D6184B}"/>
              </a:ext>
            </a:extLst>
          </p:cNvPr>
          <p:cNvSpPr/>
          <p:nvPr/>
        </p:nvSpPr>
        <p:spPr>
          <a:xfrm>
            <a:off x="983096" y="119892"/>
            <a:ext cx="1002145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/>
              <a:t>Développement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Terrains non bâti en zone d’habitat</a:t>
            </a:r>
            <a:r>
              <a:rPr lang="fr-FR" i="1" dirty="0">
                <a:solidFill>
                  <a:srgbClr val="FF0000"/>
                </a:solidFill>
              </a:rPr>
              <a:t> </a:t>
            </a:r>
            <a:r>
              <a:rPr lang="fr-FR" dirty="0"/>
              <a:t>= grandes surfaces en îlots </a:t>
            </a:r>
            <a:r>
              <a:rPr lang="fr-FR" i="1" dirty="0">
                <a:solidFill>
                  <a:srgbClr val="FF0000"/>
                </a:solidFill>
              </a:rPr>
              <a:t>Société et activité / Logement et habitat</a:t>
            </a:r>
            <a:endParaRPr lang="fr-BE" i="1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ZACC non mises en œuvre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38221C-362E-4D03-820E-7C4199F39C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1104777"/>
            <a:ext cx="115824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65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F2A337-CC05-4C2B-8086-C120C62FC2E3}"/>
              </a:ext>
            </a:extLst>
          </p:cNvPr>
          <p:cNvSpPr txBox="1"/>
          <p:nvPr/>
        </p:nvSpPr>
        <p:spPr>
          <a:xfrm>
            <a:off x="3793715" y="2967335"/>
            <a:ext cx="4119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Et à Rixensart Froidmont ? ?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1758187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E1BB8D-993D-47C3-9A06-830762C608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00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F241114-9530-4176-ABAF-B51AE487932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D141EA6-8473-4FE6-AEEA-C2A13FB92FFE}"/>
              </a:ext>
            </a:extLst>
          </p:cNvPr>
          <p:cNvSpPr txBox="1">
            <a:spLocks/>
          </p:cNvSpPr>
          <p:nvPr/>
        </p:nvSpPr>
        <p:spPr>
          <a:xfrm>
            <a:off x="2060142" y="6152233"/>
            <a:ext cx="7735499" cy="500816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fr-BE" b="1" dirty="0"/>
              <a:t>Séminaire transversal « Enjeux climatiques – Sobriété énergétique » - Journée1 Webinaire d’introduction</a:t>
            </a:r>
          </a:p>
          <a:p>
            <a:pPr fontAlgn="base"/>
            <a:r>
              <a:rPr lang="fr-BE" b="1" dirty="0"/>
              <a:t> </a:t>
            </a:r>
            <a:r>
              <a:rPr lang="fr-FR" dirty="0"/>
              <a:t> 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27FDFCA-6C1D-4352-80A5-795B496CE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</p:spPr>
        <p:txBody>
          <a:bodyPr/>
          <a:lstStyle/>
          <a:p>
            <a:r>
              <a:rPr lang="fr-BE" dirty="0"/>
              <a:t>Des modes d’intervention pour renforcer les centralités</a:t>
            </a:r>
            <a:endParaRPr lang="fr-FR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416BB5C-344C-4744-9262-68A187119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994" y="1192319"/>
            <a:ext cx="10173923" cy="3821116"/>
          </a:xfrm>
        </p:spPr>
        <p:txBody>
          <a:bodyPr/>
          <a:lstStyle/>
          <a:p>
            <a:pPr lvl="1"/>
            <a:r>
              <a:rPr lang="fr-FR" dirty="0"/>
              <a:t>Des situations très différentes entre quartiers, voire au sein d’un même quartier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Quartier déjà urbanisé ou quartier vierge 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Quartier à valeur patrimoniale ? Éléments isolés ou valeur d’ensemble 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Cohérence du tissu urbanistique préexistant 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Densification en cours ? Sur-construction ? Pression immobilière ?</a:t>
            </a:r>
            <a:br>
              <a:rPr lang="fr-FR" dirty="0"/>
            </a:br>
            <a:r>
              <a:rPr lang="fr-FR" dirty="0"/>
              <a:t>Nécessité de garantir la qualité du cadre de vie ? Du cadre bâti?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Densification/intensification à encourager par une intervention sur les équipements et services collectifs 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Acceptabilité sociale de la densification 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Maîtrise foncière (terrains communaux, para-communaux…) ? Leviers pour la transformation du quartier (sites à enjeux)?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des objectifs différents, des modalités d’intervention différentes</a:t>
            </a:r>
          </a:p>
          <a:p>
            <a:pPr marL="800100" lvl="1" indent="-34290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64742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7C2F769-2432-419E-BAC8-71E43AAFB6C4}"/>
              </a:ext>
            </a:extLst>
          </p:cNvPr>
          <p:cNvSpPr txBox="1"/>
          <p:nvPr/>
        </p:nvSpPr>
        <p:spPr>
          <a:xfrm>
            <a:off x="1323975" y="200024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exemple de Perwez</a:t>
            </a: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E45E0C-702A-4C43-A004-2FD7623B6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449" y="989230"/>
            <a:ext cx="9780096" cy="55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9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1790E9F-6C9A-494E-B332-FDCC7C78D827}"/>
              </a:ext>
            </a:extLst>
          </p:cNvPr>
          <p:cNvSpPr txBox="1"/>
          <p:nvPr/>
        </p:nvSpPr>
        <p:spPr>
          <a:xfrm>
            <a:off x="1019175" y="142874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concentration d’habitants dans un rayon de 500 mètres</a:t>
            </a:r>
          </a:p>
          <a:p>
            <a:r>
              <a:rPr lang="fr-FR" i="1" dirty="0">
                <a:solidFill>
                  <a:srgbClr val="FF0000"/>
                </a:solidFill>
              </a:rPr>
              <a:t>Société et activité / Logement et habitat</a:t>
            </a:r>
            <a:endParaRPr lang="fr-BE" i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82CBA1-C146-4AE5-B36A-31FE691D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947736"/>
            <a:ext cx="10372725" cy="49625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6C7DEC-8900-4D76-BF9D-FFDCAC48F2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7800" y="5176684"/>
            <a:ext cx="3964200" cy="16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06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2D4A674-8B72-4C10-A4F7-F4D62BC4493B}"/>
              </a:ext>
            </a:extLst>
          </p:cNvPr>
          <p:cNvSpPr txBox="1"/>
          <p:nvPr/>
        </p:nvSpPr>
        <p:spPr>
          <a:xfrm>
            <a:off x="1066800" y="17144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cartes d’accessibilité de la CPDT</a:t>
            </a:r>
          </a:p>
          <a:p>
            <a:r>
              <a:rPr lang="fr-FR" i="1" dirty="0">
                <a:solidFill>
                  <a:srgbClr val="FF0000"/>
                </a:solidFill>
              </a:rPr>
              <a:t>Mobilité / Transports en commun</a:t>
            </a:r>
            <a:endParaRPr lang="fr-BE" i="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D81E4B1-6FE7-4440-A169-1A61821E13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817780"/>
            <a:ext cx="10677525" cy="486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45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C26D280-C236-4669-BFD7-C2DF34985A72}"/>
              </a:ext>
            </a:extLst>
          </p:cNvPr>
          <p:cNvSpPr txBox="1"/>
          <p:nvPr/>
        </p:nvSpPr>
        <p:spPr>
          <a:xfrm>
            <a:off x="1133475" y="17144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les secteurs statistiques « centraux »</a:t>
            </a:r>
          </a:p>
          <a:p>
            <a:r>
              <a:rPr lang="fr-FR" i="1" dirty="0">
                <a:solidFill>
                  <a:srgbClr val="FF0000"/>
                </a:solidFill>
              </a:rPr>
              <a:t>Données de base / Autres</a:t>
            </a:r>
            <a:endParaRPr lang="fr-BE" i="1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5AAF4A-6C20-414C-A354-0CB84F147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462" y="817780"/>
            <a:ext cx="1088707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46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43F1D53-FDF8-490E-9087-1CC0C657C3C9}"/>
              </a:ext>
            </a:extLst>
          </p:cNvPr>
          <p:cNvSpPr txBox="1"/>
          <p:nvPr/>
        </p:nvSpPr>
        <p:spPr>
          <a:xfrm>
            <a:off x="1066800" y="11429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les noyaux d’habitat historiques</a:t>
            </a:r>
          </a:p>
          <a:p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BE" i="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5E363A3-6305-4345-BE20-52B605B97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125" y="838199"/>
            <a:ext cx="10448925" cy="48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5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43F1D53-FDF8-490E-9087-1CC0C657C3C9}"/>
              </a:ext>
            </a:extLst>
          </p:cNvPr>
          <p:cNvSpPr txBox="1"/>
          <p:nvPr/>
        </p:nvSpPr>
        <p:spPr>
          <a:xfrm>
            <a:off x="1076325" y="142874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les noyaux d’habitat historiques</a:t>
            </a:r>
          </a:p>
          <a:p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BE" i="1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FAE26D-CC42-4C38-80DF-9D577B0B6B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50" y="789205"/>
            <a:ext cx="105346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68372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845</Words>
  <Application>Microsoft Office PowerPoint</Application>
  <PresentationFormat>Grand écran</PresentationFormat>
  <Paragraphs>86</Paragraphs>
  <Slides>27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Wingdings</vt:lpstr>
      <vt:lpstr>Couvertures</vt:lpstr>
      <vt:lpstr>Contenu</vt:lpstr>
      <vt:lpstr>Données utiles sur Walonmap pour : - Identifier les lieux à intensifier (accessibilité, mixité) - Identifier des quartiers à fort potentiel de rénovation énergétique - Distinguer différentes modalités d’intervention sur le territoire</vt:lpstr>
      <vt:lpstr>Présentation PowerPoint</vt:lpstr>
      <vt:lpstr>Des modes d’intervention pour renforcer les centralités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Catholique de Louvain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Jimmy Havenith</dc:creator>
  <cp:lastModifiedBy>Vincent Bottieau</cp:lastModifiedBy>
  <cp:revision>100</cp:revision>
  <dcterms:created xsi:type="dcterms:W3CDTF">2019-10-14T08:46:11Z</dcterms:created>
  <dcterms:modified xsi:type="dcterms:W3CDTF">2022-09-29T10:03:52Z</dcterms:modified>
</cp:coreProperties>
</file>