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2" r:id="rId4"/>
    <p:sldId id="258" r:id="rId5"/>
    <p:sldId id="259" r:id="rId6"/>
    <p:sldId id="260" r:id="rId7"/>
    <p:sldId id="261" r:id="rId8"/>
    <p:sldId id="268" r:id="rId9"/>
    <p:sldId id="274" r:id="rId10"/>
    <p:sldId id="270" r:id="rId11"/>
    <p:sldId id="262" r:id="rId12"/>
    <p:sldId id="263" r:id="rId13"/>
    <p:sldId id="264" r:id="rId14"/>
    <p:sldId id="265" r:id="rId15"/>
    <p:sldId id="266" r:id="rId16"/>
    <p:sldId id="267" r:id="rId17"/>
    <p:sldId id="271" r:id="rId18"/>
    <p:sldId id="269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AFD301-8156-4357-830E-56C36F4C7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2F169EC-7AFF-43CB-A98F-0E186EB9C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09A0B7-E2D7-4EE0-92A3-7AA8396CD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02-06-22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5F2C3E-655E-4F89-9800-72DBEEC8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C96AF9-867E-4C25-A66C-94896707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129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E69182-F1BF-4E95-B1F4-2A5F742C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727DEB6-0EC1-4B36-BCE9-3097B783E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9DAEB2-7261-4FEB-A768-FCF9A28A2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02-06-22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B85F78-A90C-41D6-A38D-4645BCB54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681900-BB15-481E-8B31-187ED8E25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854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DA59CF-D162-429F-968B-E6D3A6771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6155B7-7341-4A6C-9490-37569F722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BABA7C-6A63-4BCE-9BFD-4F0DF074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02-06-22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DDF276-DF94-4D32-A062-8DECD902B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0F7671-0639-4B97-9F8F-1EEC11D6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81985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036E1-D91C-48C0-A21B-6FE482B8F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39C25C-CE49-46B8-9BA0-DF447D6C8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98EF1E-7AAD-49B7-8805-087900222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02-06-22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5529E0-B9EE-4F28-83CD-18C541FC6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92DF59-DE71-4E0B-8395-1C3FF82A3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8737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F37AB6-CF77-45F3-89FB-D7CE26DD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B45DDA-537D-4F37-A383-537430EBC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9A0D25-B19C-449B-B71F-DD42C5C1C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02-06-22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AF5BD1-6004-420D-A710-B818754C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65917C-6134-4610-ABCE-77C6B43E4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452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72B6F-109A-42A4-AB86-62FBFA9EB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8B1906-3DA3-4F07-B866-29D2B4567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26D9937-5B0B-47DC-BB4F-687749E2E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667C04-3BA3-4791-8B91-BB78E96CD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02-06-22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C379C3-64BA-483C-A5E4-9B6B3EB8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18D8FE-DB43-47B9-8E06-3E873367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9259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6FCF33-6BD6-45B2-8F46-682289CE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2062AB-D6D9-4471-822E-49E25E3A7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71B252-3B91-40E4-A396-EFB8B0ADE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047F3F-315B-4C2E-AE4C-06F12D9F2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BB44E4F-1B84-4C5C-BD77-6D324E960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8D35909-83C0-4DC9-8537-95F318CCA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02-06-22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BB013E6-D7C6-4693-9439-0121E9E9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44A6DB3-9961-4338-8B40-81F67E272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1592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20983-F82E-4084-9E0B-38ECE5D75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4D2378-7BC5-42D5-B72F-F933CEF82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02-06-22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9B535D-DBD9-4F94-BABB-419CA96D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EE5015-3E5C-402F-BC89-A888C4FE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7438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31B30F8-86D5-4ABE-A475-3A86F2C4F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02-06-22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1042C13-D7BA-47C3-8110-1591DEFC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50BD82-6B78-4963-9E21-C4155F4F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490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494A0-B5E1-4309-AB2A-DFE6C70E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6CC422-6F5E-4881-95F4-2F634F988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17E3B6-15C8-4F01-B459-0ED34C1E2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A1AB34-9181-4AEA-8590-A6F109DE7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02-06-22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09C32C-10ED-46CE-97B5-77B1A2DDA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218130-AC0E-4FE9-AB7C-95CCC15A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406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0E2B1A-3F36-4068-9E67-E8039E3D7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80B022D-5272-403A-B145-0097E2287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6B5CC0-EF65-44E3-8F05-63E6D6F7D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759D30-ACFA-465B-B7CB-CCACE227F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02-06-22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5E60185-9478-4146-98E7-33FDBB1A8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FD3894-80BC-49CF-A102-404EF2BC7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0879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89CCC79-280D-40CB-9B56-ADC5FDB5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3FABEE-3698-4B5C-9167-A6941D4D3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6CFFF0-D983-4D2B-B3E2-EF5755AC5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504A9-9B4E-4F80-BB78-750108B2B67B}" type="datetimeFigureOut">
              <a:rPr lang="fr-BE" smtClean="0"/>
              <a:t>02-06-22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1C8509-6BD5-4AC1-AAF7-4A6760F5A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724498-871C-4B94-A4CA-4F9E6F02B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998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1697883-B3A6-4F61-8938-1A6BE003C790}"/>
              </a:ext>
            </a:extLst>
          </p:cNvPr>
          <p:cNvSpPr txBox="1"/>
          <p:nvPr/>
        </p:nvSpPr>
        <p:spPr>
          <a:xfrm>
            <a:off x="2171700" y="1895475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Données utiles sur </a:t>
            </a:r>
            <a:r>
              <a:rPr lang="fr-FR" sz="2000" dirty="0" err="1"/>
              <a:t>Walonmap</a:t>
            </a:r>
            <a:r>
              <a:rPr lang="fr-FR" sz="2000" dirty="0"/>
              <a:t> pour 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Identifier les lieux à intensifier (accessibilité, mixité)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Identifier des quartiers à fort potentiel de rénovation énergétique</a:t>
            </a:r>
            <a:endParaRPr lang="fr-BE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Distinguer différentes modalités d’intervention sur le territoire</a:t>
            </a:r>
          </a:p>
        </p:txBody>
      </p:sp>
    </p:spTree>
    <p:extLst>
      <p:ext uri="{BB962C8B-B14F-4D97-AF65-F5344CB8AC3E}">
        <p14:creationId xmlns:p14="http://schemas.microsoft.com/office/powerpoint/2010/main" val="258138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06EC8EE-0685-4E3C-A51F-BC905467BA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636" y="845607"/>
            <a:ext cx="9652000" cy="35214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35BCCA9-5D89-4AA4-88F1-0D64A2C920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637" y="3648833"/>
            <a:ext cx="9652000" cy="30404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62C8E3-10EB-47E1-9DAE-5DE111231637}"/>
              </a:ext>
            </a:extLst>
          </p:cNvPr>
          <p:cNvSpPr/>
          <p:nvPr/>
        </p:nvSpPr>
        <p:spPr>
          <a:xfrm>
            <a:off x="1246909" y="168672"/>
            <a:ext cx="9458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Tissu urbanisé « Ouvert en ensemble »</a:t>
            </a:r>
            <a:r>
              <a:rPr lang="fr-FR" i="1" dirty="0">
                <a:solidFill>
                  <a:srgbClr val="FF0000"/>
                </a:solidFill>
              </a:rPr>
              <a:t> Société et activité / Logement et habitat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Voyage dans le temps : 1971 et 1994</a:t>
            </a:r>
          </a:p>
        </p:txBody>
      </p:sp>
    </p:spTree>
    <p:extLst>
      <p:ext uri="{BB962C8B-B14F-4D97-AF65-F5344CB8AC3E}">
        <p14:creationId xmlns:p14="http://schemas.microsoft.com/office/powerpoint/2010/main" val="3768961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FBD72E-833F-4DB6-883D-F2B0FF86CC35}"/>
              </a:ext>
            </a:extLst>
          </p:cNvPr>
          <p:cNvSpPr/>
          <p:nvPr/>
        </p:nvSpPr>
        <p:spPr>
          <a:xfrm>
            <a:off x="2641599" y="3105835"/>
            <a:ext cx="77031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200" dirty="0"/>
              <a:t>Distinguer différentes modalités d’intervention sur le territoire</a:t>
            </a:r>
          </a:p>
        </p:txBody>
      </p:sp>
    </p:spTree>
    <p:extLst>
      <p:ext uri="{BB962C8B-B14F-4D97-AF65-F5344CB8AC3E}">
        <p14:creationId xmlns:p14="http://schemas.microsoft.com/office/powerpoint/2010/main" val="1735477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4D50E9-6D0E-4F52-AC34-8FC4A02838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2" y="1952711"/>
            <a:ext cx="12106275" cy="48196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D5B9E2-A822-4B3B-A299-E35C405C124A}"/>
              </a:ext>
            </a:extLst>
          </p:cNvPr>
          <p:cNvSpPr/>
          <p:nvPr/>
        </p:nvSpPr>
        <p:spPr>
          <a:xfrm>
            <a:off x="1893744" y="85638"/>
            <a:ext cx="91743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Protection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Noyaux historiques </a:t>
            </a:r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Plan de secteur : PICHE 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GRU : centre ancien protégé, RGBSR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Inventaire IPIC : concentration de bâtiments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Tissus urbanisé « anciens »</a:t>
            </a:r>
            <a:r>
              <a:rPr lang="fr-FR" i="1" dirty="0">
                <a:solidFill>
                  <a:srgbClr val="FF0000"/>
                </a:solidFill>
              </a:rPr>
              <a:t> Société et activité / Logement et habitat</a:t>
            </a:r>
          </a:p>
        </p:txBody>
      </p:sp>
    </p:spTree>
    <p:extLst>
      <p:ext uri="{BB962C8B-B14F-4D97-AF65-F5344CB8AC3E}">
        <p14:creationId xmlns:p14="http://schemas.microsoft.com/office/powerpoint/2010/main" val="339126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0E3BF7-E7D6-4DE8-9072-634F6C5420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71624"/>
            <a:ext cx="12125325" cy="49339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143BEE-A224-438D-8030-ECFE73308088}"/>
              </a:ext>
            </a:extLst>
          </p:cNvPr>
          <p:cNvSpPr/>
          <p:nvPr/>
        </p:nvSpPr>
        <p:spPr>
          <a:xfrm>
            <a:off x="2266949" y="352425"/>
            <a:ext cx="7972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Protection : </a:t>
            </a:r>
          </a:p>
          <a:p>
            <a:r>
              <a:rPr lang="fr-FR" dirty="0"/>
              <a:t>Périmètres ADESA dans des zones urbanisables </a:t>
            </a:r>
            <a:r>
              <a:rPr lang="fr-FR" i="1" dirty="0">
                <a:solidFill>
                  <a:srgbClr val="FF0000"/>
                </a:solidFill>
              </a:rPr>
              <a:t>Aménagement du territoire / Autres</a:t>
            </a:r>
          </a:p>
        </p:txBody>
      </p:sp>
    </p:spTree>
    <p:extLst>
      <p:ext uri="{BB962C8B-B14F-4D97-AF65-F5344CB8AC3E}">
        <p14:creationId xmlns:p14="http://schemas.microsoft.com/office/powerpoint/2010/main" val="2867311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55FABEA-3865-4B6C-81B0-24642C9A61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008251"/>
            <a:ext cx="11877964" cy="48578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E46141-D8F9-4B92-A922-7662132397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63" r="59626"/>
          <a:stretch/>
        </p:blipFill>
        <p:spPr>
          <a:xfrm>
            <a:off x="0" y="2098052"/>
            <a:ext cx="2619484" cy="47705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786A67-D1AD-4F74-81AB-EB7DAD8F2B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09" y="1797869"/>
            <a:ext cx="6908801" cy="309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8AD782-760F-43B8-82EE-D58F7B867F85}"/>
              </a:ext>
            </a:extLst>
          </p:cNvPr>
          <p:cNvSpPr/>
          <p:nvPr/>
        </p:nvSpPr>
        <p:spPr>
          <a:xfrm>
            <a:off x="1163782" y="105460"/>
            <a:ext cx="10123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Consolidation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Permis d’urbanisation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Tissu urbanisé « Ouvert en ensemble »</a:t>
            </a:r>
            <a:r>
              <a:rPr lang="fr-FR" i="1" dirty="0">
                <a:solidFill>
                  <a:srgbClr val="FF0000"/>
                </a:solidFill>
              </a:rPr>
              <a:t> Société et activité / Logement et habitat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Terrains non bâti en zone d’habitat = parcelles (dents creuses)</a:t>
            </a:r>
            <a:r>
              <a:rPr lang="fr-FR" i="1" dirty="0"/>
              <a:t> </a:t>
            </a:r>
            <a:r>
              <a:rPr lang="fr-FR" i="1" dirty="0">
                <a:solidFill>
                  <a:srgbClr val="FF0000"/>
                </a:solidFill>
              </a:rPr>
              <a:t>Société et activité / Logement et habitat</a:t>
            </a:r>
            <a:endParaRPr lang="fr-FR" i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Parcellaire homogène  </a:t>
            </a:r>
            <a:r>
              <a:rPr lang="fr-FR" i="1" dirty="0">
                <a:solidFill>
                  <a:srgbClr val="FF0000"/>
                </a:solidFill>
              </a:rPr>
              <a:t>Données de Base / Limites administratives</a:t>
            </a:r>
          </a:p>
          <a:p>
            <a:r>
              <a:rPr lang="fr-FR" dirty="0"/>
              <a:t>OU modalité d’intervention par défaut</a:t>
            </a:r>
          </a:p>
        </p:txBody>
      </p:sp>
    </p:spTree>
    <p:extLst>
      <p:ext uri="{BB962C8B-B14F-4D97-AF65-F5344CB8AC3E}">
        <p14:creationId xmlns:p14="http://schemas.microsoft.com/office/powerpoint/2010/main" val="130292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D554A73-F436-468E-96E6-D7A14B39D0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81150"/>
            <a:ext cx="12115800" cy="4933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EBBB54-2CF2-4694-9A83-46CA050CAE86}"/>
              </a:ext>
            </a:extLst>
          </p:cNvPr>
          <p:cNvSpPr/>
          <p:nvPr/>
        </p:nvSpPr>
        <p:spPr>
          <a:xfrm>
            <a:off x="1366982" y="105460"/>
            <a:ext cx="9799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Restructuration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Site à réaménager Inventaire (SAR de fait)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Terrains non bâti en zone d’habitat</a:t>
            </a:r>
            <a:r>
              <a:rPr lang="fr-FR" i="1" dirty="0">
                <a:solidFill>
                  <a:srgbClr val="FF0000"/>
                </a:solidFill>
              </a:rPr>
              <a:t> </a:t>
            </a:r>
            <a:r>
              <a:rPr lang="fr-FR" dirty="0"/>
              <a:t>= ensemble de parcelles </a:t>
            </a:r>
            <a:r>
              <a:rPr lang="fr-FR" i="1" dirty="0">
                <a:solidFill>
                  <a:srgbClr val="FF0000"/>
                </a:solidFill>
              </a:rPr>
              <a:t>Société et activité / Logement et habitat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Parcellaire hétérogène  </a:t>
            </a:r>
            <a:r>
              <a:rPr lang="fr-FR" i="1" dirty="0">
                <a:solidFill>
                  <a:srgbClr val="FF0000"/>
                </a:solidFill>
              </a:rPr>
              <a:t>Données de Base / Limites administratives</a:t>
            </a:r>
          </a:p>
        </p:txBody>
      </p:sp>
    </p:spTree>
    <p:extLst>
      <p:ext uri="{BB962C8B-B14F-4D97-AF65-F5344CB8AC3E}">
        <p14:creationId xmlns:p14="http://schemas.microsoft.com/office/powerpoint/2010/main" val="2824641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A2F45DF-08EB-4A08-99D1-5D542A240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0200"/>
            <a:ext cx="12087225" cy="4914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E46999-C1F3-4D62-9587-679BD6D6184B}"/>
              </a:ext>
            </a:extLst>
          </p:cNvPr>
          <p:cNvSpPr/>
          <p:nvPr/>
        </p:nvSpPr>
        <p:spPr>
          <a:xfrm>
            <a:off x="1154546" y="253242"/>
            <a:ext cx="10021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Développement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Terrains non bâti en zone d’habitat</a:t>
            </a:r>
            <a:r>
              <a:rPr lang="fr-FR" i="1" dirty="0">
                <a:solidFill>
                  <a:srgbClr val="FF0000"/>
                </a:solidFill>
              </a:rPr>
              <a:t> </a:t>
            </a:r>
            <a:r>
              <a:rPr lang="fr-FR" dirty="0"/>
              <a:t>= grandes surfaces en îlots </a:t>
            </a:r>
            <a:r>
              <a:rPr lang="fr-FR" i="1" dirty="0">
                <a:solidFill>
                  <a:srgbClr val="FF0000"/>
                </a:solidFill>
              </a:rPr>
              <a:t>Société et activité / Logement et habitat</a:t>
            </a:r>
            <a:endParaRPr lang="fr-BE" i="1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Plan de secteur : ZACC non mises en œuvre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</p:txBody>
      </p:sp>
    </p:spTree>
    <p:extLst>
      <p:ext uri="{BB962C8B-B14F-4D97-AF65-F5344CB8AC3E}">
        <p14:creationId xmlns:p14="http://schemas.microsoft.com/office/powerpoint/2010/main" val="3310465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187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B6F8C15-3802-4ED1-9B33-B695AA0E0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5" t="22500" r="6172" b="9444"/>
          <a:stretch/>
        </p:blipFill>
        <p:spPr>
          <a:xfrm>
            <a:off x="0" y="263538"/>
            <a:ext cx="12106275" cy="63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00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1697883-B3A6-4F61-8938-1A6BE003C790}"/>
              </a:ext>
            </a:extLst>
          </p:cNvPr>
          <p:cNvSpPr txBox="1"/>
          <p:nvPr/>
        </p:nvSpPr>
        <p:spPr>
          <a:xfrm>
            <a:off x="2171700" y="2998113"/>
            <a:ext cx="784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200" dirty="0"/>
              <a:t>Identifier les lieux à intensifier (accessibilité, mixité)</a:t>
            </a:r>
          </a:p>
        </p:txBody>
      </p:sp>
    </p:spTree>
    <p:extLst>
      <p:ext uri="{BB962C8B-B14F-4D97-AF65-F5344CB8AC3E}">
        <p14:creationId xmlns:p14="http://schemas.microsoft.com/office/powerpoint/2010/main" val="517170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22546D2-A969-46FA-8853-22DFC0F9AB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9725"/>
            <a:ext cx="12192000" cy="490537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7C2F769-2432-419E-BAC8-71E43AAFB6C4}"/>
              </a:ext>
            </a:extLst>
          </p:cNvPr>
          <p:cNvSpPr txBox="1"/>
          <p:nvPr/>
        </p:nvSpPr>
        <p:spPr>
          <a:xfrm>
            <a:off x="2200275" y="342899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exemple de Florennes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75890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6C7DEC-8900-4D76-BF9D-FFDCAC48F2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0200"/>
            <a:ext cx="12192000" cy="48482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1790E9F-6C9A-494E-B332-FDCC7C78D827}"/>
              </a:ext>
            </a:extLst>
          </p:cNvPr>
          <p:cNvSpPr txBox="1"/>
          <p:nvPr/>
        </p:nvSpPr>
        <p:spPr>
          <a:xfrm>
            <a:off x="2228850" y="34289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concentration d’habitants dans un rayon de 500 mètres</a:t>
            </a:r>
          </a:p>
          <a:p>
            <a:r>
              <a:rPr lang="fr-FR" i="1" dirty="0">
                <a:solidFill>
                  <a:srgbClr val="FF0000"/>
                </a:solidFill>
              </a:rPr>
              <a:t>Société et activité / Logement et habitat</a:t>
            </a:r>
            <a:endParaRPr lang="fr-BE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06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5013465-605C-4C6E-A307-398F37DD5F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9250"/>
            <a:ext cx="12192000" cy="48863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2D4A674-8B72-4C10-A4F7-F4D62BC4493B}"/>
              </a:ext>
            </a:extLst>
          </p:cNvPr>
          <p:cNvSpPr txBox="1"/>
          <p:nvPr/>
        </p:nvSpPr>
        <p:spPr>
          <a:xfrm>
            <a:off x="2228850" y="34289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cartes d’accessibilité de la CPDT</a:t>
            </a:r>
          </a:p>
          <a:p>
            <a:r>
              <a:rPr lang="fr-FR" i="1" dirty="0">
                <a:solidFill>
                  <a:srgbClr val="FF0000"/>
                </a:solidFill>
              </a:rPr>
              <a:t>Mobilité / Transports en commun</a:t>
            </a:r>
            <a:endParaRPr lang="fr-BE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45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EAB92F-A05E-4070-96FB-3FB9F563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62100"/>
            <a:ext cx="12106275" cy="4953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C26D280-C236-4669-BFD7-C2DF34985A72}"/>
              </a:ext>
            </a:extLst>
          </p:cNvPr>
          <p:cNvSpPr txBox="1"/>
          <p:nvPr/>
        </p:nvSpPr>
        <p:spPr>
          <a:xfrm>
            <a:off x="2228850" y="34289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les secteurs statistiques « centraux »</a:t>
            </a:r>
          </a:p>
          <a:p>
            <a:r>
              <a:rPr lang="fr-FR" i="1" dirty="0">
                <a:solidFill>
                  <a:srgbClr val="FF0000"/>
                </a:solidFill>
              </a:rPr>
              <a:t>Données de base / Autres</a:t>
            </a:r>
            <a:endParaRPr lang="fr-BE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46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C7D7D2A-1EC2-42F0-A71A-35D6C04C6D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62100"/>
            <a:ext cx="12125325" cy="49339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43F1D53-FDF8-490E-9087-1CC0C657C3C9}"/>
              </a:ext>
            </a:extLst>
          </p:cNvPr>
          <p:cNvSpPr txBox="1"/>
          <p:nvPr/>
        </p:nvSpPr>
        <p:spPr>
          <a:xfrm>
            <a:off x="2228850" y="34289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les noyaux d’habitat historiques</a:t>
            </a:r>
          </a:p>
          <a:p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BE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51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B9A4F42-3861-4C8F-B2FD-7BEFDF8EA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7" t="13056" r="2969" b="9584"/>
          <a:stretch/>
        </p:blipFill>
        <p:spPr>
          <a:xfrm>
            <a:off x="476250" y="885825"/>
            <a:ext cx="1110615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92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66643B-2817-4C92-BD0B-7C1B3B71887F}"/>
              </a:ext>
            </a:extLst>
          </p:cNvPr>
          <p:cNvSpPr/>
          <p:nvPr/>
        </p:nvSpPr>
        <p:spPr>
          <a:xfrm>
            <a:off x="2503055" y="3105835"/>
            <a:ext cx="79525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200" dirty="0"/>
              <a:t>Identifier des quartiers à fort potentiel de rénovation énergétique</a:t>
            </a:r>
            <a:endParaRPr lang="fr-BE" sz="2200" dirty="0"/>
          </a:p>
        </p:txBody>
      </p:sp>
    </p:spTree>
    <p:extLst>
      <p:ext uri="{BB962C8B-B14F-4D97-AF65-F5344CB8AC3E}">
        <p14:creationId xmlns:p14="http://schemas.microsoft.com/office/powerpoint/2010/main" val="21905447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387</Words>
  <Application>Microsoft Office PowerPoint</Application>
  <PresentationFormat>Grand écran</PresentationFormat>
  <Paragraphs>39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 Bottieau</dc:creator>
  <cp:lastModifiedBy>Vincent Bottieau</cp:lastModifiedBy>
  <cp:revision>16</cp:revision>
  <dcterms:created xsi:type="dcterms:W3CDTF">2022-06-01T11:41:58Z</dcterms:created>
  <dcterms:modified xsi:type="dcterms:W3CDTF">2022-06-02T10:24:50Z</dcterms:modified>
</cp:coreProperties>
</file>