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58" r:id="rId5"/>
    <p:sldId id="259" r:id="rId6"/>
    <p:sldId id="260" r:id="rId7"/>
    <p:sldId id="261" r:id="rId8"/>
    <p:sldId id="275" r:id="rId9"/>
    <p:sldId id="276" r:id="rId10"/>
    <p:sldId id="274" r:id="rId11"/>
    <p:sldId id="270" r:id="rId12"/>
    <p:sldId id="262" r:id="rId13"/>
    <p:sldId id="263" r:id="rId14"/>
    <p:sldId id="278" r:id="rId15"/>
    <p:sldId id="277" r:id="rId16"/>
    <p:sldId id="279" r:id="rId17"/>
    <p:sldId id="280" r:id="rId18"/>
    <p:sldId id="264" r:id="rId19"/>
    <p:sldId id="265" r:id="rId20"/>
    <p:sldId id="281" r:id="rId21"/>
    <p:sldId id="282" r:id="rId22"/>
    <p:sldId id="266" r:id="rId23"/>
    <p:sldId id="267" r:id="rId24"/>
    <p:sldId id="271" r:id="rId25"/>
    <p:sldId id="269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993366"/>
    <a:srgbClr val="FFF2CC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77" y="1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FD301-8156-4357-830E-56C36F4C7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F169EC-7AFF-43CB-A98F-0E186EB9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9A0B7-E2D7-4EE0-92A3-7AA8396CD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5F2C3E-655E-4F89-9800-72DBEEC89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C96AF9-867E-4C25-A66C-94896707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1293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E69182-F1BF-4E95-B1F4-2A5F742CF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27DEB6-0EC1-4B36-BCE9-3097B783E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9DAEB2-7261-4FEB-A768-FCF9A28A2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B85F78-A90C-41D6-A38D-4645BCB54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681900-BB15-481E-8B31-187ED8E2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485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DA59CF-D162-429F-968B-E6D3A6771E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6155B7-7341-4A6C-9490-37569F722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BABA7C-6A63-4BCE-9BFD-4F0DF074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DF276-DF94-4D32-A062-8DECD902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0F7671-0639-4B97-9F8F-1EEC11D6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81985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036E1-D91C-48C0-A21B-6FE482B8F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39C25C-CE49-46B8-9BA0-DF447D6C8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98EF1E-7AAD-49B7-8805-087900222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5529E0-B9EE-4F28-83CD-18C541FC6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92DF59-DE71-4E0B-8395-1C3FF82A3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8737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37AB6-CF77-45F3-89FB-D7CE26DD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B45DDA-537D-4F37-A383-537430EBC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9A0D25-B19C-449B-B71F-DD42C5C1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F5BD1-6004-420D-A710-B818754CC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65917C-6134-4610-ABCE-77C6B43E4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14523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172B6F-109A-42A4-AB86-62FBFA9EB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8B1906-3DA3-4F07-B866-29D2B4567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26D9937-5B0B-47DC-BB4F-687749E2E9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667C04-3BA3-4791-8B91-BB78E96CD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C379C3-64BA-483C-A5E4-9B6B3EB8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18D8FE-DB43-47B9-8E06-3E87336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9259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FCF33-6BD6-45B2-8F46-682289CE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2062AB-D6D9-4471-822E-49E25E3A7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71B252-3B91-40E4-A396-EFB8B0ADE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2047F3F-315B-4C2E-AE4C-06F12D9F2A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BB44E4F-1B84-4C5C-BD77-6D324E960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8D35909-83C0-4DC9-8537-95F318CC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BB013E6-D7C6-4693-9439-0121E9E9B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4A6DB3-9961-4338-8B40-81F67E272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1592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520983-F82E-4084-9E0B-38ECE5D75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B4D2378-7BC5-42D5-B72F-F933CEF8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9B535D-DBD9-4F94-BABB-419CA96D1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7EE5015-3E5C-402F-BC89-A888C4FEC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74389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31B30F8-86D5-4ABE-A475-3A86F2C4F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042C13-D7BA-47C3-8110-1591DEFCF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0BD82-6B78-4963-9E21-C4155F4F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490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8494A0-B5E1-4309-AB2A-DFE6C70E0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6CC422-6F5E-4881-95F4-2F634F988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217E3B6-15C8-4F01-B459-0ED34C1E2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A1AB34-9181-4AEA-8590-A6F109DE7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09C32C-10ED-46CE-97B5-77B1A2DD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218130-AC0E-4FE9-AB7C-95CCC15A0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406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E2B1A-3F36-4068-9E67-E8039E3D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80B022D-5272-403A-B145-0097E22871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D6B5CC0-EF65-44E3-8F05-63E6D6F7D6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759D30-ACFA-465B-B7CB-CCACE227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5E60185-9478-4146-98E7-33FDBB1A8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3FD3894-80BC-49CF-A102-404EF2BC7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879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89CCC79-280D-40CB-9B56-ADC5FDB5D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3FABEE-3698-4B5C-9167-A6941D4D3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6CFFF0-D983-4D2B-B3E2-EF5755AC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504A9-9B4E-4F80-BB78-750108B2B67B}" type="datetimeFigureOut">
              <a:rPr lang="fr-BE" smtClean="0"/>
              <a:t>08-06-22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1C8509-6BD5-4AC1-AAF7-4A6760F5A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724498-871C-4B94-A4CA-4F9E6F02B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D17AE-0B8D-44D1-85B9-504F5ECEC09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99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697883-B3A6-4F61-8938-1A6BE003C790}"/>
              </a:ext>
            </a:extLst>
          </p:cNvPr>
          <p:cNvSpPr txBox="1"/>
          <p:nvPr/>
        </p:nvSpPr>
        <p:spPr>
          <a:xfrm>
            <a:off x="2171700" y="1895475"/>
            <a:ext cx="784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Données utiles sur </a:t>
            </a:r>
            <a:r>
              <a:rPr lang="fr-FR" sz="2000" dirty="0" err="1"/>
              <a:t>Walonmap</a:t>
            </a:r>
            <a:r>
              <a:rPr lang="fr-FR" sz="2000" dirty="0"/>
              <a:t> pour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Identifier les lieux à intensifier (accessibilité, mixité)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Identifier des quartiers à fort potentiel de rénovation énergétique</a:t>
            </a:r>
            <a:endParaRPr lang="fr-BE" sz="20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2000" dirty="0"/>
              <a:t>Distinguer différentes modalités d’intervention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2581388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66643B-2817-4C92-BD0B-7C1B3B71887F}"/>
              </a:ext>
            </a:extLst>
          </p:cNvPr>
          <p:cNvSpPr/>
          <p:nvPr/>
        </p:nvSpPr>
        <p:spPr>
          <a:xfrm>
            <a:off x="2503055" y="3105835"/>
            <a:ext cx="85582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Identifier des quartiers à fort potentiel de rénovation énergétique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2190544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62C8E3-10EB-47E1-9DAE-5DE111231637}"/>
              </a:ext>
            </a:extLst>
          </p:cNvPr>
          <p:cNvSpPr/>
          <p:nvPr/>
        </p:nvSpPr>
        <p:spPr>
          <a:xfrm>
            <a:off x="1246909" y="168672"/>
            <a:ext cx="9458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Voyage dans le temps : 1971 et 1994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80B8D6-A8FE-4A49-BFF8-BA70B2A988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1"/>
          <a:stretch/>
        </p:blipFill>
        <p:spPr>
          <a:xfrm>
            <a:off x="68826" y="915393"/>
            <a:ext cx="8927690" cy="414821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EE66646-B6E1-4C30-B424-71E05450EB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8"/>
          <a:stretch/>
        </p:blipFill>
        <p:spPr>
          <a:xfrm>
            <a:off x="4532671" y="2917359"/>
            <a:ext cx="7737987" cy="394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61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FBD72E-833F-4DB6-883D-F2B0FF86CC35}"/>
              </a:ext>
            </a:extLst>
          </p:cNvPr>
          <p:cNvSpPr/>
          <p:nvPr/>
        </p:nvSpPr>
        <p:spPr>
          <a:xfrm>
            <a:off x="2029766" y="3198167"/>
            <a:ext cx="81324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/>
              <a:t>Distinguer différentes modalités d’intervention sur le territoire</a:t>
            </a:r>
          </a:p>
        </p:txBody>
      </p:sp>
    </p:spTree>
    <p:extLst>
      <p:ext uri="{BB962C8B-B14F-4D97-AF65-F5344CB8AC3E}">
        <p14:creationId xmlns:p14="http://schemas.microsoft.com/office/powerpoint/2010/main" val="1735477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893744" y="85638"/>
            <a:ext cx="9174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467BCB9-310C-4A66-9041-3E7A648CC3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225" y="731969"/>
            <a:ext cx="8477250" cy="31051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83A0F95-9875-4B67-B4E2-F8D019F23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0275" y="3429000"/>
            <a:ext cx="886777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893744" y="85638"/>
            <a:ext cx="91743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F3C582-FE2C-48B7-8AAB-F20FF2874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5" y="1343112"/>
            <a:ext cx="113728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93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D5B9E2-A822-4B3B-A299-E35C405C124A}"/>
              </a:ext>
            </a:extLst>
          </p:cNvPr>
          <p:cNvSpPr/>
          <p:nvPr/>
        </p:nvSpPr>
        <p:spPr>
          <a:xfrm>
            <a:off x="1893744" y="85638"/>
            <a:ext cx="917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9B03F80-CFDD-4A10-937D-F1B47471C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317" y="1632156"/>
            <a:ext cx="11736590" cy="466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64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70FF9-9256-40EA-BE41-7546CCEBF111}"/>
              </a:ext>
            </a:extLst>
          </p:cNvPr>
          <p:cNvSpPr/>
          <p:nvPr/>
        </p:nvSpPr>
        <p:spPr>
          <a:xfrm>
            <a:off x="1893744" y="85638"/>
            <a:ext cx="91743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3383DD-8E71-43EB-9AAA-354226CBB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48465"/>
            <a:ext cx="11857086" cy="45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646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E870FF9-9256-40EA-BE41-7546CCEBF111}"/>
              </a:ext>
            </a:extLst>
          </p:cNvPr>
          <p:cNvSpPr/>
          <p:nvPr/>
        </p:nvSpPr>
        <p:spPr>
          <a:xfrm>
            <a:off x="1893744" y="85638"/>
            <a:ext cx="91743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Tissus urbanisé « anciens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5E05F2-DD62-4E90-A214-56A4AD7E8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88" y="2440039"/>
            <a:ext cx="11068050" cy="408458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6CC1FB-360C-49D5-8543-411A428CF5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2516" y="1839964"/>
            <a:ext cx="2619484" cy="477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D2CB460-5BD4-45BF-AD5C-F62E80E71CB3}"/>
              </a:ext>
            </a:extLst>
          </p:cNvPr>
          <p:cNvSpPr/>
          <p:nvPr/>
        </p:nvSpPr>
        <p:spPr>
          <a:xfrm>
            <a:off x="1893744" y="85638"/>
            <a:ext cx="91743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Protection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Noyaux historiques </a:t>
            </a:r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PICHE 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GRU : centre ancien protégé, RGBSR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Inventaire IPIC : concentration de bâtiments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  <a:endParaRPr lang="fr-FR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Tissus urbanisé « anciens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Périmètres ADESA dans des zones urbanisables </a:t>
            </a:r>
            <a:r>
              <a:rPr lang="fr-FR" i="1" dirty="0">
                <a:solidFill>
                  <a:srgbClr val="FF0000"/>
                </a:solidFill>
              </a:rPr>
              <a:t>Aménagement du territoire / Autres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30AF993-1D7B-4D80-9F02-E91129BEA54E}"/>
              </a:ext>
            </a:extLst>
          </p:cNvPr>
          <p:cNvGrpSpPr/>
          <p:nvPr/>
        </p:nvGrpSpPr>
        <p:grpSpPr>
          <a:xfrm>
            <a:off x="294235" y="2257845"/>
            <a:ext cx="11603530" cy="4295775"/>
            <a:chOff x="294235" y="2316837"/>
            <a:chExt cx="11603530" cy="429577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A19EC92A-3973-46E2-B0E6-5527A936C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235" y="2316837"/>
              <a:ext cx="11603530" cy="4295775"/>
            </a:xfrm>
            <a:prstGeom prst="rect">
              <a:avLst/>
            </a:prstGeom>
          </p:spPr>
        </p:pic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2A6A16E5-0ECD-4E9B-BFBB-200104718999}"/>
                </a:ext>
              </a:extLst>
            </p:cNvPr>
            <p:cNvSpPr/>
            <p:nvPr/>
          </p:nvSpPr>
          <p:spPr>
            <a:xfrm>
              <a:off x="6908306" y="3357418"/>
              <a:ext cx="2016102" cy="1558046"/>
            </a:xfrm>
            <a:custGeom>
              <a:avLst/>
              <a:gdLst>
                <a:gd name="connsiteX0" fmla="*/ 591621 w 2016102"/>
                <a:gd name="connsiteY0" fmla="*/ 697346 h 1558046"/>
                <a:gd name="connsiteX1" fmla="*/ 494 w 2016102"/>
                <a:gd name="connsiteY1" fmla="*/ 604982 h 1558046"/>
                <a:gd name="connsiteX2" fmla="*/ 499258 w 2016102"/>
                <a:gd name="connsiteY2" fmla="*/ 1223818 h 1558046"/>
                <a:gd name="connsiteX3" fmla="*/ 998021 w 2016102"/>
                <a:gd name="connsiteY3" fmla="*/ 1076037 h 1558046"/>
                <a:gd name="connsiteX4" fmla="*/ 1312058 w 2016102"/>
                <a:gd name="connsiteY4" fmla="*/ 1556327 h 1558046"/>
                <a:gd name="connsiteX5" fmla="*/ 1506021 w 2016102"/>
                <a:gd name="connsiteY5" fmla="*/ 1223818 h 1558046"/>
                <a:gd name="connsiteX6" fmla="*/ 1422894 w 2016102"/>
                <a:gd name="connsiteY6" fmla="*/ 891309 h 1558046"/>
                <a:gd name="connsiteX7" fmla="*/ 1958603 w 2016102"/>
                <a:gd name="connsiteY7" fmla="*/ 715818 h 1558046"/>
                <a:gd name="connsiteX8" fmla="*/ 1967839 w 2016102"/>
                <a:gd name="connsiteY8" fmla="*/ 300182 h 1558046"/>
                <a:gd name="connsiteX9" fmla="*/ 1663039 w 2016102"/>
                <a:gd name="connsiteY9" fmla="*/ 32327 h 1558046"/>
                <a:gd name="connsiteX10" fmla="*/ 1265876 w 2016102"/>
                <a:gd name="connsiteY10" fmla="*/ 23091 h 1558046"/>
                <a:gd name="connsiteX11" fmla="*/ 1062676 w 2016102"/>
                <a:gd name="connsiteY11" fmla="*/ 198582 h 1558046"/>
                <a:gd name="connsiteX12" fmla="*/ 1053439 w 2016102"/>
                <a:gd name="connsiteY12" fmla="*/ 531091 h 1558046"/>
                <a:gd name="connsiteX13" fmla="*/ 591621 w 2016102"/>
                <a:gd name="connsiteY13" fmla="*/ 697346 h 1558046"/>
                <a:gd name="connsiteX0" fmla="*/ 591621 w 2016102"/>
                <a:gd name="connsiteY0" fmla="*/ 697346 h 1558046"/>
                <a:gd name="connsiteX1" fmla="*/ 494 w 2016102"/>
                <a:gd name="connsiteY1" fmla="*/ 604982 h 1558046"/>
                <a:gd name="connsiteX2" fmla="*/ 499258 w 2016102"/>
                <a:gd name="connsiteY2" fmla="*/ 1223818 h 1558046"/>
                <a:gd name="connsiteX3" fmla="*/ 998021 w 2016102"/>
                <a:gd name="connsiteY3" fmla="*/ 1076037 h 1558046"/>
                <a:gd name="connsiteX4" fmla="*/ 1312058 w 2016102"/>
                <a:gd name="connsiteY4" fmla="*/ 1556327 h 1558046"/>
                <a:gd name="connsiteX5" fmla="*/ 1506021 w 2016102"/>
                <a:gd name="connsiteY5" fmla="*/ 1223818 h 1558046"/>
                <a:gd name="connsiteX6" fmla="*/ 1422894 w 2016102"/>
                <a:gd name="connsiteY6" fmla="*/ 891309 h 1558046"/>
                <a:gd name="connsiteX7" fmla="*/ 1958603 w 2016102"/>
                <a:gd name="connsiteY7" fmla="*/ 715818 h 1558046"/>
                <a:gd name="connsiteX8" fmla="*/ 1967839 w 2016102"/>
                <a:gd name="connsiteY8" fmla="*/ 300182 h 1558046"/>
                <a:gd name="connsiteX9" fmla="*/ 1663039 w 2016102"/>
                <a:gd name="connsiteY9" fmla="*/ 32327 h 1558046"/>
                <a:gd name="connsiteX10" fmla="*/ 1265876 w 2016102"/>
                <a:gd name="connsiteY10" fmla="*/ 23091 h 1558046"/>
                <a:gd name="connsiteX11" fmla="*/ 1062676 w 2016102"/>
                <a:gd name="connsiteY11" fmla="*/ 198582 h 1558046"/>
                <a:gd name="connsiteX12" fmla="*/ 979548 w 2016102"/>
                <a:gd name="connsiteY12" fmla="*/ 484909 h 1558046"/>
                <a:gd name="connsiteX13" fmla="*/ 591621 w 2016102"/>
                <a:gd name="connsiteY13" fmla="*/ 697346 h 1558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16102" h="1558046">
                  <a:moveTo>
                    <a:pt x="591621" y="697346"/>
                  </a:moveTo>
                  <a:cubicBezTo>
                    <a:pt x="428445" y="717358"/>
                    <a:pt x="15888" y="517237"/>
                    <a:pt x="494" y="604982"/>
                  </a:cubicBezTo>
                  <a:cubicBezTo>
                    <a:pt x="-14900" y="692727"/>
                    <a:pt x="333004" y="1145309"/>
                    <a:pt x="499258" y="1223818"/>
                  </a:cubicBezTo>
                  <a:cubicBezTo>
                    <a:pt x="665512" y="1302327"/>
                    <a:pt x="862554" y="1020619"/>
                    <a:pt x="998021" y="1076037"/>
                  </a:cubicBezTo>
                  <a:cubicBezTo>
                    <a:pt x="1133488" y="1131455"/>
                    <a:pt x="1227391" y="1531697"/>
                    <a:pt x="1312058" y="1556327"/>
                  </a:cubicBezTo>
                  <a:cubicBezTo>
                    <a:pt x="1396725" y="1580957"/>
                    <a:pt x="1487548" y="1334654"/>
                    <a:pt x="1506021" y="1223818"/>
                  </a:cubicBezTo>
                  <a:cubicBezTo>
                    <a:pt x="1524494" y="1112982"/>
                    <a:pt x="1347464" y="975976"/>
                    <a:pt x="1422894" y="891309"/>
                  </a:cubicBezTo>
                  <a:cubicBezTo>
                    <a:pt x="1498324" y="806642"/>
                    <a:pt x="1867779" y="814339"/>
                    <a:pt x="1958603" y="715818"/>
                  </a:cubicBezTo>
                  <a:cubicBezTo>
                    <a:pt x="2049427" y="617297"/>
                    <a:pt x="2017100" y="414097"/>
                    <a:pt x="1967839" y="300182"/>
                  </a:cubicBezTo>
                  <a:cubicBezTo>
                    <a:pt x="1918578" y="186267"/>
                    <a:pt x="1780033" y="78509"/>
                    <a:pt x="1663039" y="32327"/>
                  </a:cubicBezTo>
                  <a:cubicBezTo>
                    <a:pt x="1546045" y="-13855"/>
                    <a:pt x="1365937" y="-4618"/>
                    <a:pt x="1265876" y="23091"/>
                  </a:cubicBezTo>
                  <a:cubicBezTo>
                    <a:pt x="1165816" y="50800"/>
                    <a:pt x="1098082" y="113915"/>
                    <a:pt x="1062676" y="198582"/>
                  </a:cubicBezTo>
                  <a:cubicBezTo>
                    <a:pt x="1027270" y="283249"/>
                    <a:pt x="1061136" y="404860"/>
                    <a:pt x="979548" y="484909"/>
                  </a:cubicBezTo>
                  <a:cubicBezTo>
                    <a:pt x="897960" y="564957"/>
                    <a:pt x="754797" y="677334"/>
                    <a:pt x="591621" y="697346"/>
                  </a:cubicBezTo>
                  <a:close/>
                </a:path>
              </a:pathLst>
            </a:custGeom>
            <a:solidFill>
              <a:srgbClr val="9DC3E6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48F8C6E4-1C4C-4ADC-8813-664FF30671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17818" y="3429000"/>
              <a:ext cx="92364" cy="707441"/>
            </a:xfrm>
            <a:prstGeom prst="straightConnector1">
              <a:avLst/>
            </a:prstGeom>
            <a:ln w="38100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7546BA7-F3B2-47A1-9EA6-3E30CDEB9B4E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0" y="4136441"/>
              <a:ext cx="1058059" cy="81114"/>
            </a:xfrm>
            <a:prstGeom prst="straightConnector1">
              <a:avLst/>
            </a:prstGeom>
            <a:ln w="38100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FC1553E-53BE-49E2-8490-7CB381BA5CE0}"/>
                </a:ext>
              </a:extLst>
            </p:cNvPr>
            <p:cNvCxnSpPr>
              <a:cxnSpLocks/>
            </p:cNvCxnSpPr>
            <p:nvPr/>
          </p:nvCxnSpPr>
          <p:spPr>
            <a:xfrm>
              <a:off x="4017818" y="4136441"/>
              <a:ext cx="1104242" cy="1201358"/>
            </a:xfrm>
            <a:prstGeom prst="straightConnector1">
              <a:avLst/>
            </a:prstGeom>
            <a:ln w="38100">
              <a:solidFill>
                <a:srgbClr val="9DC3E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68E52CD-A271-4CF3-8DEC-E7445EFE0777}"/>
                </a:ext>
              </a:extLst>
            </p:cNvPr>
            <p:cNvSpPr txBox="1"/>
            <p:nvPr/>
          </p:nvSpPr>
          <p:spPr>
            <a:xfrm>
              <a:off x="3549445" y="3888508"/>
              <a:ext cx="385504" cy="430887"/>
            </a:xfrm>
            <a:prstGeom prst="rect">
              <a:avLst/>
            </a:prstGeom>
            <a:solidFill>
              <a:srgbClr val="9DC3E6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200" b="1" dirty="0">
                  <a:solidFill>
                    <a:schemeClr val="accent1">
                      <a:lumMod val="75000"/>
                    </a:schemeClr>
                  </a:solidFill>
                </a:rPr>
                <a:t>?</a:t>
              </a:r>
              <a:endParaRPr lang="fr-BE" sz="22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3115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3F22C63-7A5B-4BDA-B169-B54C2D12A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111045"/>
            <a:ext cx="12009909" cy="477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1697883-B3A6-4F61-8938-1A6BE003C790}"/>
              </a:ext>
            </a:extLst>
          </p:cNvPr>
          <p:cNvSpPr txBox="1"/>
          <p:nvPr/>
        </p:nvSpPr>
        <p:spPr>
          <a:xfrm>
            <a:off x="2171700" y="2998113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Identifier les lieux à intensifier (accessibilité, mixité)</a:t>
            </a:r>
          </a:p>
        </p:txBody>
      </p:sp>
    </p:spTree>
    <p:extLst>
      <p:ext uri="{BB962C8B-B14F-4D97-AF65-F5344CB8AC3E}">
        <p14:creationId xmlns:p14="http://schemas.microsoft.com/office/powerpoint/2010/main" val="517170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798A8A-0032-403F-95DE-3EF6B14979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960" y="1779639"/>
            <a:ext cx="11671771" cy="48658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5E46141-D8F9-4B92-A922-7662132397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69" y="1779639"/>
            <a:ext cx="2671786" cy="486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70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8AD782-760F-43B8-82EE-D58F7B867F85}"/>
              </a:ext>
            </a:extLst>
          </p:cNvPr>
          <p:cNvSpPr/>
          <p:nvPr/>
        </p:nvSpPr>
        <p:spPr>
          <a:xfrm>
            <a:off x="1163782" y="105460"/>
            <a:ext cx="10123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Consolidation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Permis d’urbanisation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Tissu urbanisé « Ouvert en ensemble »</a:t>
            </a:r>
            <a:r>
              <a:rPr lang="fr-FR" i="1" dirty="0">
                <a:solidFill>
                  <a:srgbClr val="FF0000"/>
                </a:solidFill>
              </a:rPr>
              <a:t> 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 = parcelles (dents creuses)</a:t>
            </a:r>
            <a:r>
              <a:rPr lang="fr-FR" i="1" dirty="0"/>
              <a:t>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FR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homogène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  <a:p>
            <a:r>
              <a:rPr lang="fr-FR" dirty="0"/>
              <a:t>OU modalité d’intervention par défaut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791BCCB-F557-4780-83EC-F6CB197A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980" y="1859786"/>
            <a:ext cx="11611897" cy="487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42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EBBB54-2CF2-4694-9A83-46CA050CAE86}"/>
              </a:ext>
            </a:extLst>
          </p:cNvPr>
          <p:cNvSpPr/>
          <p:nvPr/>
        </p:nvSpPr>
        <p:spPr>
          <a:xfrm>
            <a:off x="1366982" y="105460"/>
            <a:ext cx="97997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Restructuration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Site à réaménager Inventaire (SAR de fait)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ensemble de parcelles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Parcellaire hétérogène  </a:t>
            </a:r>
            <a:r>
              <a:rPr lang="fr-FR" i="1" dirty="0">
                <a:solidFill>
                  <a:srgbClr val="FF0000"/>
                </a:solidFill>
              </a:rPr>
              <a:t>Données de Base / Limites administratives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D79B254-C0D8-4231-A5B9-BE0CF6242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12490"/>
            <a:ext cx="11166763" cy="455233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10DC5606-AAB9-4664-9DF4-33EDD80185BA}"/>
              </a:ext>
            </a:extLst>
          </p:cNvPr>
          <p:cNvSpPr/>
          <p:nvPr/>
        </p:nvSpPr>
        <p:spPr>
          <a:xfrm rot="20827718">
            <a:off x="5971826" y="3622175"/>
            <a:ext cx="1818968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7ADA99A-EC94-48A7-AC7D-22F2344F0C97}"/>
              </a:ext>
            </a:extLst>
          </p:cNvPr>
          <p:cNvSpPr/>
          <p:nvPr/>
        </p:nvSpPr>
        <p:spPr>
          <a:xfrm rot="20258229">
            <a:off x="8057518" y="3713397"/>
            <a:ext cx="1643233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9F287044-A875-4E8C-A0F5-36E640D0AC6B}"/>
              </a:ext>
            </a:extLst>
          </p:cNvPr>
          <p:cNvSpPr/>
          <p:nvPr/>
        </p:nvSpPr>
        <p:spPr>
          <a:xfrm rot="18216507">
            <a:off x="8889828" y="1952376"/>
            <a:ext cx="1410386" cy="750054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39E2585-7271-49ED-B74A-C0486C7D7ACD}"/>
              </a:ext>
            </a:extLst>
          </p:cNvPr>
          <p:cNvSpPr/>
          <p:nvPr/>
        </p:nvSpPr>
        <p:spPr>
          <a:xfrm rot="20246660">
            <a:off x="8017110" y="4502481"/>
            <a:ext cx="1758129" cy="1006741"/>
          </a:xfrm>
          <a:prstGeom prst="ellipse">
            <a:avLst/>
          </a:prstGeom>
          <a:solidFill>
            <a:srgbClr val="CC00C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246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E46999-C1F3-4D62-9587-679BD6D6184B}"/>
              </a:ext>
            </a:extLst>
          </p:cNvPr>
          <p:cNvSpPr/>
          <p:nvPr/>
        </p:nvSpPr>
        <p:spPr>
          <a:xfrm>
            <a:off x="1154546" y="253242"/>
            <a:ext cx="10021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Développement :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Terrains non bâti en zone d’habitat</a:t>
            </a:r>
            <a:r>
              <a:rPr lang="fr-FR" i="1" dirty="0">
                <a:solidFill>
                  <a:srgbClr val="FF0000"/>
                </a:solidFill>
              </a:rPr>
              <a:t> </a:t>
            </a:r>
            <a:r>
              <a:rPr lang="fr-FR" dirty="0"/>
              <a:t>= grandes surfaces en îlots </a:t>
            </a:r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/>
              <a:t>Plan de secteur : ZACC non mises en œuvre </a:t>
            </a:r>
            <a:r>
              <a:rPr lang="fr-FR" i="1" dirty="0">
                <a:solidFill>
                  <a:srgbClr val="FF0000"/>
                </a:solidFill>
              </a:rPr>
              <a:t>Aménagement du territoire / Plans et règlements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4D5487E-EAC9-4359-A591-EDACA1281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45" y="1494502"/>
            <a:ext cx="11641394" cy="50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65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6F2A337-CC05-4C2B-8086-C120C62FC2E3}"/>
              </a:ext>
            </a:extLst>
          </p:cNvPr>
          <p:cNvSpPr txBox="1"/>
          <p:nvPr/>
        </p:nvSpPr>
        <p:spPr>
          <a:xfrm>
            <a:off x="2831690" y="2290916"/>
            <a:ext cx="4119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Et à </a:t>
            </a:r>
            <a:r>
              <a:rPr lang="fr-FR" sz="2400" b="1" dirty="0" err="1"/>
              <a:t>Paliseul</a:t>
            </a:r>
            <a:r>
              <a:rPr lang="fr-FR" sz="2400" b="1" dirty="0"/>
              <a:t> ? ?</a:t>
            </a:r>
            <a:endParaRPr lang="fr-BE" sz="2400" b="1" dirty="0"/>
          </a:p>
        </p:txBody>
      </p:sp>
    </p:spTree>
    <p:extLst>
      <p:ext uri="{BB962C8B-B14F-4D97-AF65-F5344CB8AC3E}">
        <p14:creationId xmlns:p14="http://schemas.microsoft.com/office/powerpoint/2010/main" val="1758187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B6F8C15-3802-4ED1-9B33-B695AA0E02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63538"/>
            <a:ext cx="12106275" cy="63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00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7C2F769-2432-419E-BAC8-71E43AAFB6C4}"/>
              </a:ext>
            </a:extLst>
          </p:cNvPr>
          <p:cNvSpPr txBox="1"/>
          <p:nvPr/>
        </p:nvSpPr>
        <p:spPr>
          <a:xfrm>
            <a:off x="2200275" y="342899"/>
            <a:ext cx="3457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exemple de </a:t>
            </a:r>
            <a:r>
              <a:rPr lang="fr-FR" dirty="0" err="1"/>
              <a:t>Paliseul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1AB282-053F-4D6A-AFD3-E72C45DD0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142" y="1573161"/>
            <a:ext cx="11739716" cy="44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0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1790E9F-6C9A-494E-B332-FDCC7C78D827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concentration d’habitants dans un rayon de 500 mètres</a:t>
            </a:r>
          </a:p>
          <a:p>
            <a:r>
              <a:rPr lang="fr-FR" i="1" dirty="0">
                <a:solidFill>
                  <a:srgbClr val="FF0000"/>
                </a:solidFill>
              </a:rPr>
              <a:t>Société et activité / Logement et habitat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FA4CA0C-291A-4ABC-834E-1907ACA623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84" y="1273585"/>
            <a:ext cx="11316929" cy="484822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6C7DEC-8900-4D76-BF9D-FFDCAC48F2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7529" y="5176684"/>
            <a:ext cx="3964200" cy="16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06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2D4A674-8B72-4C10-A4F7-F4D62BC4493B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cartes d’accessibilité de la CPDT</a:t>
            </a:r>
          </a:p>
          <a:p>
            <a:r>
              <a:rPr lang="fr-FR" i="1" dirty="0">
                <a:solidFill>
                  <a:srgbClr val="FF0000"/>
                </a:solidFill>
              </a:rPr>
              <a:t>Mobilité / Transports en commun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BBCE791-F887-45CF-8C63-939858F7D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869" y="1396182"/>
            <a:ext cx="11894131" cy="473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4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C26D280-C236-4669-BFD7-C2DF34985A72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secteurs statistiques « centraux »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Autres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FAFD3B-DB1E-47BA-A2D2-0E60F70B7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57" y="1347019"/>
            <a:ext cx="11790973" cy="488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46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43F1D53-FDF8-490E-9087-1CC0C657C3C9}"/>
              </a:ext>
            </a:extLst>
          </p:cNvPr>
          <p:cNvSpPr txBox="1"/>
          <p:nvPr/>
        </p:nvSpPr>
        <p:spPr>
          <a:xfrm>
            <a:off x="2228850" y="342899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Identifier les lieux à intensifier : les noyaux d’habitat historiques</a:t>
            </a:r>
          </a:p>
          <a:p>
            <a:r>
              <a:rPr lang="fr-FR" i="1" dirty="0">
                <a:solidFill>
                  <a:srgbClr val="FF0000"/>
                </a:solidFill>
              </a:rPr>
              <a:t>Données de base / Cartes anciennes ou Voyage dans le temps</a:t>
            </a:r>
            <a:endParaRPr lang="fr-BE" i="1" dirty="0">
              <a:solidFill>
                <a:srgbClr val="FF00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FAE7FC-4E1C-4F3C-8018-A2149CC0F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6516"/>
            <a:ext cx="12120225" cy="474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51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4D4BECF-A836-4633-B1E3-7B34D68F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0207" y="1022554"/>
            <a:ext cx="9566788" cy="540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47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C62FF31-22BD-47B4-958E-A1CF77BB0F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219" y="592184"/>
            <a:ext cx="10569678" cy="589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319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634</Words>
  <Application>Microsoft Office PowerPoint</Application>
  <PresentationFormat>Grand écran</PresentationFormat>
  <Paragraphs>65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Bottieau</dc:creator>
  <cp:lastModifiedBy>Vincent Bottieau</cp:lastModifiedBy>
  <cp:revision>26</cp:revision>
  <dcterms:created xsi:type="dcterms:W3CDTF">2022-06-01T11:41:58Z</dcterms:created>
  <dcterms:modified xsi:type="dcterms:W3CDTF">2022-06-08T16:43:26Z</dcterms:modified>
</cp:coreProperties>
</file>