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1" r:id="rId5"/>
    <p:sldId id="263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A99CD3-3959-4DA8-BF64-C91015942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84D8AD-A408-4F02-A84E-9722B4C2A9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D50352-1DB7-4311-BAA9-B9D56734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1F06D7-F3C6-4950-92F3-1362C7D59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FA567A-8B18-45F5-959E-2FD0BF81A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892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E8F59-838F-4046-A15A-F03BDB82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BCACBB-AB5C-4E79-9473-F8427FD21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8C52C6-EBAC-4B63-8986-705EF4EB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15D397-9DB7-453C-9A99-47FEF868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AD893F-C453-401F-988C-80148D4BC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174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BB9EAEF-3C92-4E72-B12E-C79C11B98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123317-DD22-4E4B-BFCC-A5703EBC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072C85-C528-42D8-BD85-8790091A6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E248D9-34F8-47A2-A3AE-4D04E65C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B53B5E-09D5-466C-BB48-1F032DFD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166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82C84-AB8E-466C-9FCF-CFE448F9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04B9D3-29EA-452B-98BD-66097A48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BC1A51-706C-47D0-8D0A-D472B2A01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2A6925-444F-4907-9517-7426FCA9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D2E06A-A480-4403-A7E2-AD61E3538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236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5DBFA3-F631-44CB-AD02-75B681C1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6B98D2-969D-417F-975A-DE4B17B3B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0B1EFD-8EC7-4A26-86D3-DED4F5B3A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BEB989-82F9-474C-B32C-61695A06A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BDEB6D-C2B7-41F6-93AE-8DCAE5146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132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BB429-8E6A-4B3A-8678-A5AF3681D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F65464-4210-427F-9CBE-CCA75316E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4268D7-8396-435E-A5CD-85D0E58C4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8E5C43-2D23-4AF5-B5C3-78C930C6B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15F84C-C14A-48E7-9C30-62C94EA8E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884387-7ABD-4BD3-A0A6-83D7E5F80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948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A6E221-DAD9-4083-8785-CB951251A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0CDF92-4171-4BD3-8F28-2F78C2169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3AD4BB-240E-4133-A0C1-2E5A0DFE3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869852-D469-4893-AB64-BD7DC0E1C5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7A8E90-12B5-41ED-B96D-EA99B96BE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263E1DE-4E6D-4C8F-B15D-FE0400B3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F6FF75-2650-4E03-8456-EBF562C80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E38B6F-37C0-4912-B3F0-18ABD4E2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547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52F07B-0D78-463E-9ACF-AAB74B207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957878-C2E8-4E76-9A37-81127C0EF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7DFFC28-54C3-4C53-BF0B-908C8CCF9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92F1A1-88F5-4D38-9802-E4C89F506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455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70C5B8-88AB-4F2A-BFFF-AE3577CAB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7C848F1-EEFA-4221-B050-517BD7A8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33F27D-53D1-4267-BFD0-F623D4BF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423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5CEB03-C962-4C96-A1AD-83F5ADBD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AC30DB-6DDC-4160-8D5E-060FBA44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858CB3-74EA-4F8C-A8E8-8B772C17F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C56E32-4336-41EA-B1D4-D74C4D8C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6DD0F5-229F-46E0-AEAE-3E2F7E2E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F81155-5CEF-4F88-B871-FDB332D5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914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49E343-D036-4369-B7E7-F8BDB6EE9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9BF309-4E1C-4EF8-B03B-D5E3026D1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8E5ABD-16DF-4F4D-A942-331385D2A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2E8CB5-0FC4-473C-B50D-82BB1B3D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0B974C-356D-43F8-A9B3-F57885B6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EFAF28-104F-4F72-B883-102FDBAC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99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1B4D3F-D7B0-47A4-87B4-CDC42D239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ED9A15-C568-4176-8EA8-A144F25E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74CBAC-A22A-4358-AA74-DE884F4AD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92816-E2B1-470E-9A90-492926866461}" type="datetimeFigureOut">
              <a:rPr lang="fr-BE" smtClean="0"/>
              <a:t>08-06-22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8D5DF-C6A5-43F2-8D51-9FF2C36F8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40A2D4-0727-4533-A180-671B852B69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382B7-EF89-4AE9-BE28-6760B379B4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164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tatbel.fgov.be/fr/open-data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ensus2011.be/download/statsect_f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css.fgov.be/samilc/homePage.xhtml" TargetMode="External"/><Relationship Id="rId2" Type="http://schemas.openxmlformats.org/officeDocument/2006/relationships/hyperlink" Target="https://dwh-live.bcss.fgov.be/fr/dwh/dwh_page/content/websites/datawarehouse/menu/application-web-chiffres-locau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css.fgov.be/samilc/homePage.xhtml" TargetMode="External"/><Relationship Id="rId2" Type="http://schemas.openxmlformats.org/officeDocument/2006/relationships/hyperlink" Target="https://dwh-live.bcss.fgov.be/fr/dwh/dwh_page/content/websites/datawarehouse/menu/application-web-chiffres-locau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css.fgov.be/samilc/homePage.x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934578-5C95-4007-8984-63E7EE589352}"/>
              </a:ext>
            </a:extLst>
          </p:cNvPr>
          <p:cNvSpPr txBox="1"/>
          <p:nvPr/>
        </p:nvSpPr>
        <p:spPr>
          <a:xfrm>
            <a:off x="1361767" y="1759974"/>
            <a:ext cx="946846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Où trouver des données à l’échelle d’un quartier ?</a:t>
            </a:r>
          </a:p>
          <a:p>
            <a:endParaRPr lang="fr-FR" dirty="0"/>
          </a:p>
          <a:p>
            <a:r>
              <a:rPr lang="fr-FR" dirty="0"/>
              <a:t>Secteurs statistiques = plus petites entités administratives pour lesquelles on dispose de statistiques</a:t>
            </a:r>
          </a:p>
          <a:p>
            <a:r>
              <a:rPr lang="fr-FR" dirty="0"/>
              <a:t>Code INS de la commune + lettre pour l’ancienne commune + code du secteur (souvent 2 ou 3 chiffres)</a:t>
            </a:r>
          </a:p>
          <a:p>
            <a:r>
              <a:rPr lang="fr-FR" dirty="0"/>
              <a:t>Exemple 84050A000 = </a:t>
            </a:r>
            <a:r>
              <a:rPr lang="fr-FR" dirty="0" err="1"/>
              <a:t>Paliseul</a:t>
            </a:r>
            <a:r>
              <a:rPr lang="fr-FR" dirty="0"/>
              <a:t> centre</a:t>
            </a:r>
          </a:p>
          <a:p>
            <a:endParaRPr lang="fr-FR" dirty="0"/>
          </a:p>
          <a:p>
            <a:r>
              <a:rPr lang="fr-FR" dirty="0"/>
              <a:t>Peu de données à cette échelle – protection de la vie privée</a:t>
            </a:r>
          </a:p>
          <a:p>
            <a:r>
              <a:rPr lang="fr-FR" dirty="0"/>
              <a:t>3 sources de données à cette échelle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err="1"/>
              <a:t>Census</a:t>
            </a:r>
            <a:r>
              <a:rPr lang="fr-FR" dirty="0"/>
              <a:t> 2011 (données anciennes)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 err="1"/>
              <a:t>Statbel</a:t>
            </a:r>
            <a:r>
              <a:rPr lang="fr-FR" dirty="0"/>
              <a:t> </a:t>
            </a:r>
            <a:r>
              <a:rPr lang="fr-FR" dirty="0" err="1"/>
              <a:t>Opendata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Banque Carrefour de la Sécurité sociale (BCSS°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1820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2DDE5B-C45B-4302-81CC-A15049E722E2}"/>
              </a:ext>
            </a:extLst>
          </p:cNvPr>
          <p:cNvSpPr/>
          <p:nvPr/>
        </p:nvSpPr>
        <p:spPr>
          <a:xfrm>
            <a:off x="8279323" y="6321831"/>
            <a:ext cx="3611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>
                <a:hlinkClick r:id="rId2"/>
              </a:rPr>
              <a:t>https://statbel.fgov.be/fr/open-data</a:t>
            </a:r>
            <a:r>
              <a:rPr lang="fr-BE" dirty="0"/>
              <a:t> 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3A756D3-3D19-4BA5-ACC8-BA66235C97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1623" y="550607"/>
            <a:ext cx="9242323" cy="5506064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8C0ED445-1B5A-4504-9CC7-7F0C8AC3CDD9}"/>
              </a:ext>
            </a:extLst>
          </p:cNvPr>
          <p:cNvSpPr txBox="1"/>
          <p:nvPr/>
        </p:nvSpPr>
        <p:spPr>
          <a:xfrm>
            <a:off x="3826488" y="3111910"/>
            <a:ext cx="1473099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err="1"/>
              <a:t>Datasets</a:t>
            </a:r>
            <a:r>
              <a:rPr lang="fr-FR" dirty="0"/>
              <a:t> : choisir « secteurs statistiques » puis Filtrer</a:t>
            </a:r>
            <a:endParaRPr lang="fr-BE" dirty="0"/>
          </a:p>
        </p:txBody>
      </p:sp>
      <p:sp>
        <p:nvSpPr>
          <p:cNvPr id="16" name="Flèche : gauche 15">
            <a:extLst>
              <a:ext uri="{FF2B5EF4-FFF2-40B4-BE49-F238E27FC236}">
                <a16:creationId xmlns:a16="http://schemas.microsoft.com/office/drawing/2014/main" id="{ACF03419-B4FA-48DF-8001-A8321B4069CA}"/>
              </a:ext>
            </a:extLst>
          </p:cNvPr>
          <p:cNvSpPr/>
          <p:nvPr/>
        </p:nvSpPr>
        <p:spPr>
          <a:xfrm rot="21356831">
            <a:off x="2041934" y="3873910"/>
            <a:ext cx="1740310" cy="1179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Flèche : gauche 16">
            <a:extLst>
              <a:ext uri="{FF2B5EF4-FFF2-40B4-BE49-F238E27FC236}">
                <a16:creationId xmlns:a16="http://schemas.microsoft.com/office/drawing/2014/main" id="{BB5A8530-412C-4044-B052-3B335A107B16}"/>
              </a:ext>
            </a:extLst>
          </p:cNvPr>
          <p:cNvSpPr/>
          <p:nvPr/>
        </p:nvSpPr>
        <p:spPr>
          <a:xfrm rot="10800000" flipV="1">
            <a:off x="4996815" y="4358598"/>
            <a:ext cx="900000" cy="12417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F1FA7A2-24BE-466E-84B7-6C6FA9F185CC}"/>
              </a:ext>
            </a:extLst>
          </p:cNvPr>
          <p:cNvSpPr txBox="1"/>
          <p:nvPr/>
        </p:nvSpPr>
        <p:spPr>
          <a:xfrm>
            <a:off x="8681884" y="447677"/>
            <a:ext cx="3287150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Données par secteur statistique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Population (2012 à 2021)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Nombre de voitures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Ventes de biens immobiliers (2013-2020)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Revenus</a:t>
            </a:r>
            <a:endParaRPr lang="fr-BE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59AD8D4-9F2C-4940-9D3C-B17B89F39F44}"/>
              </a:ext>
            </a:extLst>
          </p:cNvPr>
          <p:cNvSpPr txBox="1"/>
          <p:nvPr/>
        </p:nvSpPr>
        <p:spPr>
          <a:xfrm>
            <a:off x="1290021" y="6421055"/>
            <a:ext cx="249421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Télécharger en </a:t>
            </a:r>
            <a:r>
              <a:rPr lang="fr-FR" dirty="0" err="1"/>
              <a:t>excel</a:t>
            </a:r>
            <a:endParaRPr lang="fr-BE" dirty="0"/>
          </a:p>
        </p:txBody>
      </p:sp>
      <p:sp>
        <p:nvSpPr>
          <p:cNvPr id="20" name="Flèche : gauche 19">
            <a:extLst>
              <a:ext uri="{FF2B5EF4-FFF2-40B4-BE49-F238E27FC236}">
                <a16:creationId xmlns:a16="http://schemas.microsoft.com/office/drawing/2014/main" id="{A21D08F3-B109-4C9F-B26A-963824D0E4CD}"/>
              </a:ext>
            </a:extLst>
          </p:cNvPr>
          <p:cNvSpPr/>
          <p:nvPr/>
        </p:nvSpPr>
        <p:spPr>
          <a:xfrm rot="5008219" flipV="1">
            <a:off x="1589939" y="5904824"/>
            <a:ext cx="900000" cy="12417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52A6CF4-5617-4839-B958-09380DD932C8}"/>
              </a:ext>
            </a:extLst>
          </p:cNvPr>
          <p:cNvSpPr txBox="1"/>
          <p:nvPr/>
        </p:nvSpPr>
        <p:spPr>
          <a:xfrm>
            <a:off x="9772043" y="3293807"/>
            <a:ext cx="2118333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Possibilité de télécharger la couche vectorielle .SHP (cartographie des secteurs)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6250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2" grpId="0" animBg="1"/>
      <p:bldP spid="19" grpId="0" animBg="1"/>
      <p:bldP spid="20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EB4C32D-651E-4DEA-B0EF-48C698E14AFD}"/>
              </a:ext>
            </a:extLst>
          </p:cNvPr>
          <p:cNvSpPr/>
          <p:nvPr/>
        </p:nvSpPr>
        <p:spPr>
          <a:xfrm>
            <a:off x="4648094" y="413236"/>
            <a:ext cx="5420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>
                <a:hlinkClick r:id="rId2"/>
              </a:rPr>
              <a:t>https://www.census2011.be/download/statsect_fr.html</a:t>
            </a:r>
            <a:r>
              <a:rPr lang="fr-BE" dirty="0"/>
              <a:t>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CB7306E-50F7-4DDC-95BC-9D6CA11049FA}"/>
              </a:ext>
            </a:extLst>
          </p:cNvPr>
          <p:cNvSpPr txBox="1"/>
          <p:nvPr/>
        </p:nvSpPr>
        <p:spPr>
          <a:xfrm>
            <a:off x="265472" y="215347"/>
            <a:ext cx="321514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/>
              <a:t>Census</a:t>
            </a:r>
            <a:r>
              <a:rPr lang="fr-FR" sz="2400" b="1" dirty="0"/>
              <a:t> 2011</a:t>
            </a:r>
          </a:p>
          <a:p>
            <a:r>
              <a:rPr lang="fr-FR" dirty="0"/>
              <a:t>Recensement administratif qui a remplacé les recensements généraux</a:t>
            </a:r>
          </a:p>
          <a:p>
            <a:endParaRPr lang="fr-FR" dirty="0"/>
          </a:p>
          <a:p>
            <a:r>
              <a:rPr lang="fr-FR" dirty="0"/>
              <a:t>Fichiers téléchargeables par secteur statistiques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Population : âge, état-civil…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Logements : propriétaires/locataires, âge du logement, nombre de pièces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Ménages ; taille et types de ménages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Emplois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Niveau d’éducation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Déplacements domicile-travail</a:t>
            </a:r>
          </a:p>
          <a:p>
            <a:endParaRPr lang="fr-FR" dirty="0"/>
          </a:p>
          <a:p>
            <a:r>
              <a:rPr lang="fr-FR" dirty="0"/>
              <a:t>Nouveau </a:t>
            </a:r>
            <a:r>
              <a:rPr lang="fr-FR" dirty="0" err="1"/>
              <a:t>Census</a:t>
            </a:r>
            <a:r>
              <a:rPr lang="fr-FR" dirty="0"/>
              <a:t> en 2021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→ Premiers résultats fin 2022 ?</a:t>
            </a:r>
            <a:endParaRPr lang="fr-BE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258D3159-BB13-42E5-96F3-CD6A66FE29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670" r="30000" b="7240"/>
          <a:stretch/>
        </p:blipFill>
        <p:spPr>
          <a:xfrm>
            <a:off x="3578942" y="1792240"/>
            <a:ext cx="8534400" cy="446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12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extLst>
              <a:ext uri="{FF2B5EF4-FFF2-40B4-BE49-F238E27FC236}">
                <a16:creationId xmlns:a16="http://schemas.microsoft.com/office/drawing/2014/main" id="{ECB7306E-50F7-4DDC-95BC-9D6CA11049FA}"/>
              </a:ext>
            </a:extLst>
          </p:cNvPr>
          <p:cNvSpPr txBox="1"/>
          <p:nvPr/>
        </p:nvSpPr>
        <p:spPr>
          <a:xfrm>
            <a:off x="1317523" y="715095"/>
            <a:ext cx="88195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Banque Carrefour de la Sécurité sociale</a:t>
            </a:r>
          </a:p>
          <a:p>
            <a:r>
              <a:rPr lang="fr-FR" dirty="0"/>
              <a:t>Statistiques on line chiffres locaux</a:t>
            </a:r>
          </a:p>
          <a:p>
            <a:endParaRPr lang="fr-FR" dirty="0"/>
          </a:p>
          <a:p>
            <a:r>
              <a:rPr lang="fr-FR" dirty="0"/>
              <a:t>Explication des données : </a:t>
            </a:r>
            <a:r>
              <a:rPr lang="fr-FR" dirty="0">
                <a:hlinkClick r:id="rId2"/>
              </a:rPr>
              <a:t>https://dwh-live.bcss.fgov.be/fr/dwh/dwh_page/content/websites/datawarehouse/menu/application-web-chiffres-locaux.html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Accès à l’application : </a:t>
            </a:r>
          </a:p>
          <a:p>
            <a:r>
              <a:rPr lang="fr-BE" dirty="0">
                <a:hlinkClick r:id="rId3"/>
              </a:rPr>
              <a:t>https://www.bcss.fgov.be/samilc/homePage.xhtml</a:t>
            </a:r>
            <a:r>
              <a:rPr lang="fr-BE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1FD223-993D-4F9A-B710-ED616E4BC6D8}"/>
              </a:ext>
            </a:extLst>
          </p:cNvPr>
          <p:cNvSpPr txBox="1"/>
          <p:nvPr/>
        </p:nvSpPr>
        <p:spPr>
          <a:xfrm>
            <a:off x="1317523" y="3834581"/>
            <a:ext cx="102845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Données disponibles 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Position socio-économique : salariés, indépendants, chômeurs, pensionnés, allocataires sociaux et familiaux…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Classes d’âge globales ou détaillées (pyramide)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Sexe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Nationalité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Salaire moyen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Lieu de travail…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24771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extLst>
              <a:ext uri="{FF2B5EF4-FFF2-40B4-BE49-F238E27FC236}">
                <a16:creationId xmlns:a16="http://schemas.microsoft.com/office/drawing/2014/main" id="{ECB7306E-50F7-4DDC-95BC-9D6CA11049FA}"/>
              </a:ext>
            </a:extLst>
          </p:cNvPr>
          <p:cNvSpPr txBox="1"/>
          <p:nvPr/>
        </p:nvSpPr>
        <p:spPr>
          <a:xfrm>
            <a:off x="1317523" y="1170039"/>
            <a:ext cx="88195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Banque Carrefour de la Sécurité sociale</a:t>
            </a:r>
          </a:p>
          <a:p>
            <a:r>
              <a:rPr lang="fr-FR" dirty="0"/>
              <a:t>Statistiques on line chiffres locaux</a:t>
            </a:r>
          </a:p>
          <a:p>
            <a:r>
              <a:rPr lang="fr-FR" dirty="0"/>
              <a:t>Explication des données</a:t>
            </a:r>
          </a:p>
          <a:p>
            <a:r>
              <a:rPr lang="fr-FR" dirty="0">
                <a:hlinkClick r:id="rId2"/>
              </a:rPr>
              <a:t>https://dwh-live.bcss.fgov.be/fr/dwh/dwh_page/content/websites/datawarehouse/menu/application-web-chiffres-locaux.html</a:t>
            </a:r>
            <a:r>
              <a:rPr lang="fr-FR" dirty="0"/>
              <a:t> </a:t>
            </a:r>
          </a:p>
          <a:p>
            <a:r>
              <a:rPr lang="fr-FR" dirty="0"/>
              <a:t>Accès à l’application : </a:t>
            </a:r>
          </a:p>
          <a:p>
            <a:r>
              <a:rPr lang="fr-BE" dirty="0">
                <a:hlinkClick r:id="rId3"/>
              </a:rPr>
              <a:t>https://www.bcss.fgov.be/samilc/homePage.xhtml</a:t>
            </a:r>
            <a:r>
              <a:rPr lang="fr-BE" dirty="0"/>
              <a:t>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7718D81-5D24-4BFF-8C2F-9E8FF2D0C95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296" y="344128"/>
            <a:ext cx="11149781" cy="57813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EB6360C-C337-403C-ACCD-FF49DDEC69E2}"/>
              </a:ext>
            </a:extLst>
          </p:cNvPr>
          <p:cNvSpPr txBox="1"/>
          <p:nvPr/>
        </p:nvSpPr>
        <p:spPr>
          <a:xfrm>
            <a:off x="4957197" y="858158"/>
            <a:ext cx="567147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Choisir une année (! Données incomplètes pour 2020)</a:t>
            </a:r>
            <a:endParaRPr lang="fr-BE" dirty="0"/>
          </a:p>
        </p:txBody>
      </p:sp>
      <p:sp>
        <p:nvSpPr>
          <p:cNvPr id="6" name="Flèche : gauche 5">
            <a:extLst>
              <a:ext uri="{FF2B5EF4-FFF2-40B4-BE49-F238E27FC236}">
                <a16:creationId xmlns:a16="http://schemas.microsoft.com/office/drawing/2014/main" id="{56BE0AD8-B9FD-420E-B9B3-08F0C4DEF0B1}"/>
              </a:ext>
            </a:extLst>
          </p:cNvPr>
          <p:cNvSpPr/>
          <p:nvPr/>
        </p:nvSpPr>
        <p:spPr>
          <a:xfrm>
            <a:off x="3161825" y="968239"/>
            <a:ext cx="1713963" cy="1491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9A99E3D-9671-4BD8-AA1E-749EE9A753C9}"/>
              </a:ext>
            </a:extLst>
          </p:cNvPr>
          <p:cNvSpPr txBox="1"/>
          <p:nvPr/>
        </p:nvSpPr>
        <p:spPr>
          <a:xfrm>
            <a:off x="3438114" y="3478363"/>
            <a:ext cx="248090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Choisir une commune</a:t>
            </a:r>
            <a:endParaRPr lang="fr-BE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57D70CE-ADDF-4DA2-9544-70F72CA2870D}"/>
              </a:ext>
            </a:extLst>
          </p:cNvPr>
          <p:cNvSpPr txBox="1"/>
          <p:nvPr/>
        </p:nvSpPr>
        <p:spPr>
          <a:xfrm>
            <a:off x="8501727" y="3519687"/>
            <a:ext cx="266771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Choisir un secteur statistiques (ou plusieurs)</a:t>
            </a:r>
            <a:endParaRPr lang="fr-BE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4DAF62D-E839-406A-8E83-F805BFB442D8}"/>
              </a:ext>
            </a:extLst>
          </p:cNvPr>
          <p:cNvSpPr txBox="1"/>
          <p:nvPr/>
        </p:nvSpPr>
        <p:spPr>
          <a:xfrm>
            <a:off x="4762141" y="1416168"/>
            <a:ext cx="2667718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!! Toujours bien cliquer « Afficher dans les résultats » pour chaque critère chois !!</a:t>
            </a:r>
            <a:endParaRPr lang="fr-BE" dirty="0"/>
          </a:p>
        </p:txBody>
      </p:sp>
      <p:sp>
        <p:nvSpPr>
          <p:cNvPr id="10" name="Flèche : gauche 9">
            <a:extLst>
              <a:ext uri="{FF2B5EF4-FFF2-40B4-BE49-F238E27FC236}">
                <a16:creationId xmlns:a16="http://schemas.microsoft.com/office/drawing/2014/main" id="{3C34A363-25B7-48A2-B3C6-E38123E27C78}"/>
              </a:ext>
            </a:extLst>
          </p:cNvPr>
          <p:cNvSpPr/>
          <p:nvPr/>
        </p:nvSpPr>
        <p:spPr>
          <a:xfrm rot="1081214">
            <a:off x="3183978" y="3100272"/>
            <a:ext cx="1584000" cy="1491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Flèche : gauche 10">
            <a:extLst>
              <a:ext uri="{FF2B5EF4-FFF2-40B4-BE49-F238E27FC236}">
                <a16:creationId xmlns:a16="http://schemas.microsoft.com/office/drawing/2014/main" id="{D335B7A1-E712-4B5E-BA93-4E9399576099}"/>
              </a:ext>
            </a:extLst>
          </p:cNvPr>
          <p:cNvSpPr/>
          <p:nvPr/>
        </p:nvSpPr>
        <p:spPr>
          <a:xfrm rot="1081214">
            <a:off x="8064737" y="3140474"/>
            <a:ext cx="1584000" cy="1491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Flèche : gauche 11">
            <a:extLst>
              <a:ext uri="{FF2B5EF4-FFF2-40B4-BE49-F238E27FC236}">
                <a16:creationId xmlns:a16="http://schemas.microsoft.com/office/drawing/2014/main" id="{485E0260-10A3-4D1C-BD72-13042B85460B}"/>
              </a:ext>
            </a:extLst>
          </p:cNvPr>
          <p:cNvSpPr/>
          <p:nvPr/>
        </p:nvSpPr>
        <p:spPr>
          <a:xfrm rot="12733463">
            <a:off x="7278226" y="2131610"/>
            <a:ext cx="1332000" cy="36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4128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extLst>
              <a:ext uri="{FF2B5EF4-FFF2-40B4-BE49-F238E27FC236}">
                <a16:creationId xmlns:a16="http://schemas.microsoft.com/office/drawing/2014/main" id="{ECB7306E-50F7-4DDC-95BC-9D6CA11049FA}"/>
              </a:ext>
            </a:extLst>
          </p:cNvPr>
          <p:cNvSpPr txBox="1"/>
          <p:nvPr/>
        </p:nvSpPr>
        <p:spPr>
          <a:xfrm>
            <a:off x="1130710" y="103184"/>
            <a:ext cx="8819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hlinkClick r:id="rId2"/>
              </a:rPr>
              <a:t>https://www.bcss.fgov.be/samilc/homePage.xhtml</a:t>
            </a:r>
            <a:r>
              <a:rPr lang="fr-BE" dirty="0"/>
              <a:t>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B2B7269-35E9-4617-85D8-104B2E6173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949" y="648874"/>
            <a:ext cx="11523406" cy="620912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0B95E82-FC16-4710-9699-6B6A535DB8E1}"/>
              </a:ext>
            </a:extLst>
          </p:cNvPr>
          <p:cNvSpPr txBox="1"/>
          <p:nvPr/>
        </p:nvSpPr>
        <p:spPr>
          <a:xfrm>
            <a:off x="5302250" y="3206324"/>
            <a:ext cx="605400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Résultats téléchargeables sur un tableur qui s’ouvre en </a:t>
            </a:r>
            <a:r>
              <a:rPr lang="fr-FR" dirty="0" err="1"/>
              <a:t>excel</a:t>
            </a:r>
            <a:endParaRPr lang="fr-BE" dirty="0"/>
          </a:p>
        </p:txBody>
      </p:sp>
      <p:sp>
        <p:nvSpPr>
          <p:cNvPr id="6" name="Flèche : gauche 5">
            <a:extLst>
              <a:ext uri="{FF2B5EF4-FFF2-40B4-BE49-F238E27FC236}">
                <a16:creationId xmlns:a16="http://schemas.microsoft.com/office/drawing/2014/main" id="{F5C2C7C3-E902-4E80-92E1-712A3581188D}"/>
              </a:ext>
            </a:extLst>
          </p:cNvPr>
          <p:cNvSpPr/>
          <p:nvPr/>
        </p:nvSpPr>
        <p:spPr>
          <a:xfrm rot="226236">
            <a:off x="3912358" y="3260775"/>
            <a:ext cx="1188000" cy="1491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9D8177A-1BBC-44E2-A2E3-5D52383C2D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56716"/>
              </p:ext>
            </p:extLst>
          </p:nvPr>
        </p:nvGraphicFramePr>
        <p:xfrm>
          <a:off x="7413521" y="103184"/>
          <a:ext cx="439502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7510">
                  <a:extLst>
                    <a:ext uri="{9D8B030D-6E8A-4147-A177-3AD203B41FA5}">
                      <a16:colId xmlns:a16="http://schemas.microsoft.com/office/drawing/2014/main" val="3826621877"/>
                    </a:ext>
                  </a:extLst>
                </a:gridCol>
                <a:gridCol w="2197510">
                  <a:extLst>
                    <a:ext uri="{9D8B030D-6E8A-4147-A177-3AD203B41FA5}">
                      <a16:colId xmlns:a16="http://schemas.microsoft.com/office/drawing/2014/main" val="320381017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Où travaillent les salariés qui habitant dans le quartier de </a:t>
                      </a:r>
                      <a:r>
                        <a:rPr lang="fr-FR" dirty="0" err="1"/>
                        <a:t>Paliseul</a:t>
                      </a:r>
                      <a:r>
                        <a:rPr lang="fr-FR" dirty="0"/>
                        <a:t> centre ?</a:t>
                      </a:r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891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Paliseul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78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50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Bertrix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36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547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Libramont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31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889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Bouillon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9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Arlon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528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Autres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72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45871"/>
                  </a:ext>
                </a:extLst>
              </a:tr>
            </a:tbl>
          </a:graphicData>
        </a:graphic>
      </p:graphicFrame>
      <p:sp>
        <p:nvSpPr>
          <p:cNvPr id="8" name="Flèche : gauche 7">
            <a:extLst>
              <a:ext uri="{FF2B5EF4-FFF2-40B4-BE49-F238E27FC236}">
                <a16:creationId xmlns:a16="http://schemas.microsoft.com/office/drawing/2014/main" id="{A225D031-9ACB-4C28-B705-C01DCC388B5C}"/>
              </a:ext>
            </a:extLst>
          </p:cNvPr>
          <p:cNvSpPr/>
          <p:nvPr/>
        </p:nvSpPr>
        <p:spPr>
          <a:xfrm rot="20031931" flipV="1">
            <a:off x="1891329" y="5020577"/>
            <a:ext cx="6660000" cy="17048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125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462</Words>
  <Application>Microsoft Office PowerPoint</Application>
  <PresentationFormat>Grand écran</PresentationFormat>
  <Paragraphs>72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Bottieau</dc:creator>
  <cp:lastModifiedBy>Vincent Bottieau</cp:lastModifiedBy>
  <cp:revision>16</cp:revision>
  <dcterms:created xsi:type="dcterms:W3CDTF">2022-06-08T10:45:01Z</dcterms:created>
  <dcterms:modified xsi:type="dcterms:W3CDTF">2022-06-08T19:43:56Z</dcterms:modified>
</cp:coreProperties>
</file>