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0" r:id="rId2"/>
  </p:sldMasterIdLst>
  <p:notesMasterIdLst>
    <p:notesMasterId r:id="rId32"/>
  </p:notesMasterIdLst>
  <p:handoutMasterIdLst>
    <p:handoutMasterId r:id="rId33"/>
  </p:handoutMasterIdLst>
  <p:sldIdLst>
    <p:sldId id="256" r:id="rId3"/>
    <p:sldId id="269" r:id="rId4"/>
    <p:sldId id="308" r:id="rId5"/>
    <p:sldId id="309" r:id="rId6"/>
    <p:sldId id="311" r:id="rId7"/>
    <p:sldId id="271" r:id="rId8"/>
    <p:sldId id="272" r:id="rId9"/>
    <p:sldId id="274" r:id="rId10"/>
    <p:sldId id="275" r:id="rId11"/>
    <p:sldId id="276" r:id="rId12"/>
    <p:sldId id="277" r:id="rId13"/>
    <p:sldId id="278" r:id="rId14"/>
    <p:sldId id="279" r:id="rId15"/>
    <p:sldId id="280" r:id="rId16"/>
    <p:sldId id="281" r:id="rId17"/>
    <p:sldId id="282" r:id="rId18"/>
    <p:sldId id="283"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Lst>
  <p:sldSz cx="12192000" cy="6858000"/>
  <p:notesSz cx="6858000" cy="22383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F0F"/>
    <a:srgbClr val="008FCE"/>
    <a:srgbClr val="FFFFFF"/>
    <a:srgbClr val="79C4E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34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112713"/>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84613" y="0"/>
            <a:ext cx="2971800" cy="112713"/>
          </a:xfrm>
          <a:prstGeom prst="rect">
            <a:avLst/>
          </a:prstGeom>
        </p:spPr>
        <p:txBody>
          <a:bodyPr vert="horz" lIns="91440" tIns="45720" rIns="91440" bIns="45720" rtlCol="0"/>
          <a:lstStyle>
            <a:lvl1pPr algn="r">
              <a:defRPr sz="1200"/>
            </a:lvl1pPr>
          </a:lstStyle>
          <a:p>
            <a:fld id="{45EB3D7D-506B-49FB-8901-FA0F0E689FD2}" type="datetimeFigureOut">
              <a:rPr lang="fr-BE" smtClean="0"/>
              <a:t>07-09-22</a:t>
            </a:fld>
            <a:endParaRPr lang="fr-BE"/>
          </a:p>
        </p:txBody>
      </p:sp>
      <p:sp>
        <p:nvSpPr>
          <p:cNvPr id="4" name="Espace réservé du pied de page 3"/>
          <p:cNvSpPr>
            <a:spLocks noGrp="1"/>
          </p:cNvSpPr>
          <p:nvPr>
            <p:ph type="ftr" sz="quarter" idx="2"/>
          </p:nvPr>
        </p:nvSpPr>
        <p:spPr>
          <a:xfrm>
            <a:off x="0" y="2125663"/>
            <a:ext cx="2971800" cy="112712"/>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84613" y="2125663"/>
            <a:ext cx="2971800" cy="112712"/>
          </a:xfrm>
          <a:prstGeom prst="rect">
            <a:avLst/>
          </a:prstGeom>
        </p:spPr>
        <p:txBody>
          <a:bodyPr vert="horz" lIns="91440" tIns="45720" rIns="91440" bIns="45720" rtlCol="0" anchor="b"/>
          <a:lstStyle>
            <a:lvl1pPr algn="r">
              <a:defRPr sz="1200"/>
            </a:lvl1pPr>
          </a:lstStyle>
          <a:p>
            <a:fld id="{91513CFE-AA96-4633-9003-3955624D7998}" type="slidenum">
              <a:rPr lang="fr-BE" smtClean="0"/>
              <a:t>‹N°›</a:t>
            </a:fld>
            <a:endParaRPr lang="fr-BE"/>
          </a:p>
        </p:txBody>
      </p:sp>
    </p:spTree>
    <p:extLst>
      <p:ext uri="{BB962C8B-B14F-4D97-AF65-F5344CB8AC3E}">
        <p14:creationId xmlns:p14="http://schemas.microsoft.com/office/powerpoint/2010/main" val="1110930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53056-D5B8-4449-BD03-9B018088E60E}" type="datetimeFigureOut">
              <a:rPr lang="fr-FR" smtClean="0"/>
              <a:t>07/09/2022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E752D-043E-4FA7-B755-8C2074C7ABBD}" type="slidenum">
              <a:rPr lang="fr-FR" smtClean="0"/>
              <a:t>‹N°›</a:t>
            </a:fld>
            <a:endParaRPr lang="fr-FR"/>
          </a:p>
        </p:txBody>
      </p:sp>
    </p:spTree>
    <p:extLst>
      <p:ext uri="{BB962C8B-B14F-4D97-AF65-F5344CB8AC3E}">
        <p14:creationId xmlns:p14="http://schemas.microsoft.com/office/powerpoint/2010/main" val="38217956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a:t>
            </a:fld>
            <a:endParaRPr lang="fr-FR"/>
          </a:p>
        </p:txBody>
      </p:sp>
    </p:spTree>
    <p:extLst>
      <p:ext uri="{BB962C8B-B14F-4D97-AF65-F5344CB8AC3E}">
        <p14:creationId xmlns:p14="http://schemas.microsoft.com/office/powerpoint/2010/main" val="2932327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11</a:t>
            </a:fld>
            <a:endParaRPr lang="fr-FR"/>
          </a:p>
        </p:txBody>
      </p:sp>
    </p:spTree>
    <p:extLst>
      <p:ext uri="{BB962C8B-B14F-4D97-AF65-F5344CB8AC3E}">
        <p14:creationId xmlns:p14="http://schemas.microsoft.com/office/powerpoint/2010/main" val="350329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12</a:t>
            </a:fld>
            <a:endParaRPr lang="fr-FR"/>
          </a:p>
        </p:txBody>
      </p:sp>
    </p:spTree>
    <p:extLst>
      <p:ext uri="{BB962C8B-B14F-4D97-AF65-F5344CB8AC3E}">
        <p14:creationId xmlns:p14="http://schemas.microsoft.com/office/powerpoint/2010/main" val="4053251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13</a:t>
            </a:fld>
            <a:endParaRPr lang="fr-FR"/>
          </a:p>
        </p:txBody>
      </p:sp>
    </p:spTree>
    <p:extLst>
      <p:ext uri="{BB962C8B-B14F-4D97-AF65-F5344CB8AC3E}">
        <p14:creationId xmlns:p14="http://schemas.microsoft.com/office/powerpoint/2010/main" val="351024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14</a:t>
            </a:fld>
            <a:endParaRPr lang="fr-FR"/>
          </a:p>
        </p:txBody>
      </p:sp>
    </p:spTree>
    <p:extLst>
      <p:ext uri="{BB962C8B-B14F-4D97-AF65-F5344CB8AC3E}">
        <p14:creationId xmlns:p14="http://schemas.microsoft.com/office/powerpoint/2010/main" val="3496466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15</a:t>
            </a:fld>
            <a:endParaRPr lang="fr-FR"/>
          </a:p>
        </p:txBody>
      </p:sp>
    </p:spTree>
    <p:extLst>
      <p:ext uri="{BB962C8B-B14F-4D97-AF65-F5344CB8AC3E}">
        <p14:creationId xmlns:p14="http://schemas.microsoft.com/office/powerpoint/2010/main" val="667249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16</a:t>
            </a:fld>
            <a:endParaRPr lang="fr-FR"/>
          </a:p>
        </p:txBody>
      </p:sp>
    </p:spTree>
    <p:extLst>
      <p:ext uri="{BB962C8B-B14F-4D97-AF65-F5344CB8AC3E}">
        <p14:creationId xmlns:p14="http://schemas.microsoft.com/office/powerpoint/2010/main" val="257104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17</a:t>
            </a:fld>
            <a:endParaRPr lang="fr-FR"/>
          </a:p>
        </p:txBody>
      </p:sp>
    </p:spTree>
    <p:extLst>
      <p:ext uri="{BB962C8B-B14F-4D97-AF65-F5344CB8AC3E}">
        <p14:creationId xmlns:p14="http://schemas.microsoft.com/office/powerpoint/2010/main" val="3660796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18</a:t>
            </a:fld>
            <a:endParaRPr lang="fr-FR"/>
          </a:p>
        </p:txBody>
      </p:sp>
    </p:spTree>
    <p:extLst>
      <p:ext uri="{BB962C8B-B14F-4D97-AF65-F5344CB8AC3E}">
        <p14:creationId xmlns:p14="http://schemas.microsoft.com/office/powerpoint/2010/main" val="361695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19</a:t>
            </a:fld>
            <a:endParaRPr lang="fr-FR"/>
          </a:p>
        </p:txBody>
      </p:sp>
    </p:spTree>
    <p:extLst>
      <p:ext uri="{BB962C8B-B14F-4D97-AF65-F5344CB8AC3E}">
        <p14:creationId xmlns:p14="http://schemas.microsoft.com/office/powerpoint/2010/main" val="2878845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20</a:t>
            </a:fld>
            <a:endParaRPr lang="fr-FR"/>
          </a:p>
        </p:txBody>
      </p:sp>
    </p:spTree>
    <p:extLst>
      <p:ext uri="{BB962C8B-B14F-4D97-AF65-F5344CB8AC3E}">
        <p14:creationId xmlns:p14="http://schemas.microsoft.com/office/powerpoint/2010/main" val="362441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3</a:t>
            </a:fld>
            <a:endParaRPr lang="fr-FR"/>
          </a:p>
        </p:txBody>
      </p:sp>
    </p:spTree>
    <p:extLst>
      <p:ext uri="{BB962C8B-B14F-4D97-AF65-F5344CB8AC3E}">
        <p14:creationId xmlns:p14="http://schemas.microsoft.com/office/powerpoint/2010/main" val="2943912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21</a:t>
            </a:fld>
            <a:endParaRPr lang="fr-FR"/>
          </a:p>
        </p:txBody>
      </p:sp>
    </p:spTree>
    <p:extLst>
      <p:ext uri="{BB962C8B-B14F-4D97-AF65-F5344CB8AC3E}">
        <p14:creationId xmlns:p14="http://schemas.microsoft.com/office/powerpoint/2010/main" val="178864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22</a:t>
            </a:fld>
            <a:endParaRPr lang="fr-FR"/>
          </a:p>
        </p:txBody>
      </p:sp>
    </p:spTree>
    <p:extLst>
      <p:ext uri="{BB962C8B-B14F-4D97-AF65-F5344CB8AC3E}">
        <p14:creationId xmlns:p14="http://schemas.microsoft.com/office/powerpoint/2010/main" val="3988975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23</a:t>
            </a:fld>
            <a:endParaRPr lang="fr-FR"/>
          </a:p>
        </p:txBody>
      </p:sp>
    </p:spTree>
    <p:extLst>
      <p:ext uri="{BB962C8B-B14F-4D97-AF65-F5344CB8AC3E}">
        <p14:creationId xmlns:p14="http://schemas.microsoft.com/office/powerpoint/2010/main" val="118374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24</a:t>
            </a:fld>
            <a:endParaRPr lang="fr-FR"/>
          </a:p>
        </p:txBody>
      </p:sp>
    </p:spTree>
    <p:extLst>
      <p:ext uri="{BB962C8B-B14F-4D97-AF65-F5344CB8AC3E}">
        <p14:creationId xmlns:p14="http://schemas.microsoft.com/office/powerpoint/2010/main" val="3072684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25</a:t>
            </a:fld>
            <a:endParaRPr lang="fr-FR"/>
          </a:p>
        </p:txBody>
      </p:sp>
    </p:spTree>
    <p:extLst>
      <p:ext uri="{BB962C8B-B14F-4D97-AF65-F5344CB8AC3E}">
        <p14:creationId xmlns:p14="http://schemas.microsoft.com/office/powerpoint/2010/main" val="1846100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26</a:t>
            </a:fld>
            <a:endParaRPr lang="fr-FR"/>
          </a:p>
        </p:txBody>
      </p:sp>
    </p:spTree>
    <p:extLst>
      <p:ext uri="{BB962C8B-B14F-4D97-AF65-F5344CB8AC3E}">
        <p14:creationId xmlns:p14="http://schemas.microsoft.com/office/powerpoint/2010/main" val="3268923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27</a:t>
            </a:fld>
            <a:endParaRPr lang="fr-FR"/>
          </a:p>
        </p:txBody>
      </p:sp>
    </p:spTree>
    <p:extLst>
      <p:ext uri="{BB962C8B-B14F-4D97-AF65-F5344CB8AC3E}">
        <p14:creationId xmlns:p14="http://schemas.microsoft.com/office/powerpoint/2010/main" val="124087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28</a:t>
            </a:fld>
            <a:endParaRPr lang="fr-FR"/>
          </a:p>
        </p:txBody>
      </p:sp>
    </p:spTree>
    <p:extLst>
      <p:ext uri="{BB962C8B-B14F-4D97-AF65-F5344CB8AC3E}">
        <p14:creationId xmlns:p14="http://schemas.microsoft.com/office/powerpoint/2010/main" val="318251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29</a:t>
            </a:fld>
            <a:endParaRPr lang="fr-FR"/>
          </a:p>
        </p:txBody>
      </p:sp>
    </p:spTree>
    <p:extLst>
      <p:ext uri="{BB962C8B-B14F-4D97-AF65-F5344CB8AC3E}">
        <p14:creationId xmlns:p14="http://schemas.microsoft.com/office/powerpoint/2010/main" val="339097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4</a:t>
            </a:fld>
            <a:endParaRPr lang="fr-FR"/>
          </a:p>
        </p:txBody>
      </p:sp>
    </p:spTree>
    <p:extLst>
      <p:ext uri="{BB962C8B-B14F-4D97-AF65-F5344CB8AC3E}">
        <p14:creationId xmlns:p14="http://schemas.microsoft.com/office/powerpoint/2010/main" val="277647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5</a:t>
            </a:fld>
            <a:endParaRPr lang="fr-FR"/>
          </a:p>
        </p:txBody>
      </p:sp>
    </p:spTree>
    <p:extLst>
      <p:ext uri="{BB962C8B-B14F-4D97-AF65-F5344CB8AC3E}">
        <p14:creationId xmlns:p14="http://schemas.microsoft.com/office/powerpoint/2010/main" val="2265093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6</a:t>
            </a:fld>
            <a:endParaRPr lang="fr-FR"/>
          </a:p>
        </p:txBody>
      </p:sp>
    </p:spTree>
    <p:extLst>
      <p:ext uri="{BB962C8B-B14F-4D97-AF65-F5344CB8AC3E}">
        <p14:creationId xmlns:p14="http://schemas.microsoft.com/office/powerpoint/2010/main" val="77765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7</a:t>
            </a:fld>
            <a:endParaRPr lang="fr-FR"/>
          </a:p>
        </p:txBody>
      </p:sp>
    </p:spTree>
    <p:extLst>
      <p:ext uri="{BB962C8B-B14F-4D97-AF65-F5344CB8AC3E}">
        <p14:creationId xmlns:p14="http://schemas.microsoft.com/office/powerpoint/2010/main" val="185565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8</a:t>
            </a:fld>
            <a:endParaRPr lang="fr-FR"/>
          </a:p>
        </p:txBody>
      </p:sp>
    </p:spTree>
    <p:extLst>
      <p:ext uri="{BB962C8B-B14F-4D97-AF65-F5344CB8AC3E}">
        <p14:creationId xmlns:p14="http://schemas.microsoft.com/office/powerpoint/2010/main" val="1918804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9</a:t>
            </a:fld>
            <a:endParaRPr lang="fr-FR"/>
          </a:p>
        </p:txBody>
      </p:sp>
    </p:spTree>
    <p:extLst>
      <p:ext uri="{BB962C8B-B14F-4D97-AF65-F5344CB8AC3E}">
        <p14:creationId xmlns:p14="http://schemas.microsoft.com/office/powerpoint/2010/main" val="710064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37E752D-043E-4FA7-B755-8C2074C7ABBD}" type="slidenum">
              <a:rPr lang="fr-FR" smtClean="0"/>
              <a:t>10</a:t>
            </a:fld>
            <a:endParaRPr lang="fr-FR"/>
          </a:p>
        </p:txBody>
      </p:sp>
    </p:spTree>
    <p:extLst>
      <p:ext uri="{BB962C8B-B14F-4D97-AF65-F5344CB8AC3E}">
        <p14:creationId xmlns:p14="http://schemas.microsoft.com/office/powerpoint/2010/main" val="2149613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ge de garde">
    <p:bg>
      <p:bgPr>
        <a:solidFill>
          <a:srgbClr val="2E75B6"/>
        </a:solidFill>
        <a:effectLst/>
      </p:bgPr>
    </p:bg>
    <p:spTree>
      <p:nvGrpSpPr>
        <p:cNvPr id="1" name=""/>
        <p:cNvGrpSpPr/>
        <p:nvPr/>
      </p:nvGrpSpPr>
      <p:grpSpPr>
        <a:xfrm>
          <a:off x="0" y="0"/>
          <a:ext cx="0" cy="0"/>
          <a:chOff x="0" y="0"/>
          <a:chExt cx="0" cy="0"/>
        </a:xfrm>
      </p:grpSpPr>
      <p:sp>
        <p:nvSpPr>
          <p:cNvPr id="20" name="Rectangle 19"/>
          <p:cNvSpPr/>
          <p:nvPr userDrawn="1"/>
        </p:nvSpPr>
        <p:spPr>
          <a:xfrm>
            <a:off x="0" y="0"/>
            <a:ext cx="12192000" cy="6858000"/>
          </a:xfrm>
          <a:prstGeom prst="rect">
            <a:avLst/>
          </a:prstGeom>
          <a:solidFill>
            <a:srgbClr val="2E75B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noFill/>
            </a:endParaRPr>
          </a:p>
        </p:txBody>
      </p:sp>
      <p:sp>
        <p:nvSpPr>
          <p:cNvPr id="2" name="Titre 1"/>
          <p:cNvSpPr>
            <a:spLocks noGrp="1"/>
          </p:cNvSpPr>
          <p:nvPr>
            <p:ph type="ctrTitle"/>
          </p:nvPr>
        </p:nvSpPr>
        <p:spPr>
          <a:xfrm>
            <a:off x="1524000" y="2495912"/>
            <a:ext cx="9144000" cy="13875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BE"/>
          </a:p>
        </p:txBody>
      </p:sp>
      <p:sp>
        <p:nvSpPr>
          <p:cNvPr id="3" name="Sous-titre 2"/>
          <p:cNvSpPr>
            <a:spLocks noGrp="1"/>
          </p:cNvSpPr>
          <p:nvPr>
            <p:ph type="subTitle" idx="1"/>
          </p:nvPr>
        </p:nvSpPr>
        <p:spPr>
          <a:xfrm>
            <a:off x="1524000" y="4004026"/>
            <a:ext cx="9144000" cy="817687"/>
          </a:xfrm>
          <a:prstGeom prst="rect">
            <a:avLst/>
          </a:prstGeom>
        </p:spPr>
        <p:txBody>
          <a:bodyPr/>
          <a:lstStyle>
            <a:lvl1pPr marL="0" indent="0" algn="ctr">
              <a:buNone/>
              <a:defRPr lang="fr-BE" dirty="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55817" y="646331"/>
            <a:ext cx="2880366" cy="1438659"/>
          </a:xfrm>
          <a:prstGeom prst="rect">
            <a:avLst/>
          </a:prstGeom>
        </p:spPr>
      </p:pic>
      <p:sp>
        <p:nvSpPr>
          <p:cNvPr id="15" name="Rectangle 14"/>
          <p:cNvSpPr/>
          <p:nvPr userDrawn="1"/>
        </p:nvSpPr>
        <p:spPr>
          <a:xfrm>
            <a:off x="0" y="5712977"/>
            <a:ext cx="12192000" cy="114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Imag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757" y="6203895"/>
            <a:ext cx="750753" cy="392836"/>
          </a:xfrm>
          <a:prstGeom prst="rect">
            <a:avLst/>
          </a:prstGeom>
        </p:spPr>
      </p:pic>
      <p:pic>
        <p:nvPicPr>
          <p:cNvPr id="17" name="Imag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816317" y="6153886"/>
            <a:ext cx="612397" cy="450878"/>
          </a:xfrm>
          <a:prstGeom prst="rect">
            <a:avLst/>
          </a:prstGeom>
        </p:spPr>
      </p:pic>
    </p:spTree>
    <p:extLst>
      <p:ext uri="{BB962C8B-B14F-4D97-AF65-F5344CB8AC3E}">
        <p14:creationId xmlns:p14="http://schemas.microsoft.com/office/powerpoint/2010/main" val="133914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e">
    <p:bg>
      <p:bgPr>
        <a:gradFill>
          <a:gsLst>
            <a:gs pos="0">
              <a:srgbClr val="2E75B6">
                <a:shade val="30000"/>
                <a:satMod val="115000"/>
              </a:srgbClr>
            </a:gs>
            <a:gs pos="50000">
              <a:srgbClr val="2E75B6">
                <a:shade val="67500"/>
                <a:satMod val="115000"/>
              </a:srgbClr>
            </a:gs>
            <a:gs pos="100000">
              <a:srgbClr val="2E75B6"/>
            </a:gs>
          </a:gsLst>
          <a:lin ang="18900000" scaled="1"/>
        </a:gra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00" y="-102389"/>
            <a:ext cx="12280900" cy="6960389"/>
          </a:xfrm>
          <a:prstGeom prst="rect">
            <a:avLst/>
          </a:prstGeom>
        </p:spPr>
      </p:pic>
      <p:sp>
        <p:nvSpPr>
          <p:cNvPr id="4" name="Rectangle 3"/>
          <p:cNvSpPr/>
          <p:nvPr userDrawn="1"/>
        </p:nvSpPr>
        <p:spPr>
          <a:xfrm>
            <a:off x="-88900" y="-102389"/>
            <a:ext cx="12280900" cy="6960389"/>
          </a:xfrm>
          <a:prstGeom prst="rect">
            <a:avLst/>
          </a:prstGeom>
          <a:gradFill>
            <a:gsLst>
              <a:gs pos="95000">
                <a:srgbClr val="2E75B6">
                  <a:shade val="30000"/>
                  <a:satMod val="115000"/>
                  <a:alpha val="48000"/>
                </a:srgbClr>
              </a:gs>
              <a:gs pos="1000">
                <a:srgbClr val="2E75B6"/>
              </a:gs>
            </a:gsLst>
            <a:lin ang="189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p:cNvSpPr>
            <a:spLocks noGrp="1"/>
          </p:cNvSpPr>
          <p:nvPr>
            <p:ph type="ctrTitle"/>
          </p:nvPr>
        </p:nvSpPr>
        <p:spPr>
          <a:xfrm>
            <a:off x="1523999" y="2327093"/>
            <a:ext cx="9144000" cy="1464659"/>
          </a:xfrm>
          <a:prstGeom prst="rect">
            <a:avLst/>
          </a:prstGeom>
        </p:spPr>
        <p:txBody>
          <a:bodyPr anchor="t">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fr-BE"/>
          </a:p>
        </p:txBody>
      </p:sp>
      <p:pic>
        <p:nvPicPr>
          <p:cNvPr id="9" name="Imag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3171" y="5364367"/>
            <a:ext cx="1885657" cy="941831"/>
          </a:xfrm>
          <a:prstGeom prst="rect">
            <a:avLst/>
          </a:prstGeom>
        </p:spPr>
      </p:pic>
    </p:spTree>
    <p:extLst>
      <p:ext uri="{BB962C8B-B14F-4D97-AF65-F5344CB8AC3E}">
        <p14:creationId xmlns:p14="http://schemas.microsoft.com/office/powerpoint/2010/main" val="30803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1 colonne">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90AC50"/>
                </a:solidFill>
                <a:latin typeface="Arial" panose="020B0604020202020204" pitchFamily="34" charset="0"/>
                <a:cs typeface="Arial" panose="020B0604020202020204" pitchFamily="34" charset="0"/>
              </a:defRPr>
            </a:lvl1pPr>
          </a:lstStyle>
          <a:p>
            <a:r>
              <a:rPr lang="fr-FR"/>
              <a:t>Modifiez le style du titre</a:t>
            </a:r>
            <a:endParaRPr lang="fr-BE"/>
          </a:p>
        </p:txBody>
      </p:sp>
      <p:sp>
        <p:nvSpPr>
          <p:cNvPr id="10" name="Espace réservé du texte 2"/>
          <p:cNvSpPr>
            <a:spLocks noGrp="1"/>
          </p:cNvSpPr>
          <p:nvPr>
            <p:ph type="body" idx="1" hasCustomPrompt="1"/>
          </p:nvPr>
        </p:nvSpPr>
        <p:spPr>
          <a:xfrm>
            <a:off x="307496" y="1490213"/>
            <a:ext cx="11595887"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Ceci est du texte</a:t>
            </a:r>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3" name="ZoneTexte 2"/>
          <p:cNvSpPr txBox="1"/>
          <p:nvPr userDrawn="1"/>
        </p:nvSpPr>
        <p:spPr>
          <a:xfrm>
            <a:off x="11257925" y="6396179"/>
            <a:ext cx="645458" cy="323165"/>
          </a:xfrm>
          <a:prstGeom prst="rect">
            <a:avLst/>
          </a:prstGeom>
          <a:noFill/>
        </p:spPr>
        <p:txBody>
          <a:bodyPr wrap="square" rtlCol="0">
            <a:spAutoFit/>
          </a:bodyPr>
          <a:lstStyle/>
          <a:p>
            <a:fld id="{6C5CD0AC-0622-443D-AB8F-478B1E3A8ACD}" type="slidenum">
              <a:rPr lang="en-US" sz="1500" b="1" smtClean="0">
                <a:solidFill>
                  <a:schemeClr val="bg1"/>
                </a:solidFill>
              </a:rPr>
              <a:t>‹N°›</a:t>
            </a:fld>
            <a:endParaRPr lang="fr-BE" sz="1500" b="1">
              <a:solidFill>
                <a:schemeClr val="bg1"/>
              </a:solidFill>
            </a:endParaRPr>
          </a:p>
        </p:txBody>
      </p:sp>
    </p:spTree>
    <p:extLst>
      <p:ext uri="{BB962C8B-B14F-4D97-AF65-F5344CB8AC3E}">
        <p14:creationId xmlns:p14="http://schemas.microsoft.com/office/powerpoint/2010/main" val="57605645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2" name="Titre 1"/>
          <p:cNvSpPr>
            <a:spLocks noGrp="1"/>
          </p:cNvSpPr>
          <p:nvPr>
            <p:ph type="title"/>
          </p:nvPr>
        </p:nvSpPr>
        <p:spPr>
          <a:xfrm>
            <a:off x="307497" y="365125"/>
            <a:ext cx="11595887" cy="824404"/>
          </a:xfrm>
          <a:prstGeom prst="rect">
            <a:avLst/>
          </a:prstGeom>
        </p:spPr>
        <p:txBody>
          <a:bodyPr anchor="t">
            <a:normAutofit/>
          </a:bodyPr>
          <a:lstStyle>
            <a:lvl1pPr>
              <a:defRPr sz="2800" b="1">
                <a:solidFill>
                  <a:srgbClr val="90AC50"/>
                </a:solidFill>
                <a:latin typeface="Arial" panose="020B0604020202020204" pitchFamily="34" charset="0"/>
                <a:cs typeface="Arial" panose="020B0604020202020204" pitchFamily="34" charset="0"/>
              </a:defRPr>
            </a:lvl1pPr>
          </a:lstStyle>
          <a:p>
            <a:r>
              <a:rPr lang="fr-FR"/>
              <a:t>Modifiez le style du titre</a:t>
            </a:r>
            <a:endParaRPr lang="fr-BE"/>
          </a:p>
        </p:txBody>
      </p:sp>
      <p:sp>
        <p:nvSpPr>
          <p:cNvPr id="10" name="Espace réservé du texte 2"/>
          <p:cNvSpPr>
            <a:spLocks noGrp="1"/>
          </p:cNvSpPr>
          <p:nvPr>
            <p:ph type="body" idx="1"/>
          </p:nvPr>
        </p:nvSpPr>
        <p:spPr>
          <a:xfrm>
            <a:off x="307497" y="1490213"/>
            <a:ext cx="5543046"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12" name="Espace réservé du texte 2"/>
          <p:cNvSpPr>
            <a:spLocks noGrp="1"/>
          </p:cNvSpPr>
          <p:nvPr>
            <p:ph type="body" idx="13"/>
          </p:nvPr>
        </p:nvSpPr>
        <p:spPr>
          <a:xfrm>
            <a:off x="6198499" y="1490213"/>
            <a:ext cx="5704885" cy="3832815"/>
          </a:xfrm>
          <a:prstGeom prst="rect">
            <a:avLst/>
          </a:prstGeom>
        </p:spPr>
        <p:txBody>
          <a:bodyPr/>
          <a:lstStyle>
            <a:lvl1pPr marL="0" indent="0">
              <a:buNone/>
              <a:defRPr sz="240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11"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6" name="ZoneTexte 5"/>
          <p:cNvSpPr txBox="1"/>
          <p:nvPr userDrawn="1"/>
        </p:nvSpPr>
        <p:spPr>
          <a:xfrm>
            <a:off x="11257925" y="6396179"/>
            <a:ext cx="645458" cy="323165"/>
          </a:xfrm>
          <a:prstGeom prst="rect">
            <a:avLst/>
          </a:prstGeom>
          <a:noFill/>
        </p:spPr>
        <p:txBody>
          <a:bodyPr wrap="square" rtlCol="0">
            <a:spAutoFit/>
          </a:bodyPr>
          <a:lstStyle/>
          <a:p>
            <a:fld id="{6C5CD0AC-0622-443D-AB8F-478B1E3A8ACD}" type="slidenum">
              <a:rPr lang="en-US" sz="1500" b="1" smtClean="0">
                <a:solidFill>
                  <a:schemeClr val="bg1"/>
                </a:solidFill>
              </a:rPr>
              <a:t>‹N°›</a:t>
            </a:fld>
            <a:endParaRPr lang="fr-BE" sz="1500" b="1">
              <a:solidFill>
                <a:schemeClr val="bg1"/>
              </a:solidFill>
            </a:endParaRPr>
          </a:p>
        </p:txBody>
      </p:sp>
    </p:spTree>
    <p:extLst>
      <p:ext uri="{BB962C8B-B14F-4D97-AF65-F5344CB8AC3E}">
        <p14:creationId xmlns:p14="http://schemas.microsoft.com/office/powerpoint/2010/main" val="17425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vierge">
    <p:spTree>
      <p:nvGrpSpPr>
        <p:cNvPr id="1" name=""/>
        <p:cNvGrpSpPr/>
        <p:nvPr/>
      </p:nvGrpSpPr>
      <p:grpSpPr>
        <a:xfrm>
          <a:off x="0" y="0"/>
          <a:ext cx="0" cy="0"/>
          <a:chOff x="0" y="0"/>
          <a:chExt cx="0" cy="0"/>
        </a:xfrm>
      </p:grpSpPr>
      <p:sp>
        <p:nvSpPr>
          <p:cNvPr id="10" name="Espace réservé du texte 2"/>
          <p:cNvSpPr>
            <a:spLocks noGrp="1"/>
          </p:cNvSpPr>
          <p:nvPr>
            <p:ph type="body" idx="11"/>
          </p:nvPr>
        </p:nvSpPr>
        <p:spPr>
          <a:xfrm>
            <a:off x="2112694" y="6120701"/>
            <a:ext cx="5659705" cy="365125"/>
          </a:xfrm>
          <a:prstGeom prst="rect">
            <a:avLst/>
          </a:prstGeom>
        </p:spPr>
        <p:txBody>
          <a:bodyPr anchor="ctr">
            <a:normAutofit/>
          </a:bodyPr>
          <a:lstStyle>
            <a:lvl1pPr marL="0" indent="0">
              <a:buNone/>
              <a:defRPr sz="12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fr-FR"/>
          </a:p>
        </p:txBody>
      </p:sp>
      <p:sp>
        <p:nvSpPr>
          <p:cNvPr id="3" name="ZoneTexte 2"/>
          <p:cNvSpPr txBox="1"/>
          <p:nvPr userDrawn="1"/>
        </p:nvSpPr>
        <p:spPr>
          <a:xfrm>
            <a:off x="11257925" y="6396179"/>
            <a:ext cx="645458" cy="323165"/>
          </a:xfrm>
          <a:prstGeom prst="rect">
            <a:avLst/>
          </a:prstGeom>
          <a:noFill/>
        </p:spPr>
        <p:txBody>
          <a:bodyPr wrap="square" rtlCol="0">
            <a:spAutoFit/>
          </a:bodyPr>
          <a:lstStyle/>
          <a:p>
            <a:fld id="{6C5CD0AC-0622-443D-AB8F-478B1E3A8ACD}" type="slidenum">
              <a:rPr lang="en-US" sz="1500" b="1" smtClean="0">
                <a:solidFill>
                  <a:schemeClr val="bg1"/>
                </a:solidFill>
              </a:rPr>
              <a:t>‹N°›</a:t>
            </a:fld>
            <a:endParaRPr lang="fr-BE" sz="1500" b="1">
              <a:solidFill>
                <a:schemeClr val="bg1"/>
              </a:solidFill>
            </a:endParaRPr>
          </a:p>
        </p:txBody>
      </p:sp>
    </p:spTree>
    <p:extLst>
      <p:ext uri="{BB962C8B-B14F-4D97-AF65-F5344CB8AC3E}">
        <p14:creationId xmlns:p14="http://schemas.microsoft.com/office/powerpoint/2010/main" val="35195416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4" cstate="screen">
            <a:extLst>
              <a:ext uri="{28A0092B-C50C-407E-A947-70E740481C1C}">
                <a14:useLocalDpi xmlns:a14="http://schemas.microsoft.com/office/drawing/2010/main"/>
              </a:ext>
            </a:extLst>
          </a:blip>
          <a:srcRect t="-15415"/>
          <a:stretch/>
        </p:blipFill>
        <p:spPr>
          <a:xfrm>
            <a:off x="0" y="-1066809"/>
            <a:ext cx="12192000" cy="7924809"/>
          </a:xfrm>
          <a:prstGeom prst="rect">
            <a:avLst/>
          </a:prstGeom>
        </p:spPr>
      </p:pic>
    </p:spTree>
    <p:extLst>
      <p:ext uri="{BB962C8B-B14F-4D97-AF65-F5344CB8AC3E}">
        <p14:creationId xmlns:p14="http://schemas.microsoft.com/office/powerpoint/2010/main" val="1231119251"/>
      </p:ext>
    </p:extLst>
  </p:cSld>
  <p:clrMap bg1="lt1" tx1="dk1" bg2="lt2" tx2="dk2" accent1="accent1" accent2="accent2" accent3="accent3" accent4="accent4" accent5="accent5" accent6="accent6" hlink="hlink" folHlink="folHlink"/>
  <p:sldLayoutIdLst>
    <p:sldLayoutId id="2147483655" r:id="rId1"/>
    <p:sldLayoutId id="214748365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5712975"/>
            <a:ext cx="12192000" cy="1145022"/>
          </a:xfrm>
          <a:prstGeom prst="rect">
            <a:avLst/>
          </a:prstGeom>
          <a:gradFill flip="none" rotWithShape="1">
            <a:gsLst>
              <a:gs pos="0">
                <a:srgbClr val="2E75B6">
                  <a:shade val="30000"/>
                  <a:satMod val="115000"/>
                </a:srgbClr>
              </a:gs>
              <a:gs pos="50000">
                <a:srgbClr val="2E75B6">
                  <a:shade val="67500"/>
                  <a:satMod val="115000"/>
                </a:srgbClr>
              </a:gs>
              <a:gs pos="100000">
                <a:srgbClr val="2E75B6"/>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7497" y="5955454"/>
            <a:ext cx="1295254" cy="646942"/>
          </a:xfrm>
          <a:prstGeom prst="rect">
            <a:avLst/>
          </a:prstGeom>
        </p:spPr>
      </p:pic>
    </p:spTree>
    <p:extLst>
      <p:ext uri="{BB962C8B-B14F-4D97-AF65-F5344CB8AC3E}">
        <p14:creationId xmlns:p14="http://schemas.microsoft.com/office/powerpoint/2010/main" val="420840893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E5EAAF-14FE-4299-8608-F37498EFFB3B}"/>
              </a:ext>
            </a:extLst>
          </p:cNvPr>
          <p:cNvSpPr>
            <a:spLocks noGrp="1"/>
          </p:cNvSpPr>
          <p:nvPr>
            <p:ph type="ctrTitle"/>
          </p:nvPr>
        </p:nvSpPr>
        <p:spPr>
          <a:xfrm>
            <a:off x="1155032" y="2495912"/>
            <a:ext cx="9881936" cy="1387501"/>
          </a:xfrm>
        </p:spPr>
        <p:txBody>
          <a:bodyPr>
            <a:normAutofit/>
          </a:bodyPr>
          <a:lstStyle/>
          <a:p>
            <a:r>
              <a:rPr lang="fr-FR" b="0" dirty="0"/>
              <a:t>Visite de terrain à Rixensart</a:t>
            </a:r>
          </a:p>
        </p:txBody>
      </p:sp>
      <p:sp>
        <p:nvSpPr>
          <p:cNvPr id="4" name="Rectangle 3">
            <a:extLst>
              <a:ext uri="{FF2B5EF4-FFF2-40B4-BE49-F238E27FC236}">
                <a16:creationId xmlns:a16="http://schemas.microsoft.com/office/drawing/2014/main" id="{09E3F37B-D573-485E-A4F8-B7FCF16F76AD}"/>
              </a:ext>
            </a:extLst>
          </p:cNvPr>
          <p:cNvSpPr/>
          <p:nvPr/>
        </p:nvSpPr>
        <p:spPr>
          <a:xfrm>
            <a:off x="8453533" y="5850495"/>
            <a:ext cx="3666931" cy="830997"/>
          </a:xfrm>
          <a:prstGeom prst="rect">
            <a:avLst/>
          </a:prstGeom>
        </p:spPr>
        <p:txBody>
          <a:bodyPr wrap="square">
            <a:spAutoFit/>
          </a:bodyPr>
          <a:lstStyle/>
          <a:p>
            <a:pPr algn="r" fontAlgn="base"/>
            <a:r>
              <a:rPr lang="fr-BE" sz="1600" b="1"/>
              <a:t>Séminaire transversal « Enjeux climatiques – Sobriété énergétique »</a:t>
            </a:r>
          </a:p>
          <a:p>
            <a:pPr algn="r" fontAlgn="base"/>
            <a:r>
              <a:rPr lang="fr-BE" sz="1600" b="1"/>
              <a:t>Journée 2</a:t>
            </a:r>
          </a:p>
        </p:txBody>
      </p:sp>
      <p:sp>
        <p:nvSpPr>
          <p:cNvPr id="7" name="Rectangle 6">
            <a:extLst>
              <a:ext uri="{FF2B5EF4-FFF2-40B4-BE49-F238E27FC236}">
                <a16:creationId xmlns:a16="http://schemas.microsoft.com/office/drawing/2014/main" id="{DD441A9E-FE0B-40E7-8340-EFA1679D7220}"/>
              </a:ext>
            </a:extLst>
          </p:cNvPr>
          <p:cNvSpPr/>
          <p:nvPr/>
        </p:nvSpPr>
        <p:spPr>
          <a:xfrm>
            <a:off x="0" y="4685829"/>
            <a:ext cx="4911498" cy="1077218"/>
          </a:xfrm>
          <a:prstGeom prst="rect">
            <a:avLst/>
          </a:prstGeom>
        </p:spPr>
        <p:txBody>
          <a:bodyPr wrap="square" lIns="91440" tIns="45720" rIns="91440" bIns="45720" anchor="t">
            <a:spAutoFit/>
          </a:bodyPr>
          <a:lstStyle/>
          <a:p>
            <a:pPr fontAlgn="base"/>
            <a:r>
              <a:rPr lang="fr-BE" sz="1600" b="1" u="sng" dirty="0">
                <a:solidFill>
                  <a:schemeClr val="bg1"/>
                </a:solidFill>
              </a:rPr>
              <a:t>Equipe de formateurs: </a:t>
            </a:r>
          </a:p>
          <a:p>
            <a:pPr fontAlgn="base"/>
            <a:r>
              <a:rPr lang="fr-BE" sz="1600" b="1" dirty="0">
                <a:solidFill>
                  <a:schemeClr val="bg1"/>
                </a:solidFill>
              </a:rPr>
              <a:t>CREAT (</a:t>
            </a:r>
            <a:r>
              <a:rPr lang="fr-BE" sz="1600" b="1" dirty="0" err="1">
                <a:solidFill>
                  <a:schemeClr val="bg1"/>
                </a:solidFill>
              </a:rPr>
              <a:t>UCLouvain</a:t>
            </a:r>
            <a:r>
              <a:rPr lang="fr-BE" sz="1600" b="1" dirty="0">
                <a:solidFill>
                  <a:schemeClr val="bg1"/>
                </a:solidFill>
              </a:rPr>
              <a:t>) V. Bottieau, </a:t>
            </a:r>
            <a:r>
              <a:rPr lang="fr-BE" sz="1600" dirty="0">
                <a:solidFill>
                  <a:schemeClr val="bg1"/>
                </a:solidFill>
              </a:rPr>
              <a:t>B. Le Fort, </a:t>
            </a:r>
            <a:r>
              <a:rPr lang="fr-BE" sz="1600" b="1" dirty="0">
                <a:solidFill>
                  <a:schemeClr val="bg1"/>
                </a:solidFill>
              </a:rPr>
              <a:t>A. Sinzot</a:t>
            </a:r>
          </a:p>
          <a:p>
            <a:pPr fontAlgn="base"/>
            <a:r>
              <a:rPr lang="fr-BE" sz="1600" b="1" dirty="0">
                <a:solidFill>
                  <a:schemeClr val="bg1"/>
                </a:solidFill>
              </a:rPr>
              <a:t>IGEAT (ULB): F. Goffin,  </a:t>
            </a:r>
            <a:r>
              <a:rPr lang="fr-BE" sz="1600" dirty="0">
                <a:solidFill>
                  <a:schemeClr val="bg1"/>
                </a:solidFill>
              </a:rPr>
              <a:t>M. Haine, </a:t>
            </a:r>
            <a:r>
              <a:rPr lang="fr-BE" sz="1600" b="1" dirty="0">
                <a:solidFill>
                  <a:schemeClr val="bg1"/>
                </a:solidFill>
              </a:rPr>
              <a:t>S. Verelst</a:t>
            </a:r>
          </a:p>
          <a:p>
            <a:pPr fontAlgn="base"/>
            <a:r>
              <a:rPr lang="fr-BE" sz="1600" b="1" dirty="0" err="1">
                <a:solidFill>
                  <a:schemeClr val="bg1"/>
                </a:solidFill>
              </a:rPr>
              <a:t>Lepur</a:t>
            </a:r>
            <a:r>
              <a:rPr lang="fr-BE" sz="1600" b="1" dirty="0">
                <a:solidFill>
                  <a:schemeClr val="bg1"/>
                </a:solidFill>
              </a:rPr>
              <a:t> (</a:t>
            </a:r>
            <a:r>
              <a:rPr lang="fr-BE" sz="1600" b="1" dirty="0" err="1">
                <a:solidFill>
                  <a:schemeClr val="bg1"/>
                </a:solidFill>
              </a:rPr>
              <a:t>ULiège</a:t>
            </a:r>
            <a:r>
              <a:rPr lang="fr-BE" sz="1600" b="1" dirty="0">
                <a:solidFill>
                  <a:schemeClr val="bg1"/>
                </a:solidFill>
              </a:rPr>
              <a:t>): </a:t>
            </a:r>
            <a:r>
              <a:rPr lang="fr-BE" sz="1600" dirty="0">
                <a:solidFill>
                  <a:schemeClr val="bg1"/>
                </a:solidFill>
              </a:rPr>
              <a:t>N. Duvivier, S. Marbehant, J. Privot </a:t>
            </a:r>
            <a:endParaRPr lang="fr-BE" sz="1600" dirty="0">
              <a:solidFill>
                <a:schemeClr val="bg1"/>
              </a:solidFill>
              <a:cs typeface="Calibri"/>
            </a:endParaRPr>
          </a:p>
        </p:txBody>
      </p:sp>
      <p:pic>
        <p:nvPicPr>
          <p:cNvPr id="1026" name="Image 1">
            <a:extLst>
              <a:ext uri="{FF2B5EF4-FFF2-40B4-BE49-F238E27FC236}">
                <a16:creationId xmlns:a16="http://schemas.microsoft.com/office/drawing/2014/main" id="{F9B8B7F4-6BB9-4D4F-ABE6-B41FEA2A016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64073" y="6138662"/>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757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3" name="Image 2">
            <a:extLst>
              <a:ext uri="{FF2B5EF4-FFF2-40B4-BE49-F238E27FC236}">
                <a16:creationId xmlns:a16="http://schemas.microsoft.com/office/drawing/2014/main" id="{EEDDAA83-A38A-4152-B668-6844D8357B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166" y="684647"/>
            <a:ext cx="5927834" cy="4702324"/>
          </a:xfrm>
          <a:prstGeom prst="rect">
            <a:avLst/>
          </a:prstGeom>
        </p:spPr>
      </p:pic>
      <p:pic>
        <p:nvPicPr>
          <p:cNvPr id="7" name="Image 6">
            <a:extLst>
              <a:ext uri="{FF2B5EF4-FFF2-40B4-BE49-F238E27FC236}">
                <a16:creationId xmlns:a16="http://schemas.microsoft.com/office/drawing/2014/main" id="{E5501431-0780-4689-BEB5-594B37F1D6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013830"/>
            <a:ext cx="6000456" cy="4457224"/>
          </a:xfrm>
          <a:prstGeom prst="rect">
            <a:avLst/>
          </a:prstGeom>
        </p:spPr>
      </p:pic>
      <p:cxnSp>
        <p:nvCxnSpPr>
          <p:cNvPr id="9" name="Connecteur droit 8">
            <a:extLst>
              <a:ext uri="{FF2B5EF4-FFF2-40B4-BE49-F238E27FC236}">
                <a16:creationId xmlns:a16="http://schemas.microsoft.com/office/drawing/2014/main" id="{6F2FCF13-625D-43E0-AE0E-E32D8C613923}"/>
              </a:ext>
            </a:extLst>
          </p:cNvPr>
          <p:cNvCxnSpPr/>
          <p:nvPr/>
        </p:nvCxnSpPr>
        <p:spPr>
          <a:xfrm>
            <a:off x="6085490" y="1024759"/>
            <a:ext cx="0" cy="430440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17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4" name="Image 3">
            <a:extLst>
              <a:ext uri="{FF2B5EF4-FFF2-40B4-BE49-F238E27FC236}">
                <a16:creationId xmlns:a16="http://schemas.microsoft.com/office/drawing/2014/main" id="{198BBAB7-956E-4DB7-90A1-FDFA6050E6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4277"/>
            <a:ext cx="4950372" cy="5383144"/>
          </a:xfrm>
          <a:prstGeom prst="rect">
            <a:avLst/>
          </a:prstGeom>
        </p:spPr>
      </p:pic>
      <p:sp>
        <p:nvSpPr>
          <p:cNvPr id="18" name="ZoneTexte 17">
            <a:extLst>
              <a:ext uri="{FF2B5EF4-FFF2-40B4-BE49-F238E27FC236}">
                <a16:creationId xmlns:a16="http://schemas.microsoft.com/office/drawing/2014/main" id="{D9256D0C-AEF8-41CC-9D2E-E60B13DB6A0E}"/>
              </a:ext>
            </a:extLst>
          </p:cNvPr>
          <p:cNvSpPr txBox="1"/>
          <p:nvPr/>
        </p:nvSpPr>
        <p:spPr>
          <a:xfrm>
            <a:off x="5307725" y="1114248"/>
            <a:ext cx="6516413" cy="4016484"/>
          </a:xfrm>
          <a:prstGeom prst="rect">
            <a:avLst/>
          </a:prstGeom>
          <a:noFill/>
        </p:spPr>
        <p:txBody>
          <a:bodyPr wrap="square" rtlCol="0">
            <a:spAutoFit/>
          </a:bodyPr>
          <a:lstStyle/>
          <a:p>
            <a:pPr marL="342900" indent="-342900">
              <a:spcAft>
                <a:spcPts val="1800"/>
              </a:spcAft>
              <a:buAutoNum type="arabicPeriod"/>
            </a:pPr>
            <a:r>
              <a:rPr lang="fr-BE" sz="2000" i="1"/>
              <a:t>Réaffectation en logement des annexes et arrières-bâtiments non-résidentiels</a:t>
            </a:r>
          </a:p>
          <a:p>
            <a:pPr marL="342900" indent="-342900">
              <a:spcAft>
                <a:spcPts val="1800"/>
              </a:spcAft>
              <a:buAutoNum type="arabicPeriod"/>
            </a:pPr>
            <a:r>
              <a:rPr lang="fr-BE" sz="2000" i="1"/>
              <a:t>Construction en fond de parcelle</a:t>
            </a:r>
          </a:p>
          <a:p>
            <a:pPr marL="342900" indent="-342900">
              <a:spcAft>
                <a:spcPts val="1800"/>
              </a:spcAft>
              <a:buAutoNum type="arabicPeriod"/>
            </a:pPr>
            <a:r>
              <a:rPr lang="fr-BE" sz="2000" i="1"/>
              <a:t>Démolition / reconstruction</a:t>
            </a:r>
          </a:p>
          <a:p>
            <a:pPr marL="342900" indent="-342900">
              <a:spcAft>
                <a:spcPts val="1800"/>
              </a:spcAft>
              <a:buAutoNum type="arabicPeriod"/>
            </a:pPr>
            <a:r>
              <a:rPr lang="fr-BE" sz="2000" i="1"/>
              <a:t>Construction sur des friches</a:t>
            </a:r>
          </a:p>
          <a:p>
            <a:pPr marL="342900" indent="-342900">
              <a:spcAft>
                <a:spcPts val="1800"/>
              </a:spcAft>
              <a:buAutoNum type="arabicPeriod"/>
            </a:pPr>
            <a:r>
              <a:rPr lang="fr-BE" sz="2000" i="1"/>
              <a:t>Implantation de commerces de proximités aux angles des carrefours et aménagement de l’espace public</a:t>
            </a:r>
          </a:p>
          <a:p>
            <a:pPr marL="342900" indent="-342900">
              <a:spcAft>
                <a:spcPts val="1800"/>
              </a:spcAft>
              <a:buAutoNum type="arabicPeriod"/>
            </a:pPr>
            <a:r>
              <a:rPr lang="fr-BE" sz="2000" i="1"/>
              <a:t>Construction en intérieur d’îlot après la démolition d’un arrière-bâtiment </a:t>
            </a:r>
          </a:p>
        </p:txBody>
      </p:sp>
    </p:spTree>
    <p:extLst>
      <p:ext uri="{BB962C8B-B14F-4D97-AF65-F5344CB8AC3E}">
        <p14:creationId xmlns:p14="http://schemas.microsoft.com/office/powerpoint/2010/main" val="265221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CF6E31-CF3D-4883-A156-A09FE32DF1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717" y="320310"/>
            <a:ext cx="771416" cy="709703"/>
          </a:xfrm>
          <a:prstGeom prst="rect">
            <a:avLst/>
          </a:prstGeom>
        </p:spPr>
      </p:pic>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sp>
        <p:nvSpPr>
          <p:cNvPr id="7" name="ZoneTexte 6">
            <a:extLst>
              <a:ext uri="{FF2B5EF4-FFF2-40B4-BE49-F238E27FC236}">
                <a16:creationId xmlns:a16="http://schemas.microsoft.com/office/drawing/2014/main" id="{F09B6785-F14C-4B00-A9CA-27385EE6E9D1}"/>
              </a:ext>
            </a:extLst>
          </p:cNvPr>
          <p:cNvSpPr txBox="1"/>
          <p:nvPr/>
        </p:nvSpPr>
        <p:spPr>
          <a:xfrm>
            <a:off x="969895" y="429849"/>
            <a:ext cx="6684579" cy="646331"/>
          </a:xfrm>
          <a:prstGeom prst="rect">
            <a:avLst/>
          </a:prstGeom>
          <a:noFill/>
        </p:spPr>
        <p:txBody>
          <a:bodyPr wrap="square" rtlCol="0">
            <a:spAutoFit/>
          </a:bodyPr>
          <a:lstStyle/>
          <a:p>
            <a:r>
              <a:rPr lang="fr-FR"/>
              <a:t>TISSU SEMI-CONTINU D’EXTENSION</a:t>
            </a:r>
          </a:p>
          <a:p>
            <a:endParaRPr lang="fr-FR"/>
          </a:p>
        </p:txBody>
      </p:sp>
      <p:sp>
        <p:nvSpPr>
          <p:cNvPr id="11" name="ZoneTexte 10">
            <a:extLst>
              <a:ext uri="{FF2B5EF4-FFF2-40B4-BE49-F238E27FC236}">
                <a16:creationId xmlns:a16="http://schemas.microsoft.com/office/drawing/2014/main" id="{8277AE6F-E749-43EF-9480-BC4FCF5F6947}"/>
              </a:ext>
            </a:extLst>
          </p:cNvPr>
          <p:cNvSpPr txBox="1"/>
          <p:nvPr/>
        </p:nvSpPr>
        <p:spPr>
          <a:xfrm>
            <a:off x="3048000" y="2969962"/>
            <a:ext cx="6096000" cy="369332"/>
          </a:xfrm>
          <a:prstGeom prst="rect">
            <a:avLst/>
          </a:prstGeom>
          <a:noFill/>
        </p:spPr>
        <p:txBody>
          <a:bodyPr wrap="square">
            <a:spAutoFit/>
          </a:bodyPr>
          <a:lstStyle/>
          <a:p>
            <a:r>
              <a:rPr lang="fr-FR"/>
              <a:t>	</a:t>
            </a:r>
            <a:endParaRPr lang="fr-BE"/>
          </a:p>
        </p:txBody>
      </p:sp>
      <p:pic>
        <p:nvPicPr>
          <p:cNvPr id="2" name="Image 1">
            <a:extLst>
              <a:ext uri="{FF2B5EF4-FFF2-40B4-BE49-F238E27FC236}">
                <a16:creationId xmlns:a16="http://schemas.microsoft.com/office/drawing/2014/main" id="{C95765B3-D7BC-4F2E-99DB-88CCD1230BD9}"/>
              </a:ext>
            </a:extLst>
          </p:cNvPr>
          <p:cNvPicPr>
            <a:picLocks noChangeAspect="1"/>
          </p:cNvPicPr>
          <p:nvPr/>
        </p:nvPicPr>
        <p:blipFill rotWithShape="1">
          <a:blip r:embed="rId4"/>
          <a:srcRect l="11428" t="12063" r="11160" b="16190"/>
          <a:stretch/>
        </p:blipFill>
        <p:spPr>
          <a:xfrm>
            <a:off x="1611085" y="806295"/>
            <a:ext cx="10061438" cy="5245409"/>
          </a:xfrm>
          <a:prstGeom prst="rect">
            <a:avLst/>
          </a:prstGeom>
        </p:spPr>
      </p:pic>
    </p:spTree>
    <p:extLst>
      <p:ext uri="{BB962C8B-B14F-4D97-AF65-F5344CB8AC3E}">
        <p14:creationId xmlns:p14="http://schemas.microsoft.com/office/powerpoint/2010/main" val="2211619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sp>
        <p:nvSpPr>
          <p:cNvPr id="21" name="ZoneTexte 20">
            <a:extLst>
              <a:ext uri="{FF2B5EF4-FFF2-40B4-BE49-F238E27FC236}">
                <a16:creationId xmlns:a16="http://schemas.microsoft.com/office/drawing/2014/main" id="{EC65F60C-D6F5-491C-BEDF-3074297D86F3}"/>
              </a:ext>
            </a:extLst>
          </p:cNvPr>
          <p:cNvSpPr txBox="1"/>
          <p:nvPr/>
        </p:nvSpPr>
        <p:spPr>
          <a:xfrm>
            <a:off x="291827" y="401359"/>
            <a:ext cx="5089470" cy="2246769"/>
          </a:xfrm>
          <a:prstGeom prst="rect">
            <a:avLst/>
          </a:prstGeom>
          <a:noFill/>
        </p:spPr>
        <p:txBody>
          <a:bodyPr wrap="square">
            <a:spAutoFit/>
          </a:bodyPr>
          <a:lstStyle/>
          <a:p>
            <a:pPr algn="l"/>
            <a:r>
              <a:rPr lang="fr-FR" sz="2000" b="0" i="0" u="none" strike="noStrike" baseline="0">
                <a:solidFill>
                  <a:schemeClr val="accent5"/>
                </a:solidFill>
                <a:latin typeface="Arial" panose="020B0604020202020204" pitchFamily="34" charset="0"/>
                <a:cs typeface="Arial" panose="020B0604020202020204" pitchFamily="34" charset="0"/>
              </a:rPr>
              <a:t>Ce tissu urbanisé linéaire est constitué d’une majorité de maisons trois façades (souvent des mitoyens en attente) sur des parcelles étroites (6 à 8 m) et profondes (100 m). Ce type s’étire hors agglomération et résulte d’un tracé à travers un plateau agricole ou dans une vallée.</a:t>
            </a:r>
            <a:endParaRPr lang="fr-BE" sz="2000">
              <a:solidFill>
                <a:schemeClr val="accent5"/>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F1853D45-246E-407B-830D-1A392D2AB3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827" y="2669357"/>
            <a:ext cx="3385808" cy="3878817"/>
          </a:xfrm>
          <a:prstGeom prst="rect">
            <a:avLst/>
          </a:prstGeom>
        </p:spPr>
      </p:pic>
      <p:pic>
        <p:nvPicPr>
          <p:cNvPr id="6" name="Image 5">
            <a:extLst>
              <a:ext uri="{FF2B5EF4-FFF2-40B4-BE49-F238E27FC236}">
                <a16:creationId xmlns:a16="http://schemas.microsoft.com/office/drawing/2014/main" id="{919C3772-AD92-441A-ACDB-2B3923A3DB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5415" y="270641"/>
            <a:ext cx="6381750" cy="2609850"/>
          </a:xfrm>
          <a:prstGeom prst="rect">
            <a:avLst/>
          </a:prstGeom>
        </p:spPr>
      </p:pic>
      <p:pic>
        <p:nvPicPr>
          <p:cNvPr id="8" name="Image 7">
            <a:extLst>
              <a:ext uri="{FF2B5EF4-FFF2-40B4-BE49-F238E27FC236}">
                <a16:creationId xmlns:a16="http://schemas.microsoft.com/office/drawing/2014/main" id="{11D831B9-C503-43B6-9E74-D48684A40F4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42415" y="3069249"/>
            <a:ext cx="7524750" cy="2571750"/>
          </a:xfrm>
          <a:prstGeom prst="rect">
            <a:avLst/>
          </a:prstGeom>
        </p:spPr>
      </p:pic>
    </p:spTree>
    <p:extLst>
      <p:ext uri="{BB962C8B-B14F-4D97-AF65-F5344CB8AC3E}">
        <p14:creationId xmlns:p14="http://schemas.microsoft.com/office/powerpoint/2010/main" val="2882651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4" name="Image 3">
            <a:extLst>
              <a:ext uri="{FF2B5EF4-FFF2-40B4-BE49-F238E27FC236}">
                <a16:creationId xmlns:a16="http://schemas.microsoft.com/office/drawing/2014/main" id="{C932CE40-AB0F-4CBC-AD7A-E41E3AD1D2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590" y="1218378"/>
            <a:ext cx="9788400" cy="2512794"/>
          </a:xfrm>
          <a:prstGeom prst="rect">
            <a:avLst/>
          </a:prstGeom>
        </p:spPr>
      </p:pic>
    </p:spTree>
    <p:extLst>
      <p:ext uri="{BB962C8B-B14F-4D97-AF65-F5344CB8AC3E}">
        <p14:creationId xmlns:p14="http://schemas.microsoft.com/office/powerpoint/2010/main" val="34437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3" name="Image 2">
            <a:extLst>
              <a:ext uri="{FF2B5EF4-FFF2-40B4-BE49-F238E27FC236}">
                <a16:creationId xmlns:a16="http://schemas.microsoft.com/office/drawing/2014/main" id="{CC945BD3-9F63-497A-8DD0-5BEBF9929D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39" y="371968"/>
            <a:ext cx="7844011" cy="5040860"/>
          </a:xfrm>
          <a:prstGeom prst="rect">
            <a:avLst/>
          </a:prstGeom>
        </p:spPr>
      </p:pic>
    </p:spTree>
    <p:extLst>
      <p:ext uri="{BB962C8B-B14F-4D97-AF65-F5344CB8AC3E}">
        <p14:creationId xmlns:p14="http://schemas.microsoft.com/office/powerpoint/2010/main" val="1986950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4" name="Image 3">
            <a:extLst>
              <a:ext uri="{FF2B5EF4-FFF2-40B4-BE49-F238E27FC236}">
                <a16:creationId xmlns:a16="http://schemas.microsoft.com/office/drawing/2014/main" id="{E6E18D2B-53F4-45F1-9F69-4B5E3E6D67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871" y="136636"/>
            <a:ext cx="5764264" cy="5746528"/>
          </a:xfrm>
          <a:prstGeom prst="rect">
            <a:avLst/>
          </a:prstGeom>
        </p:spPr>
      </p:pic>
      <p:pic>
        <p:nvPicPr>
          <p:cNvPr id="7" name="Image 6">
            <a:extLst>
              <a:ext uri="{FF2B5EF4-FFF2-40B4-BE49-F238E27FC236}">
                <a16:creationId xmlns:a16="http://schemas.microsoft.com/office/drawing/2014/main" id="{947F8621-0004-4738-A69F-177C4F385B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6867" y="1704320"/>
            <a:ext cx="5693318" cy="3848754"/>
          </a:xfrm>
          <a:prstGeom prst="rect">
            <a:avLst/>
          </a:prstGeom>
        </p:spPr>
      </p:pic>
      <p:cxnSp>
        <p:nvCxnSpPr>
          <p:cNvPr id="8" name="Connecteur droit 7">
            <a:extLst>
              <a:ext uri="{FF2B5EF4-FFF2-40B4-BE49-F238E27FC236}">
                <a16:creationId xmlns:a16="http://schemas.microsoft.com/office/drawing/2014/main" id="{6342A1C2-95D5-43A2-A8D9-BFBD05500125}"/>
              </a:ext>
            </a:extLst>
          </p:cNvPr>
          <p:cNvCxnSpPr/>
          <p:nvPr/>
        </p:nvCxnSpPr>
        <p:spPr>
          <a:xfrm>
            <a:off x="6085490" y="1024759"/>
            <a:ext cx="0" cy="430440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898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3" name="Image 2">
            <a:extLst>
              <a:ext uri="{FF2B5EF4-FFF2-40B4-BE49-F238E27FC236}">
                <a16:creationId xmlns:a16="http://schemas.microsoft.com/office/drawing/2014/main" id="{4E2EAAA7-8C7B-4F74-8B24-D9259FDCE2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471" y="236482"/>
            <a:ext cx="5143500" cy="5705475"/>
          </a:xfrm>
          <a:prstGeom prst="rect">
            <a:avLst/>
          </a:prstGeom>
        </p:spPr>
      </p:pic>
      <p:sp>
        <p:nvSpPr>
          <p:cNvPr id="9" name="ZoneTexte 8">
            <a:extLst>
              <a:ext uri="{FF2B5EF4-FFF2-40B4-BE49-F238E27FC236}">
                <a16:creationId xmlns:a16="http://schemas.microsoft.com/office/drawing/2014/main" id="{FC0A5A43-6ADE-4B39-9B28-F22C92D216CF}"/>
              </a:ext>
            </a:extLst>
          </p:cNvPr>
          <p:cNvSpPr txBox="1"/>
          <p:nvPr/>
        </p:nvSpPr>
        <p:spPr>
          <a:xfrm>
            <a:off x="5675587" y="1080977"/>
            <a:ext cx="6516413" cy="4016484"/>
          </a:xfrm>
          <a:prstGeom prst="rect">
            <a:avLst/>
          </a:prstGeom>
          <a:noFill/>
        </p:spPr>
        <p:txBody>
          <a:bodyPr wrap="square" rtlCol="0">
            <a:spAutoFit/>
          </a:bodyPr>
          <a:lstStyle/>
          <a:p>
            <a:pPr marL="342900" indent="-342900">
              <a:spcAft>
                <a:spcPts val="1800"/>
              </a:spcAft>
              <a:buAutoNum type="arabicPeriod"/>
            </a:pPr>
            <a:r>
              <a:rPr lang="fr-BE" sz="2000" i="1"/>
              <a:t>Subdivision</a:t>
            </a:r>
          </a:p>
          <a:p>
            <a:pPr marL="342900" indent="-342900">
              <a:spcAft>
                <a:spcPts val="1800"/>
              </a:spcAft>
              <a:buAutoNum type="arabicPeriod"/>
            </a:pPr>
            <a:r>
              <a:rPr lang="fr-BE" sz="2000" i="1"/>
              <a:t>Construction d’un nouveau bâtiment à front de chaussée (et aménagement d’un accès pour le bâtiment existant à l’arrière)</a:t>
            </a:r>
          </a:p>
          <a:p>
            <a:pPr marL="342900" indent="-342900">
              <a:spcAft>
                <a:spcPts val="1800"/>
              </a:spcAft>
              <a:buAutoNum type="arabicPeriod"/>
            </a:pPr>
            <a:r>
              <a:rPr lang="fr-BE" sz="2000" i="1"/>
              <a:t>Construction dans une « dent creuse »</a:t>
            </a:r>
          </a:p>
          <a:p>
            <a:pPr marL="342900" indent="-342900">
              <a:spcAft>
                <a:spcPts val="1800"/>
              </a:spcAft>
              <a:buAutoNum type="arabicPeriod"/>
            </a:pPr>
            <a:r>
              <a:rPr lang="fr-BE" sz="2000" i="1"/>
              <a:t>Remembrement parcellaire (densification + espace public + rez-de-chaussée évolutif)</a:t>
            </a:r>
          </a:p>
          <a:p>
            <a:pPr marL="342900" indent="-342900">
              <a:spcAft>
                <a:spcPts val="1800"/>
              </a:spcAft>
              <a:buAutoNum type="arabicPeriod"/>
            </a:pPr>
            <a:r>
              <a:rPr lang="fr-BE" sz="2000" i="1"/>
              <a:t>Travail de la frange urbaine</a:t>
            </a:r>
          </a:p>
          <a:p>
            <a:pPr marL="342900" indent="-342900">
              <a:spcAft>
                <a:spcPts val="1800"/>
              </a:spcAft>
              <a:buAutoNum type="arabicPeriod"/>
            </a:pPr>
            <a:r>
              <a:rPr lang="fr-BE" sz="2000" i="1"/>
              <a:t>Nouvelle rue le long des parcelles profondes</a:t>
            </a:r>
          </a:p>
        </p:txBody>
      </p:sp>
    </p:spTree>
    <p:extLst>
      <p:ext uri="{BB962C8B-B14F-4D97-AF65-F5344CB8AC3E}">
        <p14:creationId xmlns:p14="http://schemas.microsoft.com/office/powerpoint/2010/main" val="25832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56F8C8-F7C3-4209-BC55-24CEE8AAB9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250" y="320310"/>
            <a:ext cx="795594" cy="795594"/>
          </a:xfrm>
          <a:prstGeom prst="rect">
            <a:avLst/>
          </a:prstGeom>
        </p:spPr>
      </p:pic>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sp>
        <p:nvSpPr>
          <p:cNvPr id="7" name="ZoneTexte 6">
            <a:extLst>
              <a:ext uri="{FF2B5EF4-FFF2-40B4-BE49-F238E27FC236}">
                <a16:creationId xmlns:a16="http://schemas.microsoft.com/office/drawing/2014/main" id="{F09B6785-F14C-4B00-A9CA-27385EE6E9D1}"/>
              </a:ext>
            </a:extLst>
          </p:cNvPr>
          <p:cNvSpPr txBox="1"/>
          <p:nvPr/>
        </p:nvSpPr>
        <p:spPr>
          <a:xfrm>
            <a:off x="969895" y="429849"/>
            <a:ext cx="6684579" cy="369332"/>
          </a:xfrm>
          <a:prstGeom prst="rect">
            <a:avLst/>
          </a:prstGeom>
          <a:noFill/>
        </p:spPr>
        <p:txBody>
          <a:bodyPr wrap="square" rtlCol="0">
            <a:spAutoFit/>
          </a:bodyPr>
          <a:lstStyle/>
          <a:p>
            <a:r>
              <a:rPr lang="fr-FR"/>
              <a:t>TISSU OUVERT EN RUBAN</a:t>
            </a:r>
          </a:p>
        </p:txBody>
      </p:sp>
      <p:sp>
        <p:nvSpPr>
          <p:cNvPr id="11" name="ZoneTexte 10">
            <a:extLst>
              <a:ext uri="{FF2B5EF4-FFF2-40B4-BE49-F238E27FC236}">
                <a16:creationId xmlns:a16="http://schemas.microsoft.com/office/drawing/2014/main" id="{8277AE6F-E749-43EF-9480-BC4FCF5F6947}"/>
              </a:ext>
            </a:extLst>
          </p:cNvPr>
          <p:cNvSpPr txBox="1"/>
          <p:nvPr/>
        </p:nvSpPr>
        <p:spPr>
          <a:xfrm>
            <a:off x="3048000" y="2969962"/>
            <a:ext cx="6096000" cy="369332"/>
          </a:xfrm>
          <a:prstGeom prst="rect">
            <a:avLst/>
          </a:prstGeom>
          <a:noFill/>
        </p:spPr>
        <p:txBody>
          <a:bodyPr wrap="square">
            <a:spAutoFit/>
          </a:bodyPr>
          <a:lstStyle/>
          <a:p>
            <a:r>
              <a:rPr lang="fr-FR"/>
              <a:t>	</a:t>
            </a:r>
            <a:endParaRPr lang="fr-BE"/>
          </a:p>
        </p:txBody>
      </p:sp>
      <p:pic>
        <p:nvPicPr>
          <p:cNvPr id="2" name="Image 1">
            <a:extLst>
              <a:ext uri="{FF2B5EF4-FFF2-40B4-BE49-F238E27FC236}">
                <a16:creationId xmlns:a16="http://schemas.microsoft.com/office/drawing/2014/main" id="{9472B6A2-79F5-498B-8DD8-3FC22F400704}"/>
              </a:ext>
            </a:extLst>
          </p:cNvPr>
          <p:cNvPicPr>
            <a:picLocks noChangeAspect="1"/>
          </p:cNvPicPr>
          <p:nvPr/>
        </p:nvPicPr>
        <p:blipFill rotWithShape="1">
          <a:blip r:embed="rId4"/>
          <a:srcRect l="13483" t="22381" r="14821" b="13016"/>
          <a:stretch/>
        </p:blipFill>
        <p:spPr>
          <a:xfrm>
            <a:off x="1480455" y="820954"/>
            <a:ext cx="10176880" cy="5158144"/>
          </a:xfrm>
          <a:prstGeom prst="rect">
            <a:avLst/>
          </a:prstGeom>
        </p:spPr>
      </p:pic>
    </p:spTree>
    <p:extLst>
      <p:ext uri="{BB962C8B-B14F-4D97-AF65-F5344CB8AC3E}">
        <p14:creationId xmlns:p14="http://schemas.microsoft.com/office/powerpoint/2010/main" val="2774388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sp>
        <p:nvSpPr>
          <p:cNvPr id="21" name="ZoneTexte 20">
            <a:extLst>
              <a:ext uri="{FF2B5EF4-FFF2-40B4-BE49-F238E27FC236}">
                <a16:creationId xmlns:a16="http://schemas.microsoft.com/office/drawing/2014/main" id="{EC65F60C-D6F5-491C-BEDF-3074297D86F3}"/>
              </a:ext>
            </a:extLst>
          </p:cNvPr>
          <p:cNvSpPr txBox="1"/>
          <p:nvPr/>
        </p:nvSpPr>
        <p:spPr>
          <a:xfrm>
            <a:off x="291827" y="401359"/>
            <a:ext cx="5089470" cy="1938992"/>
          </a:xfrm>
          <a:prstGeom prst="rect">
            <a:avLst/>
          </a:prstGeom>
          <a:noFill/>
        </p:spPr>
        <p:txBody>
          <a:bodyPr wrap="square">
            <a:spAutoFit/>
          </a:bodyPr>
          <a:lstStyle/>
          <a:p>
            <a:pPr algn="l"/>
            <a:r>
              <a:rPr lang="fr-FR" sz="2000" b="0" i="0" u="none" strike="noStrike" baseline="0">
                <a:solidFill>
                  <a:schemeClr val="accent5"/>
                </a:solidFill>
                <a:latin typeface="Arial" panose="020B0604020202020204" pitchFamily="34" charset="0"/>
                <a:cs typeface="Arial" panose="020B0604020202020204" pitchFamily="34" charset="0"/>
              </a:rPr>
              <a:t>Ce tissu urbanisé s’étire aux portes des agglomérations et des villages, le long des voies de liaison. Il est le résultat d’une urbanisation extensive spontanée de maisons isolées sur des grandes parcelles de plus de 6,5 ares.</a:t>
            </a:r>
            <a:endParaRPr lang="fr-BE" sz="2000">
              <a:solidFill>
                <a:schemeClr val="accent5"/>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537AE1BC-9A8A-4AA9-A35D-A193FE1D2F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6652" y="201452"/>
            <a:ext cx="6457950" cy="2686050"/>
          </a:xfrm>
          <a:prstGeom prst="rect">
            <a:avLst/>
          </a:prstGeom>
        </p:spPr>
      </p:pic>
      <p:pic>
        <p:nvPicPr>
          <p:cNvPr id="7" name="Image 6">
            <a:extLst>
              <a:ext uri="{FF2B5EF4-FFF2-40B4-BE49-F238E27FC236}">
                <a16:creationId xmlns:a16="http://schemas.microsoft.com/office/drawing/2014/main" id="{ABDF6C6A-7709-4545-B221-526D92C2BE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827" y="2554999"/>
            <a:ext cx="3967880" cy="2272205"/>
          </a:xfrm>
          <a:prstGeom prst="rect">
            <a:avLst/>
          </a:prstGeom>
        </p:spPr>
      </p:pic>
      <p:pic>
        <p:nvPicPr>
          <p:cNvPr id="10" name="Image 9">
            <a:extLst>
              <a:ext uri="{FF2B5EF4-FFF2-40B4-BE49-F238E27FC236}">
                <a16:creationId xmlns:a16="http://schemas.microsoft.com/office/drawing/2014/main" id="{F1D1478F-4A84-423F-8D39-80A0625BFD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3177" y="3167124"/>
            <a:ext cx="7591425" cy="2085975"/>
          </a:xfrm>
          <a:prstGeom prst="rect">
            <a:avLst/>
          </a:prstGeom>
        </p:spPr>
      </p:pic>
    </p:spTree>
    <p:extLst>
      <p:ext uri="{BB962C8B-B14F-4D97-AF65-F5344CB8AC3E}">
        <p14:creationId xmlns:p14="http://schemas.microsoft.com/office/powerpoint/2010/main" val="1072134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1078A37D-8052-4F21-816A-F4C6B6049F9A}"/>
              </a:ext>
            </a:extLst>
          </p:cNvPr>
          <p:cNvGrpSpPr>
            <a:grpSpLocks noChangeAspect="1"/>
          </p:cNvGrpSpPr>
          <p:nvPr/>
        </p:nvGrpSpPr>
        <p:grpSpPr>
          <a:xfrm>
            <a:off x="4435050" y="179368"/>
            <a:ext cx="7524000" cy="6442150"/>
            <a:chOff x="2802193" y="-109300"/>
            <a:chExt cx="7924801" cy="6785325"/>
          </a:xfrm>
        </p:grpSpPr>
        <p:pic>
          <p:nvPicPr>
            <p:cNvPr id="2" name="Image 1">
              <a:extLst>
                <a:ext uri="{FF2B5EF4-FFF2-40B4-BE49-F238E27FC236}">
                  <a16:creationId xmlns:a16="http://schemas.microsoft.com/office/drawing/2014/main" id="{C1D2CF25-0ACD-4B4E-A201-2019179338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02193" y="3648592"/>
              <a:ext cx="7924801" cy="3027433"/>
            </a:xfrm>
            <a:prstGeom prst="rect">
              <a:avLst/>
            </a:prstGeom>
          </p:spPr>
        </p:pic>
        <p:pic>
          <p:nvPicPr>
            <p:cNvPr id="3" name="Image 2">
              <a:extLst>
                <a:ext uri="{FF2B5EF4-FFF2-40B4-BE49-F238E27FC236}">
                  <a16:creationId xmlns:a16="http://schemas.microsoft.com/office/drawing/2014/main" id="{06BD67EA-F173-408F-BF9C-B67F6EB3FEC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2194" y="-109300"/>
              <a:ext cx="7924800" cy="4031227"/>
            </a:xfrm>
            <a:prstGeom prst="rect">
              <a:avLst/>
            </a:prstGeom>
          </p:spPr>
        </p:pic>
      </p:grpSp>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grpSp>
        <p:nvGrpSpPr>
          <p:cNvPr id="9" name="Groupe 8">
            <a:extLst>
              <a:ext uri="{FF2B5EF4-FFF2-40B4-BE49-F238E27FC236}">
                <a16:creationId xmlns:a16="http://schemas.microsoft.com/office/drawing/2014/main" id="{E4D6EE58-3EB7-4446-B805-D1D63EC2DB2B}"/>
              </a:ext>
            </a:extLst>
          </p:cNvPr>
          <p:cNvGrpSpPr/>
          <p:nvPr/>
        </p:nvGrpSpPr>
        <p:grpSpPr>
          <a:xfrm>
            <a:off x="5464994" y="4533703"/>
            <a:ext cx="3370161" cy="923330"/>
            <a:chOff x="5464994" y="4533703"/>
            <a:chExt cx="3370161" cy="923330"/>
          </a:xfrm>
        </p:grpSpPr>
        <p:sp>
          <p:nvSpPr>
            <p:cNvPr id="11" name="ZoneTexte 10">
              <a:extLst>
                <a:ext uri="{FF2B5EF4-FFF2-40B4-BE49-F238E27FC236}">
                  <a16:creationId xmlns:a16="http://schemas.microsoft.com/office/drawing/2014/main" id="{D7E7A2F1-F579-419B-A26B-D59FF0861527}"/>
                </a:ext>
              </a:extLst>
            </p:cNvPr>
            <p:cNvSpPr txBox="1"/>
            <p:nvPr/>
          </p:nvSpPr>
          <p:spPr>
            <a:xfrm>
              <a:off x="5464994" y="4533703"/>
              <a:ext cx="1030897" cy="923330"/>
            </a:xfrm>
            <a:prstGeom prst="rect">
              <a:avLst/>
            </a:prstGeom>
            <a:solidFill>
              <a:schemeClr val="accent5"/>
            </a:solidFill>
          </p:spPr>
          <p:txBody>
            <a:bodyPr wrap="square" rtlCol="0">
              <a:spAutoFit/>
            </a:bodyPr>
            <a:lstStyle/>
            <a:p>
              <a:pPr algn="ctr"/>
              <a:r>
                <a:rPr lang="fr-BE" dirty="0">
                  <a:solidFill>
                    <a:schemeClr val="bg1"/>
                  </a:solidFill>
                </a:rPr>
                <a:t>Nous sommes ICI</a:t>
              </a:r>
            </a:p>
          </p:txBody>
        </p:sp>
        <p:cxnSp>
          <p:nvCxnSpPr>
            <p:cNvPr id="12" name="Connecteur droit avec flèche 11">
              <a:extLst>
                <a:ext uri="{FF2B5EF4-FFF2-40B4-BE49-F238E27FC236}">
                  <a16:creationId xmlns:a16="http://schemas.microsoft.com/office/drawing/2014/main" id="{5FD46DEF-3F5C-40B9-A7F4-50D97DCEC8A4}"/>
                </a:ext>
              </a:extLst>
            </p:cNvPr>
            <p:cNvCxnSpPr>
              <a:cxnSpLocks/>
            </p:cNvCxnSpPr>
            <p:nvPr/>
          </p:nvCxnSpPr>
          <p:spPr>
            <a:xfrm flipV="1">
              <a:off x="6480328" y="4865613"/>
              <a:ext cx="2354827" cy="129755"/>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5266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4" name="Image 3">
            <a:extLst>
              <a:ext uri="{FF2B5EF4-FFF2-40B4-BE49-F238E27FC236}">
                <a16:creationId xmlns:a16="http://schemas.microsoft.com/office/drawing/2014/main" id="{BB36344F-34CB-4054-84C2-76F5368FEE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404" y="1925624"/>
            <a:ext cx="9918170" cy="2369425"/>
          </a:xfrm>
          <a:prstGeom prst="rect">
            <a:avLst/>
          </a:prstGeom>
        </p:spPr>
      </p:pic>
    </p:spTree>
    <p:extLst>
      <p:ext uri="{BB962C8B-B14F-4D97-AF65-F5344CB8AC3E}">
        <p14:creationId xmlns:p14="http://schemas.microsoft.com/office/powerpoint/2010/main" val="1021032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3" name="Image 2">
            <a:extLst>
              <a:ext uri="{FF2B5EF4-FFF2-40B4-BE49-F238E27FC236}">
                <a16:creationId xmlns:a16="http://schemas.microsoft.com/office/drawing/2014/main" id="{C11A3E40-280D-4D1A-B228-CCB784B930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634" y="236482"/>
            <a:ext cx="7160173" cy="5386552"/>
          </a:xfrm>
          <a:prstGeom prst="rect">
            <a:avLst/>
          </a:prstGeom>
        </p:spPr>
      </p:pic>
    </p:spTree>
    <p:extLst>
      <p:ext uri="{BB962C8B-B14F-4D97-AF65-F5344CB8AC3E}">
        <p14:creationId xmlns:p14="http://schemas.microsoft.com/office/powerpoint/2010/main" val="3669750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4" name="Image 3">
            <a:extLst>
              <a:ext uri="{FF2B5EF4-FFF2-40B4-BE49-F238E27FC236}">
                <a16:creationId xmlns:a16="http://schemas.microsoft.com/office/drawing/2014/main" id="{C6D4BBBC-F2E9-4B97-8431-1316990B3F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824" y="669593"/>
            <a:ext cx="5726230" cy="3500828"/>
          </a:xfrm>
          <a:prstGeom prst="rect">
            <a:avLst/>
          </a:prstGeom>
        </p:spPr>
      </p:pic>
      <p:pic>
        <p:nvPicPr>
          <p:cNvPr id="7" name="Image 6">
            <a:extLst>
              <a:ext uri="{FF2B5EF4-FFF2-40B4-BE49-F238E27FC236}">
                <a16:creationId xmlns:a16="http://schemas.microsoft.com/office/drawing/2014/main" id="{8E61BED5-9050-40FC-B808-51F83B6AF4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5986" y="196282"/>
            <a:ext cx="5814190" cy="6174828"/>
          </a:xfrm>
          <a:prstGeom prst="rect">
            <a:avLst/>
          </a:prstGeom>
        </p:spPr>
      </p:pic>
      <p:cxnSp>
        <p:nvCxnSpPr>
          <p:cNvPr id="8" name="Connecteur droit 7">
            <a:extLst>
              <a:ext uri="{FF2B5EF4-FFF2-40B4-BE49-F238E27FC236}">
                <a16:creationId xmlns:a16="http://schemas.microsoft.com/office/drawing/2014/main" id="{35998CD0-02D0-49D7-A08A-84BDF0CD6CDE}"/>
              </a:ext>
            </a:extLst>
          </p:cNvPr>
          <p:cNvCxnSpPr/>
          <p:nvPr/>
        </p:nvCxnSpPr>
        <p:spPr>
          <a:xfrm>
            <a:off x="6085490" y="1024759"/>
            <a:ext cx="0" cy="430440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523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3" name="Image 2">
            <a:extLst>
              <a:ext uri="{FF2B5EF4-FFF2-40B4-BE49-F238E27FC236}">
                <a16:creationId xmlns:a16="http://schemas.microsoft.com/office/drawing/2014/main" id="{BFEF9D81-7108-45C0-8614-D8D7B2D347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439" y="136306"/>
            <a:ext cx="5000625" cy="5429250"/>
          </a:xfrm>
          <a:prstGeom prst="rect">
            <a:avLst/>
          </a:prstGeom>
        </p:spPr>
      </p:pic>
      <p:sp>
        <p:nvSpPr>
          <p:cNvPr id="9" name="ZoneTexte 8">
            <a:extLst>
              <a:ext uri="{FF2B5EF4-FFF2-40B4-BE49-F238E27FC236}">
                <a16:creationId xmlns:a16="http://schemas.microsoft.com/office/drawing/2014/main" id="{50317E89-4A06-44FC-A704-BE54C7E49CD4}"/>
              </a:ext>
            </a:extLst>
          </p:cNvPr>
          <p:cNvSpPr txBox="1"/>
          <p:nvPr/>
        </p:nvSpPr>
        <p:spPr>
          <a:xfrm>
            <a:off x="5675588" y="1080977"/>
            <a:ext cx="5938344" cy="2862322"/>
          </a:xfrm>
          <a:prstGeom prst="rect">
            <a:avLst/>
          </a:prstGeom>
          <a:noFill/>
        </p:spPr>
        <p:txBody>
          <a:bodyPr wrap="square" rtlCol="0">
            <a:spAutoFit/>
          </a:bodyPr>
          <a:lstStyle/>
          <a:p>
            <a:pPr marL="342900" indent="-342900">
              <a:spcAft>
                <a:spcPts val="1800"/>
              </a:spcAft>
              <a:buAutoNum type="arabicPeriod"/>
            </a:pPr>
            <a:r>
              <a:rPr lang="fr-BE" sz="2000" i="1"/>
              <a:t>Extension verticale du bâti</a:t>
            </a:r>
          </a:p>
          <a:p>
            <a:pPr marL="342900" indent="-342900">
              <a:spcAft>
                <a:spcPts val="1800"/>
              </a:spcAft>
              <a:buAutoNum type="arabicPeriod"/>
            </a:pPr>
            <a:r>
              <a:rPr lang="fr-BE" sz="2000" i="1"/>
              <a:t>Extension horizontale du bâti</a:t>
            </a:r>
          </a:p>
          <a:p>
            <a:pPr marL="342900" indent="-342900">
              <a:spcAft>
                <a:spcPts val="1800"/>
              </a:spcAft>
              <a:buAutoNum type="arabicPeriod"/>
            </a:pPr>
            <a:r>
              <a:rPr lang="fr-BE" sz="2000" i="1"/>
              <a:t>Division parcellaire et nouvelle construction, </a:t>
            </a:r>
            <a:r>
              <a:rPr lang="fr-BE" sz="2000" i="1" err="1"/>
              <a:t>BIMBY</a:t>
            </a:r>
            <a:endParaRPr lang="fr-BE" sz="2000" i="1"/>
          </a:p>
          <a:p>
            <a:pPr marL="342900" indent="-342900">
              <a:spcAft>
                <a:spcPts val="1800"/>
              </a:spcAft>
              <a:buAutoNum type="arabicPeriod"/>
            </a:pPr>
            <a:r>
              <a:rPr lang="fr-BE" sz="2000" i="1"/>
              <a:t>Construction en fond de parcelle (habitat groupé)</a:t>
            </a:r>
          </a:p>
          <a:p>
            <a:pPr marL="342900" indent="-342900">
              <a:spcAft>
                <a:spcPts val="1800"/>
              </a:spcAft>
              <a:buAutoNum type="arabicPeriod"/>
            </a:pPr>
            <a:r>
              <a:rPr lang="fr-BE" sz="2000" i="1"/>
              <a:t>Aménagement d’une charnière architecturale à la frange urbaine</a:t>
            </a:r>
          </a:p>
        </p:txBody>
      </p:sp>
    </p:spTree>
    <p:extLst>
      <p:ext uri="{BB962C8B-B14F-4D97-AF65-F5344CB8AC3E}">
        <p14:creationId xmlns:p14="http://schemas.microsoft.com/office/powerpoint/2010/main" val="3676513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5D6FCA-5A6B-4212-B50F-9120227499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141" y="377691"/>
            <a:ext cx="771812" cy="686055"/>
          </a:xfrm>
          <a:prstGeom prst="rect">
            <a:avLst/>
          </a:prstGeom>
        </p:spPr>
      </p:pic>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sp>
        <p:nvSpPr>
          <p:cNvPr id="7" name="ZoneTexte 6">
            <a:extLst>
              <a:ext uri="{FF2B5EF4-FFF2-40B4-BE49-F238E27FC236}">
                <a16:creationId xmlns:a16="http://schemas.microsoft.com/office/drawing/2014/main" id="{F09B6785-F14C-4B00-A9CA-27385EE6E9D1}"/>
              </a:ext>
            </a:extLst>
          </p:cNvPr>
          <p:cNvSpPr txBox="1"/>
          <p:nvPr/>
        </p:nvSpPr>
        <p:spPr>
          <a:xfrm>
            <a:off x="969895" y="429849"/>
            <a:ext cx="6684579" cy="369332"/>
          </a:xfrm>
          <a:prstGeom prst="rect">
            <a:avLst/>
          </a:prstGeom>
          <a:noFill/>
        </p:spPr>
        <p:txBody>
          <a:bodyPr wrap="square" rtlCol="0">
            <a:spAutoFit/>
          </a:bodyPr>
          <a:lstStyle/>
          <a:p>
            <a:r>
              <a:rPr lang="fr-FR"/>
              <a:t>TISSU OUVERT EN ENSEMBLE</a:t>
            </a:r>
          </a:p>
        </p:txBody>
      </p:sp>
      <p:sp>
        <p:nvSpPr>
          <p:cNvPr id="11" name="ZoneTexte 10">
            <a:extLst>
              <a:ext uri="{FF2B5EF4-FFF2-40B4-BE49-F238E27FC236}">
                <a16:creationId xmlns:a16="http://schemas.microsoft.com/office/drawing/2014/main" id="{8277AE6F-E749-43EF-9480-BC4FCF5F6947}"/>
              </a:ext>
            </a:extLst>
          </p:cNvPr>
          <p:cNvSpPr txBox="1"/>
          <p:nvPr/>
        </p:nvSpPr>
        <p:spPr>
          <a:xfrm>
            <a:off x="3048000" y="2969962"/>
            <a:ext cx="6096000" cy="369332"/>
          </a:xfrm>
          <a:prstGeom prst="rect">
            <a:avLst/>
          </a:prstGeom>
          <a:noFill/>
        </p:spPr>
        <p:txBody>
          <a:bodyPr wrap="square">
            <a:spAutoFit/>
          </a:bodyPr>
          <a:lstStyle/>
          <a:p>
            <a:r>
              <a:rPr lang="fr-FR"/>
              <a:t>	</a:t>
            </a:r>
            <a:endParaRPr lang="fr-BE"/>
          </a:p>
        </p:txBody>
      </p:sp>
      <p:pic>
        <p:nvPicPr>
          <p:cNvPr id="2" name="Image 1">
            <a:extLst>
              <a:ext uri="{FF2B5EF4-FFF2-40B4-BE49-F238E27FC236}">
                <a16:creationId xmlns:a16="http://schemas.microsoft.com/office/drawing/2014/main" id="{28626030-DE3C-4D5C-B122-759718DD146D}"/>
              </a:ext>
            </a:extLst>
          </p:cNvPr>
          <p:cNvPicPr>
            <a:picLocks noChangeAspect="1"/>
          </p:cNvPicPr>
          <p:nvPr/>
        </p:nvPicPr>
        <p:blipFill rotWithShape="1">
          <a:blip r:embed="rId4"/>
          <a:srcRect l="10714" t="11653" b="12540"/>
          <a:stretch/>
        </p:blipFill>
        <p:spPr>
          <a:xfrm>
            <a:off x="969895" y="799181"/>
            <a:ext cx="10885714" cy="5198849"/>
          </a:xfrm>
          <a:prstGeom prst="rect">
            <a:avLst/>
          </a:prstGeom>
        </p:spPr>
      </p:pic>
    </p:spTree>
    <p:extLst>
      <p:ext uri="{BB962C8B-B14F-4D97-AF65-F5344CB8AC3E}">
        <p14:creationId xmlns:p14="http://schemas.microsoft.com/office/powerpoint/2010/main" val="2948302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sp>
        <p:nvSpPr>
          <p:cNvPr id="21" name="ZoneTexte 20">
            <a:extLst>
              <a:ext uri="{FF2B5EF4-FFF2-40B4-BE49-F238E27FC236}">
                <a16:creationId xmlns:a16="http://schemas.microsoft.com/office/drawing/2014/main" id="{EC65F60C-D6F5-491C-BEDF-3074297D86F3}"/>
              </a:ext>
            </a:extLst>
          </p:cNvPr>
          <p:cNvSpPr txBox="1"/>
          <p:nvPr/>
        </p:nvSpPr>
        <p:spPr>
          <a:xfrm>
            <a:off x="291827" y="401359"/>
            <a:ext cx="5089470" cy="1938992"/>
          </a:xfrm>
          <a:prstGeom prst="rect">
            <a:avLst/>
          </a:prstGeom>
          <a:noFill/>
        </p:spPr>
        <p:txBody>
          <a:bodyPr wrap="square">
            <a:spAutoFit/>
          </a:bodyPr>
          <a:lstStyle/>
          <a:p>
            <a:pPr algn="l"/>
            <a:r>
              <a:rPr lang="fr-FR" sz="2000" b="0" i="0" u="none" strike="noStrike" baseline="0">
                <a:solidFill>
                  <a:schemeClr val="accent5"/>
                </a:solidFill>
                <a:latin typeface="Arial" panose="020B0604020202020204" pitchFamily="34" charset="0"/>
                <a:cs typeface="Arial" panose="020B0604020202020204" pitchFamily="34" charset="0"/>
              </a:rPr>
              <a:t>Ce tissu urbanisé se situe principalement dans les faubourgs et en périphérie des centralités. Il est le résultat d’un projet d’ensemble récent de maisons isolées sur des parcelles régulières de taille moyenne (entre 2,5 et 6,5 ares).</a:t>
            </a:r>
            <a:endParaRPr lang="fr-BE" sz="2000">
              <a:solidFill>
                <a:schemeClr val="accent5"/>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BDA4F25A-9EC8-4769-816D-EC23A2AF49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827" y="2867677"/>
            <a:ext cx="3933505" cy="2156268"/>
          </a:xfrm>
          <a:prstGeom prst="rect">
            <a:avLst/>
          </a:prstGeom>
        </p:spPr>
      </p:pic>
      <p:pic>
        <p:nvPicPr>
          <p:cNvPr id="8" name="Image 7">
            <a:extLst>
              <a:ext uri="{FF2B5EF4-FFF2-40B4-BE49-F238E27FC236}">
                <a16:creationId xmlns:a16="http://schemas.microsoft.com/office/drawing/2014/main" id="{6C70E1DE-CCA1-4AF3-8DCE-97C9C7C315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56523" y="401359"/>
            <a:ext cx="6343650" cy="2371725"/>
          </a:xfrm>
          <a:prstGeom prst="rect">
            <a:avLst/>
          </a:prstGeom>
        </p:spPr>
      </p:pic>
      <p:pic>
        <p:nvPicPr>
          <p:cNvPr id="11" name="Image 10">
            <a:extLst>
              <a:ext uri="{FF2B5EF4-FFF2-40B4-BE49-F238E27FC236}">
                <a16:creationId xmlns:a16="http://schemas.microsoft.com/office/drawing/2014/main" id="{706E4C4B-1BE9-4470-BB1A-ACB7756BBF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6373" y="3051787"/>
            <a:ext cx="7543800" cy="2352675"/>
          </a:xfrm>
          <a:prstGeom prst="rect">
            <a:avLst/>
          </a:prstGeom>
        </p:spPr>
      </p:pic>
    </p:spTree>
    <p:extLst>
      <p:ext uri="{BB962C8B-B14F-4D97-AF65-F5344CB8AC3E}">
        <p14:creationId xmlns:p14="http://schemas.microsoft.com/office/powerpoint/2010/main" val="1441283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3" name="Image 2">
            <a:extLst>
              <a:ext uri="{FF2B5EF4-FFF2-40B4-BE49-F238E27FC236}">
                <a16:creationId xmlns:a16="http://schemas.microsoft.com/office/drawing/2014/main" id="{67E711C4-170A-46B3-8429-BF205D335A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4438" y="1769678"/>
            <a:ext cx="9935001" cy="2423949"/>
          </a:xfrm>
          <a:prstGeom prst="rect">
            <a:avLst/>
          </a:prstGeom>
        </p:spPr>
      </p:pic>
    </p:spTree>
    <p:extLst>
      <p:ext uri="{BB962C8B-B14F-4D97-AF65-F5344CB8AC3E}">
        <p14:creationId xmlns:p14="http://schemas.microsoft.com/office/powerpoint/2010/main" val="3589469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4" name="Image 3">
            <a:extLst>
              <a:ext uri="{FF2B5EF4-FFF2-40B4-BE49-F238E27FC236}">
                <a16:creationId xmlns:a16="http://schemas.microsoft.com/office/drawing/2014/main" id="{7818E5E2-3456-4566-AC2A-7ED109A31C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688" y="106417"/>
            <a:ext cx="8315158" cy="5474576"/>
          </a:xfrm>
          <a:prstGeom prst="rect">
            <a:avLst/>
          </a:prstGeom>
        </p:spPr>
      </p:pic>
    </p:spTree>
    <p:extLst>
      <p:ext uri="{BB962C8B-B14F-4D97-AF65-F5344CB8AC3E}">
        <p14:creationId xmlns:p14="http://schemas.microsoft.com/office/powerpoint/2010/main" val="3209605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3" name="Image 2">
            <a:extLst>
              <a:ext uri="{FF2B5EF4-FFF2-40B4-BE49-F238E27FC236}">
                <a16:creationId xmlns:a16="http://schemas.microsoft.com/office/drawing/2014/main" id="{3831B54E-3B39-4DA5-8480-582E62DC7C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51" y="44092"/>
            <a:ext cx="5805695" cy="5680841"/>
          </a:xfrm>
          <a:prstGeom prst="rect">
            <a:avLst/>
          </a:prstGeom>
        </p:spPr>
      </p:pic>
      <p:pic>
        <p:nvPicPr>
          <p:cNvPr id="7" name="Image 6">
            <a:extLst>
              <a:ext uri="{FF2B5EF4-FFF2-40B4-BE49-F238E27FC236}">
                <a16:creationId xmlns:a16="http://schemas.microsoft.com/office/drawing/2014/main" id="{F0645C44-8EFB-4C91-8EBD-42B0E9BA65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4355" y="1271421"/>
            <a:ext cx="5716514" cy="4057744"/>
          </a:xfrm>
          <a:prstGeom prst="rect">
            <a:avLst/>
          </a:prstGeom>
        </p:spPr>
      </p:pic>
      <p:cxnSp>
        <p:nvCxnSpPr>
          <p:cNvPr id="8" name="Connecteur droit 7">
            <a:extLst>
              <a:ext uri="{FF2B5EF4-FFF2-40B4-BE49-F238E27FC236}">
                <a16:creationId xmlns:a16="http://schemas.microsoft.com/office/drawing/2014/main" id="{97CC79D5-212C-47D4-9588-D103DE6A94B2}"/>
              </a:ext>
            </a:extLst>
          </p:cNvPr>
          <p:cNvCxnSpPr/>
          <p:nvPr/>
        </p:nvCxnSpPr>
        <p:spPr>
          <a:xfrm>
            <a:off x="6085490" y="1024759"/>
            <a:ext cx="0" cy="430440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001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4" name="Image 3">
            <a:extLst>
              <a:ext uri="{FF2B5EF4-FFF2-40B4-BE49-F238E27FC236}">
                <a16:creationId xmlns:a16="http://schemas.microsoft.com/office/drawing/2014/main" id="{F7041118-911F-477A-822E-2FADD3405F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010" y="236482"/>
            <a:ext cx="4867275" cy="5048250"/>
          </a:xfrm>
          <a:prstGeom prst="rect">
            <a:avLst/>
          </a:prstGeom>
        </p:spPr>
      </p:pic>
      <p:sp>
        <p:nvSpPr>
          <p:cNvPr id="9" name="ZoneTexte 8">
            <a:extLst>
              <a:ext uri="{FF2B5EF4-FFF2-40B4-BE49-F238E27FC236}">
                <a16:creationId xmlns:a16="http://schemas.microsoft.com/office/drawing/2014/main" id="{5B0FAEBA-BD35-424B-B5E2-58F6BB50B504}"/>
              </a:ext>
            </a:extLst>
          </p:cNvPr>
          <p:cNvSpPr txBox="1"/>
          <p:nvPr/>
        </p:nvSpPr>
        <p:spPr>
          <a:xfrm>
            <a:off x="5675588" y="1080977"/>
            <a:ext cx="5938344" cy="3170099"/>
          </a:xfrm>
          <a:prstGeom prst="rect">
            <a:avLst/>
          </a:prstGeom>
          <a:noFill/>
        </p:spPr>
        <p:txBody>
          <a:bodyPr wrap="square" rtlCol="0">
            <a:spAutoFit/>
          </a:bodyPr>
          <a:lstStyle/>
          <a:p>
            <a:pPr marL="342900" indent="-342900">
              <a:spcAft>
                <a:spcPts val="1800"/>
              </a:spcAft>
              <a:buAutoNum type="arabicPeriod"/>
            </a:pPr>
            <a:r>
              <a:rPr lang="fr-BE" sz="2000" i="1"/>
              <a:t>Extension verticale du bâti</a:t>
            </a:r>
          </a:p>
          <a:p>
            <a:pPr marL="342900" indent="-342900">
              <a:spcAft>
                <a:spcPts val="1800"/>
              </a:spcAft>
              <a:buAutoNum type="arabicPeriod"/>
            </a:pPr>
            <a:r>
              <a:rPr lang="fr-BE" sz="2000" i="1"/>
              <a:t>Extension horizontale du bâti</a:t>
            </a:r>
          </a:p>
          <a:p>
            <a:pPr marL="342900" indent="-342900">
              <a:spcAft>
                <a:spcPts val="1800"/>
              </a:spcAft>
              <a:buAutoNum type="arabicPeriod"/>
            </a:pPr>
            <a:r>
              <a:rPr lang="fr-BE" sz="2000" i="1"/>
              <a:t>Division parcellaire et nouvelle construction, </a:t>
            </a:r>
            <a:r>
              <a:rPr lang="fr-BE" sz="2000" i="1" err="1"/>
              <a:t>BIMBY</a:t>
            </a:r>
            <a:endParaRPr lang="fr-BE" sz="2000" i="1"/>
          </a:p>
          <a:p>
            <a:pPr marL="342900" indent="-342900">
              <a:spcAft>
                <a:spcPts val="1800"/>
              </a:spcAft>
              <a:buAutoNum type="arabicPeriod"/>
            </a:pPr>
            <a:r>
              <a:rPr lang="fr-BE" sz="2000" i="1"/>
              <a:t>Construction en fond de parcelle (habitat groupé)</a:t>
            </a:r>
          </a:p>
          <a:p>
            <a:pPr marL="342900" indent="-342900">
              <a:spcAft>
                <a:spcPts val="1800"/>
              </a:spcAft>
              <a:buAutoNum type="arabicPeriod"/>
            </a:pPr>
            <a:r>
              <a:rPr lang="fr-BE" sz="2000" i="1"/>
              <a:t>Augmentation du gabarit de l’angle pour créer une charnière architecturale à la frange avec le quartier adjacent</a:t>
            </a:r>
          </a:p>
        </p:txBody>
      </p:sp>
    </p:spTree>
    <p:extLst>
      <p:ext uri="{BB962C8B-B14F-4D97-AF65-F5344CB8AC3E}">
        <p14:creationId xmlns:p14="http://schemas.microsoft.com/office/powerpoint/2010/main" val="3198848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6" name="Image 5">
            <a:extLst>
              <a:ext uri="{FF2B5EF4-FFF2-40B4-BE49-F238E27FC236}">
                <a16:creationId xmlns:a16="http://schemas.microsoft.com/office/drawing/2014/main" id="{937305C7-95EB-4678-AF68-7209C277D2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5142" y="119743"/>
            <a:ext cx="10460883" cy="5769429"/>
          </a:xfrm>
          <a:prstGeom prst="rect">
            <a:avLst/>
          </a:prstGeom>
        </p:spPr>
      </p:pic>
    </p:spTree>
    <p:extLst>
      <p:ext uri="{BB962C8B-B14F-4D97-AF65-F5344CB8AC3E}">
        <p14:creationId xmlns:p14="http://schemas.microsoft.com/office/powerpoint/2010/main" val="1062259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2" name="Image 1">
            <a:extLst>
              <a:ext uri="{FF2B5EF4-FFF2-40B4-BE49-F238E27FC236}">
                <a16:creationId xmlns:a16="http://schemas.microsoft.com/office/drawing/2014/main" id="{0DB9E697-3CDB-4A70-8416-297007EB6D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0500" y="119743"/>
            <a:ext cx="10511299" cy="5606143"/>
          </a:xfrm>
          <a:prstGeom prst="rect">
            <a:avLst/>
          </a:prstGeom>
        </p:spPr>
      </p:pic>
    </p:spTree>
    <p:extLst>
      <p:ext uri="{BB962C8B-B14F-4D97-AF65-F5344CB8AC3E}">
        <p14:creationId xmlns:p14="http://schemas.microsoft.com/office/powerpoint/2010/main" val="3410947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7" name="Image 6">
            <a:extLst>
              <a:ext uri="{FF2B5EF4-FFF2-40B4-BE49-F238E27FC236}">
                <a16:creationId xmlns:a16="http://schemas.microsoft.com/office/drawing/2014/main" id="{92095A85-83FB-4B33-9663-01BEA7B449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7047" y="65314"/>
            <a:ext cx="10009531" cy="6727371"/>
          </a:xfrm>
          <a:prstGeom prst="rect">
            <a:avLst/>
          </a:prstGeom>
        </p:spPr>
      </p:pic>
      <p:pic>
        <p:nvPicPr>
          <p:cNvPr id="8" name="Image 7">
            <a:extLst>
              <a:ext uri="{FF2B5EF4-FFF2-40B4-BE49-F238E27FC236}">
                <a16:creationId xmlns:a16="http://schemas.microsoft.com/office/drawing/2014/main" id="{C73A7CE9-0AB1-4A41-8CEB-2A5C7B3F615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39324" y="1658836"/>
            <a:ext cx="2162176" cy="4303916"/>
          </a:xfrm>
          <a:prstGeom prst="rect">
            <a:avLst/>
          </a:prstGeom>
        </p:spPr>
      </p:pic>
      <p:grpSp>
        <p:nvGrpSpPr>
          <p:cNvPr id="9" name="Groupe 8">
            <a:extLst>
              <a:ext uri="{FF2B5EF4-FFF2-40B4-BE49-F238E27FC236}">
                <a16:creationId xmlns:a16="http://schemas.microsoft.com/office/drawing/2014/main" id="{46E3D842-80C1-4AB5-91E8-AC6BBC16C9B9}"/>
              </a:ext>
            </a:extLst>
          </p:cNvPr>
          <p:cNvGrpSpPr/>
          <p:nvPr/>
        </p:nvGrpSpPr>
        <p:grpSpPr>
          <a:xfrm>
            <a:off x="7358743" y="4789714"/>
            <a:ext cx="2221463" cy="2002971"/>
            <a:chOff x="7358743" y="4789714"/>
            <a:chExt cx="2221463" cy="2002971"/>
          </a:xfrm>
        </p:grpSpPr>
        <p:sp>
          <p:nvSpPr>
            <p:cNvPr id="10" name="ZoneTexte 9">
              <a:extLst>
                <a:ext uri="{FF2B5EF4-FFF2-40B4-BE49-F238E27FC236}">
                  <a16:creationId xmlns:a16="http://schemas.microsoft.com/office/drawing/2014/main" id="{C9B97571-1EEA-47EF-8184-930824689797}"/>
                </a:ext>
              </a:extLst>
            </p:cNvPr>
            <p:cNvSpPr txBox="1"/>
            <p:nvPr/>
          </p:nvSpPr>
          <p:spPr>
            <a:xfrm>
              <a:off x="8549309" y="5869355"/>
              <a:ext cx="1030897" cy="923330"/>
            </a:xfrm>
            <a:prstGeom prst="rect">
              <a:avLst/>
            </a:prstGeom>
            <a:solidFill>
              <a:schemeClr val="accent5"/>
            </a:solidFill>
          </p:spPr>
          <p:txBody>
            <a:bodyPr wrap="square" rtlCol="0">
              <a:spAutoFit/>
            </a:bodyPr>
            <a:lstStyle/>
            <a:p>
              <a:pPr algn="ctr"/>
              <a:r>
                <a:rPr lang="fr-BE" dirty="0">
                  <a:solidFill>
                    <a:schemeClr val="bg1"/>
                  </a:solidFill>
                </a:rPr>
                <a:t>Nous sommes ICI</a:t>
              </a:r>
            </a:p>
          </p:txBody>
        </p:sp>
        <p:cxnSp>
          <p:nvCxnSpPr>
            <p:cNvPr id="11" name="Connecteur droit avec flèche 10">
              <a:extLst>
                <a:ext uri="{FF2B5EF4-FFF2-40B4-BE49-F238E27FC236}">
                  <a16:creationId xmlns:a16="http://schemas.microsoft.com/office/drawing/2014/main" id="{27D803D8-074C-4DD5-B212-4D216B290C49}"/>
                </a:ext>
              </a:extLst>
            </p:cNvPr>
            <p:cNvCxnSpPr>
              <a:cxnSpLocks/>
              <a:stCxn id="10" idx="0"/>
            </p:cNvCxnSpPr>
            <p:nvPr/>
          </p:nvCxnSpPr>
          <p:spPr>
            <a:xfrm flipH="1" flipV="1">
              <a:off x="7358743" y="4789714"/>
              <a:ext cx="1706015" cy="1079641"/>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 coins arrondis 13">
            <a:extLst>
              <a:ext uri="{FF2B5EF4-FFF2-40B4-BE49-F238E27FC236}">
                <a16:creationId xmlns:a16="http://schemas.microsoft.com/office/drawing/2014/main" id="{EB2BFE20-0DB3-4717-AD7B-F3AA6437472B}"/>
              </a:ext>
            </a:extLst>
          </p:cNvPr>
          <p:cNvSpPr/>
          <p:nvPr/>
        </p:nvSpPr>
        <p:spPr>
          <a:xfrm>
            <a:off x="10189028" y="2198915"/>
            <a:ext cx="1656000" cy="283028"/>
          </a:xfrm>
          <a:prstGeom prst="roundRect">
            <a:avLst/>
          </a:prstGeom>
          <a:noFill/>
          <a:ln w="28575">
            <a:solidFill>
              <a:srgbClr val="E00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 coins arrondis 14">
            <a:extLst>
              <a:ext uri="{FF2B5EF4-FFF2-40B4-BE49-F238E27FC236}">
                <a16:creationId xmlns:a16="http://schemas.microsoft.com/office/drawing/2014/main" id="{39B9A3CC-7D6D-474D-95FB-96B76A54FCA5}"/>
              </a:ext>
            </a:extLst>
          </p:cNvPr>
          <p:cNvSpPr/>
          <p:nvPr/>
        </p:nvSpPr>
        <p:spPr>
          <a:xfrm>
            <a:off x="10263467" y="3352800"/>
            <a:ext cx="1656000" cy="283028"/>
          </a:xfrm>
          <a:prstGeom prst="roundRect">
            <a:avLst/>
          </a:prstGeom>
          <a:noFill/>
          <a:ln w="28575">
            <a:solidFill>
              <a:srgbClr val="E00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 coins arrondis 15">
            <a:extLst>
              <a:ext uri="{FF2B5EF4-FFF2-40B4-BE49-F238E27FC236}">
                <a16:creationId xmlns:a16="http://schemas.microsoft.com/office/drawing/2014/main" id="{4B8E037F-586A-49FE-AAA2-B636C2AF53E7}"/>
              </a:ext>
            </a:extLst>
          </p:cNvPr>
          <p:cNvSpPr/>
          <p:nvPr/>
        </p:nvSpPr>
        <p:spPr>
          <a:xfrm>
            <a:off x="10189029" y="4495800"/>
            <a:ext cx="1656000" cy="283028"/>
          </a:xfrm>
          <a:prstGeom prst="roundRect">
            <a:avLst/>
          </a:prstGeom>
          <a:noFill/>
          <a:ln w="28575">
            <a:solidFill>
              <a:srgbClr val="E00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47AC29F0-DCA4-4B9A-9A64-A26D5A68C99D}"/>
              </a:ext>
            </a:extLst>
          </p:cNvPr>
          <p:cNvSpPr/>
          <p:nvPr/>
        </p:nvSpPr>
        <p:spPr>
          <a:xfrm>
            <a:off x="10189028" y="5046506"/>
            <a:ext cx="1656000" cy="283028"/>
          </a:xfrm>
          <a:prstGeom prst="roundRect">
            <a:avLst/>
          </a:prstGeom>
          <a:noFill/>
          <a:ln w="28575">
            <a:solidFill>
              <a:srgbClr val="E00F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285104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sp>
        <p:nvSpPr>
          <p:cNvPr id="7" name="ZoneTexte 6">
            <a:extLst>
              <a:ext uri="{FF2B5EF4-FFF2-40B4-BE49-F238E27FC236}">
                <a16:creationId xmlns:a16="http://schemas.microsoft.com/office/drawing/2014/main" id="{F09B6785-F14C-4B00-A9CA-27385EE6E9D1}"/>
              </a:ext>
            </a:extLst>
          </p:cNvPr>
          <p:cNvSpPr txBox="1"/>
          <p:nvPr/>
        </p:nvSpPr>
        <p:spPr>
          <a:xfrm>
            <a:off x="969895" y="429849"/>
            <a:ext cx="6684579" cy="646331"/>
          </a:xfrm>
          <a:prstGeom prst="rect">
            <a:avLst/>
          </a:prstGeom>
          <a:noFill/>
        </p:spPr>
        <p:txBody>
          <a:bodyPr wrap="square" rtlCol="0">
            <a:spAutoFit/>
          </a:bodyPr>
          <a:lstStyle/>
          <a:p>
            <a:r>
              <a:rPr lang="fr-FR"/>
              <a:t>TISSU CONTINU D’EXTENSION</a:t>
            </a:r>
          </a:p>
          <a:p>
            <a:endParaRPr lang="fr-FR"/>
          </a:p>
        </p:txBody>
      </p:sp>
      <p:pic>
        <p:nvPicPr>
          <p:cNvPr id="9" name="Image 8">
            <a:extLst>
              <a:ext uri="{FF2B5EF4-FFF2-40B4-BE49-F238E27FC236}">
                <a16:creationId xmlns:a16="http://schemas.microsoft.com/office/drawing/2014/main" id="{629B6CEC-F8CE-4162-A35F-143C8D5727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717" y="249620"/>
            <a:ext cx="749178" cy="780394"/>
          </a:xfrm>
          <a:prstGeom prst="rect">
            <a:avLst/>
          </a:prstGeom>
        </p:spPr>
      </p:pic>
      <p:pic>
        <p:nvPicPr>
          <p:cNvPr id="2" name="Image 1">
            <a:extLst>
              <a:ext uri="{FF2B5EF4-FFF2-40B4-BE49-F238E27FC236}">
                <a16:creationId xmlns:a16="http://schemas.microsoft.com/office/drawing/2014/main" id="{46ACFA01-DF0F-427E-BEFD-D2B9BCE379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1972" y="805542"/>
            <a:ext cx="9208298" cy="5622609"/>
          </a:xfrm>
          <a:prstGeom prst="rect">
            <a:avLst/>
          </a:prstGeom>
        </p:spPr>
      </p:pic>
    </p:spTree>
    <p:extLst>
      <p:ext uri="{BB962C8B-B14F-4D97-AF65-F5344CB8AC3E}">
        <p14:creationId xmlns:p14="http://schemas.microsoft.com/office/powerpoint/2010/main" val="627304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15" name="Image 14">
            <a:extLst>
              <a:ext uri="{FF2B5EF4-FFF2-40B4-BE49-F238E27FC236}">
                <a16:creationId xmlns:a16="http://schemas.microsoft.com/office/drawing/2014/main" id="{401C6BC5-1EF9-4AC5-85D9-BA4A1F241B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7709" y="3017782"/>
            <a:ext cx="4139203" cy="2363612"/>
          </a:xfrm>
          <a:prstGeom prst="rect">
            <a:avLst/>
          </a:prstGeom>
        </p:spPr>
      </p:pic>
      <p:pic>
        <p:nvPicPr>
          <p:cNvPr id="17" name="Image 16">
            <a:extLst>
              <a:ext uri="{FF2B5EF4-FFF2-40B4-BE49-F238E27FC236}">
                <a16:creationId xmlns:a16="http://schemas.microsoft.com/office/drawing/2014/main" id="{EF60406E-5314-466B-8F91-648E08269B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46998" y="236482"/>
            <a:ext cx="6353175" cy="2781300"/>
          </a:xfrm>
          <a:prstGeom prst="rect">
            <a:avLst/>
          </a:prstGeom>
        </p:spPr>
      </p:pic>
      <p:pic>
        <p:nvPicPr>
          <p:cNvPr id="19" name="Image 18">
            <a:extLst>
              <a:ext uri="{FF2B5EF4-FFF2-40B4-BE49-F238E27FC236}">
                <a16:creationId xmlns:a16="http://schemas.microsoft.com/office/drawing/2014/main" id="{5BF58B97-8451-4673-9E86-CD4774D3D9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12866" y="3165011"/>
            <a:ext cx="7591425" cy="2390775"/>
          </a:xfrm>
          <a:prstGeom prst="rect">
            <a:avLst/>
          </a:prstGeom>
        </p:spPr>
      </p:pic>
      <p:sp>
        <p:nvSpPr>
          <p:cNvPr id="21" name="ZoneTexte 20">
            <a:extLst>
              <a:ext uri="{FF2B5EF4-FFF2-40B4-BE49-F238E27FC236}">
                <a16:creationId xmlns:a16="http://schemas.microsoft.com/office/drawing/2014/main" id="{EC65F60C-D6F5-491C-BEDF-3074297D86F3}"/>
              </a:ext>
            </a:extLst>
          </p:cNvPr>
          <p:cNvSpPr txBox="1"/>
          <p:nvPr/>
        </p:nvSpPr>
        <p:spPr>
          <a:xfrm>
            <a:off x="291827" y="401359"/>
            <a:ext cx="5089470" cy="2246769"/>
          </a:xfrm>
          <a:prstGeom prst="rect">
            <a:avLst/>
          </a:prstGeom>
          <a:noFill/>
        </p:spPr>
        <p:txBody>
          <a:bodyPr wrap="square">
            <a:spAutoFit/>
          </a:bodyPr>
          <a:lstStyle/>
          <a:p>
            <a:pPr algn="l"/>
            <a:r>
              <a:rPr lang="fr-FR" sz="2000" b="0" i="0" u="none" strike="noStrike" baseline="0">
                <a:solidFill>
                  <a:schemeClr val="accent5"/>
                </a:solidFill>
                <a:latin typeface="Arial" panose="020B0604020202020204" pitchFamily="34" charset="0"/>
                <a:cs typeface="Arial" panose="020B0604020202020204" pitchFamily="34" charset="0"/>
              </a:rPr>
              <a:t>Ce tissu urbanisé se situe généralement aux anciennes portes de ville et de village et s’étire le long des voies structurantes. </a:t>
            </a:r>
          </a:p>
          <a:p>
            <a:pPr algn="l"/>
            <a:endParaRPr lang="fr-FR" sz="2000" b="0" i="0" u="none" strike="noStrike" baseline="0">
              <a:solidFill>
                <a:schemeClr val="accent5"/>
              </a:solidFill>
              <a:latin typeface="Arial" panose="020B0604020202020204" pitchFamily="34" charset="0"/>
              <a:cs typeface="Arial" panose="020B0604020202020204" pitchFamily="34" charset="0"/>
            </a:endParaRPr>
          </a:p>
          <a:p>
            <a:pPr algn="l"/>
            <a:r>
              <a:rPr lang="fr-FR" sz="2000" b="0" i="0" u="none" strike="noStrike" baseline="0">
                <a:solidFill>
                  <a:schemeClr val="accent5"/>
                </a:solidFill>
                <a:latin typeface="Arial" panose="020B0604020202020204" pitchFamily="34" charset="0"/>
                <a:cs typeface="Arial" panose="020B0604020202020204" pitchFamily="34" charset="0"/>
              </a:rPr>
              <a:t>Il est constitué de maisons mitoyennes sur des parcelles étroites ( 6 à 8 m ) et profondes ( 60 m ).</a:t>
            </a:r>
            <a:endParaRPr lang="fr-BE" sz="200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0356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3" name="Image 2">
            <a:extLst>
              <a:ext uri="{FF2B5EF4-FFF2-40B4-BE49-F238E27FC236}">
                <a16:creationId xmlns:a16="http://schemas.microsoft.com/office/drawing/2014/main" id="{5F3AEAD4-1190-4421-8819-16610A598E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941" y="861847"/>
            <a:ext cx="10427735" cy="3331779"/>
          </a:xfrm>
          <a:prstGeom prst="rect">
            <a:avLst/>
          </a:prstGeom>
        </p:spPr>
      </p:pic>
    </p:spTree>
    <p:extLst>
      <p:ext uri="{BB962C8B-B14F-4D97-AF65-F5344CB8AC3E}">
        <p14:creationId xmlns:p14="http://schemas.microsoft.com/office/powerpoint/2010/main" val="1923602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F21115E-0A82-40CB-A174-A605FA66FBFC}"/>
              </a:ext>
            </a:extLst>
          </p:cNvPr>
          <p:cNvSpPr>
            <a:spLocks noGrp="1"/>
          </p:cNvSpPr>
          <p:nvPr>
            <p:ph type="body" idx="11"/>
          </p:nvPr>
        </p:nvSpPr>
        <p:spPr>
          <a:xfrm>
            <a:off x="2112694" y="6120702"/>
            <a:ext cx="7735499" cy="500816"/>
          </a:xfrm>
        </p:spPr>
        <p:txBody>
          <a:bodyPr>
            <a:normAutofit fontScale="92500" lnSpcReduction="10000"/>
          </a:bodyPr>
          <a:lstStyle/>
          <a:p>
            <a:pPr fontAlgn="base"/>
            <a:r>
              <a:rPr lang="fr-BE" sz="1200" b="1"/>
              <a:t>Séminaire transversal « Enjeux climatiques – Sobriété énergétique »</a:t>
            </a:r>
            <a:r>
              <a:rPr lang="fr-BE" b="1"/>
              <a:t> - </a:t>
            </a:r>
            <a:r>
              <a:rPr lang="fr-BE" sz="1200" b="1"/>
              <a:t>Journée 2</a:t>
            </a:r>
          </a:p>
          <a:p>
            <a:r>
              <a:rPr lang="fr-FR"/>
              <a:t> </a:t>
            </a:r>
          </a:p>
        </p:txBody>
      </p:sp>
      <p:pic>
        <p:nvPicPr>
          <p:cNvPr id="4" name="Image 3">
            <a:extLst>
              <a:ext uri="{FF2B5EF4-FFF2-40B4-BE49-F238E27FC236}">
                <a16:creationId xmlns:a16="http://schemas.microsoft.com/office/drawing/2014/main" id="{764B851F-7A49-49A5-8260-90F7B8D284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27" y="317281"/>
            <a:ext cx="8730969" cy="5368815"/>
          </a:xfrm>
          <a:prstGeom prst="rect">
            <a:avLst/>
          </a:prstGeom>
        </p:spPr>
      </p:pic>
    </p:spTree>
    <p:extLst>
      <p:ext uri="{BB962C8B-B14F-4D97-AF65-F5344CB8AC3E}">
        <p14:creationId xmlns:p14="http://schemas.microsoft.com/office/powerpoint/2010/main" val="4236837217"/>
      </p:ext>
    </p:extLst>
  </p:cSld>
  <p:clrMapOvr>
    <a:masterClrMapping/>
  </p:clrMapOvr>
</p:sld>
</file>

<file path=ppt/theme/theme1.xml><?xml version="1.0" encoding="utf-8"?>
<a:theme xmlns:a="http://schemas.openxmlformats.org/drawingml/2006/main" name="Couvertu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889</Words>
  <Application>Microsoft Office PowerPoint</Application>
  <PresentationFormat>Grand écran</PresentationFormat>
  <Paragraphs>128</Paragraphs>
  <Slides>29</Slides>
  <Notes>28</Notes>
  <HiddenSlides>0</HiddenSlides>
  <MMClips>0</MMClips>
  <ScaleCrop>false</ScaleCrop>
  <HeadingPairs>
    <vt:vector size="6" baseType="variant">
      <vt:variant>
        <vt:lpstr>Polices utilisées</vt:lpstr>
      </vt:variant>
      <vt:variant>
        <vt:i4>2</vt:i4>
      </vt:variant>
      <vt:variant>
        <vt:lpstr>Thème</vt:lpstr>
      </vt:variant>
      <vt:variant>
        <vt:i4>2</vt:i4>
      </vt:variant>
      <vt:variant>
        <vt:lpstr>Titres des diapositives</vt:lpstr>
      </vt:variant>
      <vt:variant>
        <vt:i4>29</vt:i4>
      </vt:variant>
    </vt:vector>
  </HeadingPairs>
  <TitlesOfParts>
    <vt:vector size="33" baseType="lpstr">
      <vt:lpstr>Arial</vt:lpstr>
      <vt:lpstr>Calibri</vt:lpstr>
      <vt:lpstr>Couvertures</vt:lpstr>
      <vt:lpstr>Contenu</vt:lpstr>
      <vt:lpstr>Visite de terrain à Rixensart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Catholique de Louvain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Jimmy Havenith</dc:creator>
  <cp:lastModifiedBy>Vincent Bottieau</cp:lastModifiedBy>
  <cp:revision>12</cp:revision>
  <dcterms:created xsi:type="dcterms:W3CDTF">2019-10-14T08:46:11Z</dcterms:created>
  <dcterms:modified xsi:type="dcterms:W3CDTF">2022-09-07T09:23:28Z</dcterms:modified>
</cp:coreProperties>
</file>