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335" r:id="rId2"/>
    <p:sldId id="343" r:id="rId3"/>
    <p:sldId id="338" r:id="rId4"/>
    <p:sldId id="344" r:id="rId5"/>
    <p:sldId id="345" r:id="rId6"/>
    <p:sldId id="346" r:id="rId7"/>
    <p:sldId id="347" r:id="rId8"/>
    <p:sldId id="348" r:id="rId9"/>
    <p:sldId id="349" r:id="rId10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60B6E-7E27-4798-9DB3-6FE0E51A8871}" v="143" dt="2020-09-14T13:07:53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29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B0B65-ADCE-4340-ACBA-27BE0D530474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5D29C-D0E4-4E58-80E3-1FF555D5D1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88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16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73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90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39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47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58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20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53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44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65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3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80D1-0D44-4603-AEB8-3F8134DA8AE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E994F-C195-4F8B-85C8-AD27C29A2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64180-6871-4912-9DE8-45466A378C3E}"/>
              </a:ext>
            </a:extLst>
          </p:cNvPr>
          <p:cNvSpPr/>
          <p:nvPr/>
        </p:nvSpPr>
        <p:spPr>
          <a:xfrm>
            <a:off x="339266" y="1835596"/>
            <a:ext cx="6939099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500" dirty="0">
                <a:latin typeface="HelveticaNeueLT Std Thin" panose="020B0403020202020204" pitchFamily="34" charset="0"/>
              </a:rPr>
              <a:t>Les </a:t>
            </a:r>
            <a:r>
              <a:rPr lang="fr-BE" sz="1500" b="1" dirty="0">
                <a:solidFill>
                  <a:srgbClr val="026288"/>
                </a:solidFill>
                <a:latin typeface="HelveticaNeueLT Std Thin" panose="020B0403020202020204" pitchFamily="34" charset="0"/>
              </a:rPr>
              <a:t>22 ambitions</a:t>
            </a:r>
            <a:r>
              <a:rPr lang="fr-BE" sz="1500" dirty="0">
                <a:solidFill>
                  <a:srgbClr val="026288"/>
                </a:solidFill>
                <a:latin typeface="HelveticaNeueLT Std Thin" panose="020B0403020202020204" pitchFamily="34" charset="0"/>
              </a:rPr>
              <a:t> </a:t>
            </a:r>
            <a:r>
              <a:rPr lang="fr-BE" sz="1500" dirty="0">
                <a:latin typeface="HelveticaNeueLT Std Thin" panose="020B0403020202020204" pitchFamily="34" charset="0"/>
              </a:rPr>
              <a:t>d’aménagement proposées par le vade-mecum sont classées en </a:t>
            </a:r>
            <a:r>
              <a:rPr lang="fr-BE" sz="1500" b="1" dirty="0">
                <a:solidFill>
                  <a:srgbClr val="026288"/>
                </a:solidFill>
                <a:latin typeface="HelveticaNeueLT Std Thin" panose="020B0403020202020204" pitchFamily="34" charset="0"/>
              </a:rPr>
              <a:t>4 axes</a:t>
            </a:r>
            <a:r>
              <a:rPr lang="fr-BE" sz="1500" dirty="0">
                <a:latin typeface="HelveticaNeueLT Std Thin" panose="020B0403020202020204" pitchFamily="34" charset="0"/>
              </a:rPr>
              <a:t> : </a:t>
            </a:r>
          </a:p>
          <a:p>
            <a:pPr lvl="2"/>
            <a:r>
              <a:rPr lang="fr-BE" sz="1500" i="1" dirty="0">
                <a:latin typeface="HelveticaNeueLT Std Thin" panose="020B0403020202020204" pitchFamily="34" charset="0"/>
              </a:rPr>
              <a:t>Maillage et configuration</a:t>
            </a:r>
            <a:br>
              <a:rPr lang="fr-BE" sz="1500" i="1" dirty="0">
                <a:latin typeface="HelveticaNeueLT Std Thin" panose="020B0403020202020204" pitchFamily="34" charset="0"/>
              </a:rPr>
            </a:br>
            <a:r>
              <a:rPr lang="fr-BE" sz="1500" i="1" dirty="0">
                <a:latin typeface="HelveticaNeueLT Std Thin" panose="020B0403020202020204" pitchFamily="34" charset="0"/>
              </a:rPr>
              <a:t>Partage et usages	</a:t>
            </a:r>
            <a:br>
              <a:rPr lang="fr-BE" sz="1500" i="1" dirty="0">
                <a:latin typeface="HelveticaNeueLT Std Thin" panose="020B0403020202020204" pitchFamily="34" charset="0"/>
              </a:rPr>
            </a:br>
            <a:r>
              <a:rPr lang="fr-BE" sz="1500" i="1" dirty="0">
                <a:latin typeface="HelveticaNeueLT Std Thin" panose="020B0403020202020204" pitchFamily="34" charset="0"/>
              </a:rPr>
              <a:t>Ecosystème</a:t>
            </a:r>
            <a:br>
              <a:rPr lang="fr-BE" sz="1500" i="1" dirty="0">
                <a:latin typeface="HelveticaNeueLT Std Thin" panose="020B0403020202020204" pitchFamily="34" charset="0"/>
              </a:rPr>
            </a:br>
            <a:r>
              <a:rPr lang="fr-BE" sz="1500" i="1" dirty="0">
                <a:latin typeface="HelveticaNeueLT Std Thin" panose="020B0403020202020204" pitchFamily="34" charset="0"/>
              </a:rPr>
              <a:t>Identité, attractivité et bien-être</a:t>
            </a:r>
            <a:endParaRPr lang="fr-BE" sz="1500" dirty="0">
              <a:latin typeface="HelveticaNeueLT Std Thin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500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4174787-E3D1-4A30-B210-BCE2B8E23185}"/>
              </a:ext>
            </a:extLst>
          </p:cNvPr>
          <p:cNvSpPr txBox="1">
            <a:spLocks/>
          </p:cNvSpPr>
          <p:nvPr/>
        </p:nvSpPr>
        <p:spPr>
          <a:xfrm>
            <a:off x="2235795" y="129540"/>
            <a:ext cx="5323880" cy="170605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22" dirty="0">
                <a:solidFill>
                  <a:srgbClr val="0070C0"/>
                </a:solidFill>
                <a:latin typeface="HelveticaNeueLT Std Thin"/>
              </a:rPr>
              <a:t>Méthode d’observation et d’analyse des ambitions d’un aménagements d’espace public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CCD1C7D2-9C9F-408C-AB42-369068E973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0E2C3819-64F1-41C5-A6D2-5FE54553DD42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 dirty="0">
                <a:solidFill>
                  <a:srgbClr val="0070C0"/>
                </a:solidFill>
              </a:rPr>
              <a:t>ESPACES PUBLICS 2020						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3"/>
            <a:ext cx="2127472" cy="13998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364180-6871-4912-9DE8-45466A378C3E}"/>
              </a:ext>
            </a:extLst>
          </p:cNvPr>
          <p:cNvSpPr/>
          <p:nvPr/>
        </p:nvSpPr>
        <p:spPr>
          <a:xfrm>
            <a:off x="339266" y="3653953"/>
            <a:ext cx="6939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>
                <a:latin typeface="HelveticaNeueLT Std Thin" panose="020B0403020202020204" pitchFamily="34" charset="0"/>
              </a:rPr>
              <a:t>Analyser et/ou définir les ambitions d’un aménagement d’espace public demande de, simultanément :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7397" y="4282140"/>
            <a:ext cx="4316922" cy="230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r-BE" sz="1400" dirty="0">
                <a:latin typeface="HelveticaNeueLT Std Thin" panose="020B0403020202020204" pitchFamily="34" charset="0"/>
              </a:rPr>
              <a:t>Identifier </a:t>
            </a:r>
            <a:r>
              <a:rPr lang="fr-BE" sz="1400" dirty="0">
                <a:solidFill>
                  <a:srgbClr val="026288"/>
                </a:solidFill>
                <a:latin typeface="HelveticaNeueLT Std Thin" panose="020B0403020202020204" pitchFamily="34" charset="0"/>
              </a:rPr>
              <a:t>en quoi l’aménagement rencontre </a:t>
            </a:r>
            <a:r>
              <a:rPr lang="fr-BE" sz="1400" dirty="0">
                <a:latin typeface="HelveticaNeueLT Std Thin" panose="020B0403020202020204" pitchFamily="34" charset="0"/>
              </a:rPr>
              <a:t>(ou devrait rencontrer) chacune des ambitions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latin typeface="HelveticaNeueLT Std Thin" panose="020B0403020202020204" pitchFamily="34" charset="0"/>
              </a:rPr>
              <a:t>Identifier au sein d’un axe </a:t>
            </a:r>
            <a:r>
              <a:rPr lang="en-US" sz="1400" dirty="0" err="1">
                <a:latin typeface="HelveticaNeueLT Std Thin" panose="020B0403020202020204" pitchFamily="34" charset="0"/>
              </a:rPr>
              <a:t>quelles</a:t>
            </a:r>
            <a:r>
              <a:rPr lang="en-US" sz="1400" dirty="0">
                <a:latin typeface="HelveticaNeueLT Std Thin" panose="020B0403020202020204" pitchFamily="34" charset="0"/>
              </a:rPr>
              <a:t> ambitions </a:t>
            </a:r>
            <a:r>
              <a:rPr lang="en-US" sz="1400" dirty="0" err="1">
                <a:latin typeface="HelveticaNeueLT Std Thin" panose="020B0403020202020204" pitchFamily="34" charset="0"/>
              </a:rPr>
              <a:t>ont</a:t>
            </a:r>
            <a:r>
              <a:rPr lang="en-US" sz="1400" dirty="0">
                <a:latin typeface="HelveticaNeueLT Std Thin" panose="020B0403020202020204" pitchFamily="34" charset="0"/>
              </a:rPr>
              <a:t> </a:t>
            </a:r>
            <a:r>
              <a:rPr lang="en-US" sz="1400" dirty="0" err="1">
                <a:latin typeface="HelveticaNeueLT Std Thin" panose="020B0403020202020204" pitchFamily="34" charset="0"/>
              </a:rPr>
              <a:t>été</a:t>
            </a:r>
            <a:r>
              <a:rPr lang="en-US" sz="1400" dirty="0">
                <a:latin typeface="HelveticaNeueLT Std Thin" panose="020B0403020202020204" pitchFamily="34" charset="0"/>
              </a:rPr>
              <a:t> (</a:t>
            </a:r>
            <a:r>
              <a:rPr lang="en-US" sz="1400" dirty="0" err="1">
                <a:latin typeface="HelveticaNeueLT Std Thin" panose="020B0403020202020204" pitchFamily="34" charset="0"/>
              </a:rPr>
              <a:t>ou</a:t>
            </a:r>
            <a:r>
              <a:rPr lang="en-US" sz="1400" dirty="0">
                <a:latin typeface="HelveticaNeueLT Std Thin" panose="020B0403020202020204" pitchFamily="34" charset="0"/>
              </a:rPr>
              <a:t> </a:t>
            </a:r>
            <a:r>
              <a:rPr lang="en-US" sz="1400" dirty="0" err="1">
                <a:latin typeface="HelveticaNeueLT Std Thin" panose="020B0403020202020204" pitchFamily="34" charset="0"/>
              </a:rPr>
              <a:t>devraient</a:t>
            </a:r>
            <a:r>
              <a:rPr lang="en-US" sz="1400" dirty="0">
                <a:latin typeface="HelveticaNeueLT Std Thin" panose="020B0403020202020204" pitchFamily="34" charset="0"/>
              </a:rPr>
              <a:t> </a:t>
            </a:r>
            <a:r>
              <a:rPr lang="en-US" sz="1400" dirty="0" err="1">
                <a:latin typeface="HelveticaNeueLT Std Thin" panose="020B0403020202020204" pitchFamily="34" charset="0"/>
              </a:rPr>
              <a:t>être</a:t>
            </a:r>
            <a:r>
              <a:rPr lang="en-US" sz="1400" dirty="0">
                <a:latin typeface="HelveticaNeueLT Std Thin" panose="020B0403020202020204" pitchFamily="34" charset="0"/>
              </a:rPr>
              <a:t>) </a:t>
            </a:r>
            <a:r>
              <a:rPr lang="en-US" sz="1400" dirty="0" err="1">
                <a:solidFill>
                  <a:srgbClr val="026288"/>
                </a:solidFill>
                <a:latin typeface="HelveticaNeueLT Std Thin" panose="020B0403020202020204" pitchFamily="34" charset="0"/>
              </a:rPr>
              <a:t>priorisées</a:t>
            </a:r>
            <a:endParaRPr lang="en-US" sz="1400" dirty="0">
              <a:solidFill>
                <a:srgbClr val="026288"/>
              </a:solidFill>
              <a:latin typeface="HelveticaNeueLT Std Thin" panose="020B040302020202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latin typeface="HelveticaNeueLT Std Thin" panose="020B0403020202020204" pitchFamily="34" charset="0"/>
              </a:rPr>
              <a:t>Identifier le </a:t>
            </a:r>
            <a:r>
              <a:rPr lang="en-US" sz="1400" dirty="0" err="1">
                <a:solidFill>
                  <a:srgbClr val="026288"/>
                </a:solidFill>
                <a:latin typeface="HelveticaNeueLT Std Thin" panose="020B0403020202020204" pitchFamily="34" charset="0"/>
              </a:rPr>
              <a:t>niveau</a:t>
            </a:r>
            <a:r>
              <a:rPr lang="en-US" sz="1400" dirty="0">
                <a:solidFill>
                  <a:srgbClr val="026288"/>
                </a:solidFill>
                <a:latin typeface="HelveticaNeueLT Std Thin" panose="020B0403020202020204" pitchFamily="34" charset="0"/>
              </a:rPr>
              <a:t> </a:t>
            </a:r>
            <a:r>
              <a:rPr lang="en-US" sz="1400" dirty="0" err="1">
                <a:solidFill>
                  <a:srgbClr val="026288"/>
                </a:solidFill>
                <a:latin typeface="HelveticaNeueLT Std Thin" panose="020B0403020202020204" pitchFamily="34" charset="0"/>
              </a:rPr>
              <a:t>d’ambition</a:t>
            </a:r>
            <a:r>
              <a:rPr lang="en-US" sz="1400" dirty="0">
                <a:solidFill>
                  <a:srgbClr val="026288"/>
                </a:solidFill>
                <a:latin typeface="HelveticaNeueLT Std Thin" panose="020B0403020202020204" pitchFamily="34" charset="0"/>
              </a:rPr>
              <a:t> </a:t>
            </a:r>
            <a:r>
              <a:rPr lang="en-US" sz="1400" dirty="0" err="1">
                <a:latin typeface="HelveticaNeueLT Std Thin" panose="020B0403020202020204" pitchFamily="34" charset="0"/>
              </a:rPr>
              <a:t>auquel</a:t>
            </a:r>
            <a:r>
              <a:rPr lang="en-US" sz="1400" dirty="0">
                <a:latin typeface="HelveticaNeueLT Std Thin" panose="020B0403020202020204" pitchFamily="34" charset="0"/>
              </a:rPr>
              <a:t> </a:t>
            </a:r>
            <a:r>
              <a:rPr lang="en-US" sz="1400" dirty="0" err="1">
                <a:latin typeface="HelveticaNeueLT Std Thin" panose="020B0403020202020204" pitchFamily="34" charset="0"/>
              </a:rPr>
              <a:t>l’aménagement</a:t>
            </a:r>
            <a:r>
              <a:rPr lang="en-US" sz="1400" dirty="0">
                <a:latin typeface="HelveticaNeueLT Std Thin" panose="020B0403020202020204" pitchFamily="34" charset="0"/>
              </a:rPr>
              <a:t> pretend </a:t>
            </a:r>
            <a:r>
              <a:rPr lang="en-US" sz="1400" dirty="0" err="1">
                <a:latin typeface="HelveticaNeueLT Std Thin" panose="020B0403020202020204" pitchFamily="34" charset="0"/>
              </a:rPr>
              <a:t>ou</a:t>
            </a:r>
            <a:r>
              <a:rPr lang="en-US" sz="1400" dirty="0">
                <a:latin typeface="HelveticaNeueLT Std Thin" panose="020B0403020202020204" pitchFamily="34" charset="0"/>
              </a:rPr>
              <a:t> </a:t>
            </a:r>
            <a:r>
              <a:rPr lang="en-US" sz="1400" dirty="0" err="1">
                <a:latin typeface="HelveticaNeueLT Std Thin" panose="020B0403020202020204" pitchFamily="34" charset="0"/>
              </a:rPr>
              <a:t>répond</a:t>
            </a:r>
            <a:r>
              <a:rPr lang="en-US" sz="1400" dirty="0">
                <a:latin typeface="HelveticaNeueLT Std Thin" panose="020B0403020202020204" pitchFamily="34" charset="0"/>
              </a:rPr>
              <a:t>, </a:t>
            </a:r>
            <a:r>
              <a:rPr lang="en-US" sz="1400" dirty="0" err="1">
                <a:latin typeface="HelveticaNeueLT Std Thin" panose="020B0403020202020204" pitchFamily="34" charset="0"/>
              </a:rPr>
              <a:t>c’est</a:t>
            </a:r>
            <a:r>
              <a:rPr lang="en-US" sz="1400" dirty="0">
                <a:latin typeface="HelveticaNeueLT Std Thin" panose="020B0403020202020204" pitchFamily="34" charset="0"/>
              </a:rPr>
              <a:t>-à-dire </a:t>
            </a:r>
            <a:r>
              <a:rPr lang="en-US" sz="1400" dirty="0" err="1">
                <a:latin typeface="HelveticaNeueLT Std Thin" panose="020B0403020202020204" pitchFamily="34" charset="0"/>
              </a:rPr>
              <a:t>quel</a:t>
            </a:r>
            <a:r>
              <a:rPr lang="en-US" sz="1400" dirty="0">
                <a:latin typeface="HelveticaNeueLT Std Thin" panose="020B0403020202020204" pitchFamily="34" charset="0"/>
              </a:rPr>
              <a:t> axe </a:t>
            </a:r>
            <a:r>
              <a:rPr lang="en-US" sz="1400" dirty="0" err="1">
                <a:latin typeface="HelveticaNeueLT Std Thin" panose="020B0403020202020204" pitchFamily="34" charset="0"/>
              </a:rPr>
              <a:t>l’aménagement</a:t>
            </a:r>
            <a:r>
              <a:rPr lang="en-US" sz="1400" dirty="0">
                <a:latin typeface="HelveticaNeueLT Std Thin" panose="020B0403020202020204" pitchFamily="34" charset="0"/>
              </a:rPr>
              <a:t> </a:t>
            </a:r>
            <a:r>
              <a:rPr lang="en-US" sz="1400" dirty="0" err="1">
                <a:latin typeface="HelveticaNeueLT Std Thin" panose="020B0403020202020204" pitchFamily="34" charset="0"/>
              </a:rPr>
              <a:t>priorise</a:t>
            </a:r>
            <a:r>
              <a:rPr lang="en-US" sz="1400" dirty="0">
                <a:latin typeface="HelveticaNeueLT Std Thin" panose="020B0403020202020204" pitchFamily="34" charset="0"/>
              </a:rPr>
              <a:t>-t-</a:t>
            </a:r>
            <a:r>
              <a:rPr lang="en-US" sz="1400" dirty="0" err="1">
                <a:latin typeface="HelveticaNeueLT Std Thin" panose="020B0403020202020204" pitchFamily="34" charset="0"/>
              </a:rPr>
              <a:t>il</a:t>
            </a:r>
            <a:r>
              <a:rPr lang="en-US" sz="1400" dirty="0">
                <a:latin typeface="HelveticaNeueLT Std Thin" panose="020B0403020202020204" pitchFamily="34" charset="0"/>
              </a:rPr>
              <a:t> (</a:t>
            </a:r>
            <a:r>
              <a:rPr lang="en-US" sz="1400" dirty="0" err="1">
                <a:latin typeface="HelveticaNeueLT Std Thin" panose="020B0403020202020204" pitchFamily="34" charset="0"/>
              </a:rPr>
              <a:t>ou</a:t>
            </a:r>
            <a:r>
              <a:rPr lang="en-US" sz="1400" dirty="0">
                <a:latin typeface="HelveticaNeueLT Std Thin" panose="020B0403020202020204" pitchFamily="34" charset="0"/>
              </a:rPr>
              <a:t> </a:t>
            </a:r>
            <a:r>
              <a:rPr lang="en-US" sz="1400" dirty="0" err="1">
                <a:latin typeface="HelveticaNeueLT Std Thin" panose="020B0403020202020204" pitchFamily="34" charset="0"/>
              </a:rPr>
              <a:t>doit</a:t>
            </a:r>
            <a:r>
              <a:rPr lang="en-US" sz="1400" dirty="0">
                <a:latin typeface="HelveticaNeueLT Std Thin" panose="020B0403020202020204" pitchFamily="34" charset="0"/>
              </a:rPr>
              <a:t> </a:t>
            </a:r>
            <a:r>
              <a:rPr lang="en-US" sz="1400" dirty="0" err="1">
                <a:latin typeface="HelveticaNeueLT Std Thin" panose="020B0403020202020204" pitchFamily="34" charset="0"/>
              </a:rPr>
              <a:t>prioriser</a:t>
            </a:r>
            <a:r>
              <a:rPr lang="en-US" sz="1400" dirty="0">
                <a:latin typeface="HelveticaNeueLT Std Thin" panose="020B0403020202020204" pitchFamily="34" charset="0"/>
              </a:rPr>
              <a:t>) </a:t>
            </a:r>
            <a:r>
              <a:rPr lang="en-US" sz="1400" dirty="0" err="1">
                <a:latin typeface="HelveticaNeueLT Std Thin" panose="020B0403020202020204" pitchFamily="34" charset="0"/>
              </a:rPr>
              <a:t>davantage</a:t>
            </a:r>
            <a:endParaRPr lang="fr-BE" sz="1400" dirty="0">
              <a:latin typeface="HelveticaNeueLT Std Thin" panose="020B0403020202020204" pitchFamily="34" charset="0"/>
            </a:endParaRPr>
          </a:p>
          <a:p>
            <a:endParaRPr lang="fr-BE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002666" y="4308633"/>
            <a:ext cx="4316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HelveticaNeueLT Std Thin" panose="020B0403020202020204" pitchFamily="34" charset="0"/>
              </a:rPr>
              <a:t>= </a:t>
            </a:r>
            <a:r>
              <a:rPr lang="en-US" sz="1500" dirty="0" err="1">
                <a:latin typeface="HelveticaNeueLT Std Thin" panose="020B0403020202020204" pitchFamily="34" charset="0"/>
              </a:rPr>
              <a:t>mise</a:t>
            </a:r>
            <a:r>
              <a:rPr lang="en-US" sz="1500" dirty="0">
                <a:latin typeface="HelveticaNeueLT Std Thin" panose="020B0403020202020204" pitchFamily="34" charset="0"/>
              </a:rPr>
              <a:t> </a:t>
            </a:r>
            <a:r>
              <a:rPr lang="en-US" sz="1500" dirty="0" err="1">
                <a:latin typeface="HelveticaNeueLT Std Thin" panose="020B0403020202020204" pitchFamily="34" charset="0"/>
              </a:rPr>
              <a:t>en</a:t>
            </a:r>
            <a:r>
              <a:rPr lang="en-US" sz="1500" dirty="0">
                <a:latin typeface="HelveticaNeueLT Std Thin" panose="020B0403020202020204" pitchFamily="34" charset="0"/>
              </a:rPr>
              <a:t> oeuvre</a:t>
            </a:r>
          </a:p>
          <a:p>
            <a:endParaRPr lang="en-US" sz="1500" dirty="0">
              <a:latin typeface="HelveticaNeueLT Std Thin" panose="020B0403020202020204" pitchFamily="34" charset="0"/>
            </a:endParaRPr>
          </a:p>
          <a:p>
            <a:r>
              <a:rPr lang="en-US" sz="1500" dirty="0">
                <a:latin typeface="HelveticaNeueLT Std Thin" panose="020B0403020202020204" pitchFamily="34" charset="0"/>
              </a:rPr>
              <a:t>= </a:t>
            </a:r>
            <a:r>
              <a:rPr lang="en-US" sz="1500" dirty="0" err="1">
                <a:latin typeface="HelveticaNeueLT Std Thin" panose="020B0403020202020204" pitchFamily="34" charset="0"/>
              </a:rPr>
              <a:t>priorités</a:t>
            </a:r>
            <a:endParaRPr lang="en-US" sz="1500" dirty="0">
              <a:latin typeface="HelveticaNeueLT Std Thin" panose="020B0403020202020204" pitchFamily="34" charset="0"/>
            </a:endParaRPr>
          </a:p>
          <a:p>
            <a:endParaRPr lang="en-US" sz="1500" dirty="0">
              <a:latin typeface="HelveticaNeueLT Std Thin" panose="020B0403020202020204" pitchFamily="34" charset="0"/>
            </a:endParaRPr>
          </a:p>
          <a:p>
            <a:endParaRPr lang="en-US" sz="1500" dirty="0">
              <a:latin typeface="HelveticaNeueLT Std Thin" panose="020B0403020202020204" pitchFamily="34" charset="0"/>
            </a:endParaRPr>
          </a:p>
          <a:p>
            <a:r>
              <a:rPr lang="en-US" sz="1500" dirty="0">
                <a:latin typeface="HelveticaNeueLT Std Thin" panose="020B0403020202020204" pitchFamily="34" charset="0"/>
              </a:rPr>
              <a:t>= </a:t>
            </a:r>
            <a:r>
              <a:rPr lang="en-US" sz="1500" dirty="0" err="1">
                <a:latin typeface="HelveticaNeueLT Std Thin" panose="020B0403020202020204" pitchFamily="34" charset="0"/>
              </a:rPr>
              <a:t>niveau</a:t>
            </a:r>
            <a:r>
              <a:rPr lang="en-US" sz="1500" dirty="0">
                <a:latin typeface="HelveticaNeueLT Std Thin" panose="020B0403020202020204" pitchFamily="34" charset="0"/>
              </a:rPr>
              <a:t> </a:t>
            </a:r>
            <a:r>
              <a:rPr lang="en-US" sz="1500" dirty="0" err="1">
                <a:latin typeface="HelveticaNeueLT Std Thin" panose="020B0403020202020204" pitchFamily="34" charset="0"/>
              </a:rPr>
              <a:t>d’ambition</a:t>
            </a:r>
            <a:endParaRPr lang="fr-BE" sz="1500" dirty="0">
              <a:latin typeface="HelveticaNeueLT Std Thin" panose="020B0403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364180-6871-4912-9DE8-45466A378C3E}"/>
              </a:ext>
            </a:extLst>
          </p:cNvPr>
          <p:cNvSpPr/>
          <p:nvPr/>
        </p:nvSpPr>
        <p:spPr>
          <a:xfrm>
            <a:off x="418382" y="6865482"/>
            <a:ext cx="71412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>
                <a:latin typeface="HelveticaNeueLT Std Thin" panose="020B0403020202020204" pitchFamily="34" charset="0"/>
              </a:rPr>
              <a:t>Nous vous proposons une analyse des ambitions d’aménagement des espaces publics visités au travers des 4 axes et des 3 points d’analyse précités : </a:t>
            </a:r>
          </a:p>
          <a:p>
            <a:endParaRPr lang="fr-BE" sz="1600" dirty="0">
              <a:latin typeface="HelveticaNeueLT Std Thin" panose="020B0403020202020204" pitchFamily="34" charset="0"/>
            </a:endParaRPr>
          </a:p>
          <a:p>
            <a:r>
              <a:rPr lang="fr-BE" sz="1600" i="1" dirty="0">
                <a:latin typeface="HelveticaNeueLT Std Thin" panose="020B0403020202020204" pitchFamily="34" charset="0"/>
              </a:rPr>
              <a:t>Maillage et configuration					Mise en œuvre des ambitions</a:t>
            </a:r>
            <a:br>
              <a:rPr lang="fr-BE" sz="1600" i="1" dirty="0">
                <a:latin typeface="HelveticaNeueLT Std Thin" panose="020B0403020202020204" pitchFamily="34" charset="0"/>
              </a:rPr>
            </a:br>
            <a:r>
              <a:rPr lang="fr-BE" sz="1600" i="1" dirty="0">
                <a:latin typeface="HelveticaNeueLT Std Thin" panose="020B0403020202020204" pitchFamily="34" charset="0"/>
              </a:rPr>
              <a:t>Partage et usages						Priorités par axe</a:t>
            </a:r>
            <a:br>
              <a:rPr lang="fr-BE" sz="1600" i="1" dirty="0">
                <a:latin typeface="HelveticaNeueLT Std Thin" panose="020B0403020202020204" pitchFamily="34" charset="0"/>
              </a:rPr>
            </a:br>
            <a:r>
              <a:rPr lang="fr-BE" sz="1600" i="1" dirty="0">
                <a:latin typeface="HelveticaNeueLT Std Thin" panose="020B0403020202020204" pitchFamily="34" charset="0"/>
              </a:rPr>
              <a:t>Ecosystème							Niveau d’ambition</a:t>
            </a:r>
            <a:br>
              <a:rPr lang="fr-BE" sz="1600" i="1" dirty="0">
                <a:latin typeface="HelveticaNeueLT Std Thin" panose="020B0403020202020204" pitchFamily="34" charset="0"/>
              </a:rPr>
            </a:br>
            <a:r>
              <a:rPr lang="fr-BE" sz="1600" i="1" dirty="0">
                <a:latin typeface="HelveticaNeueLT Std Thin" panose="020B0403020202020204" pitchFamily="34" charset="0"/>
              </a:rPr>
              <a:t>Identité, attractivité et bien-être</a:t>
            </a:r>
            <a:endParaRPr lang="fr-BE" sz="1600" dirty="0">
              <a:latin typeface="HelveticaNeueLT Std Thin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BE" sz="1600" dirty="0">
              <a:latin typeface="HelveticaNeueLT Std Thin" panose="020B0403020202020204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3779837" y="7784585"/>
            <a:ext cx="12700" cy="1143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897735" y="4172865"/>
            <a:ext cx="0" cy="17724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37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5D2410-F89F-4CF2-9C35-AD7D5AA04060}"/>
              </a:ext>
            </a:extLst>
          </p:cNvPr>
          <p:cNvSpPr/>
          <p:nvPr/>
        </p:nvSpPr>
        <p:spPr>
          <a:xfrm>
            <a:off x="264344" y="397947"/>
            <a:ext cx="3053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026288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Les ambitions issues du vade-mecum</a:t>
            </a:r>
            <a:endParaRPr lang="fr-BE" b="1" dirty="0">
              <a:solidFill>
                <a:srgbClr val="026288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CD1C7D2-9C9F-408C-AB42-369068E973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0E2C3819-64F1-41C5-A6D2-5FE54553DD42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 dirty="0">
                <a:solidFill>
                  <a:srgbClr val="0070C0"/>
                </a:solidFill>
              </a:rPr>
              <a:t>ESPACES PUBLICS 2020			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8D31D3-C365-40E9-A7A2-8100F4D5A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-1"/>
            <a:ext cx="2882396" cy="405991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63DDAD-C669-40F2-A5E7-75876E2CFD31}"/>
              </a:ext>
            </a:extLst>
          </p:cNvPr>
          <p:cNvGrpSpPr/>
          <p:nvPr/>
        </p:nvGrpSpPr>
        <p:grpSpPr>
          <a:xfrm>
            <a:off x="0" y="4215750"/>
            <a:ext cx="7559675" cy="1881930"/>
            <a:chOff x="273050" y="4530871"/>
            <a:chExt cx="7229575" cy="1779917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28102" t="29508" r="28783" b="30274"/>
            <a:stretch/>
          </p:blipFill>
          <p:spPr>
            <a:xfrm>
              <a:off x="273050" y="4546493"/>
              <a:ext cx="3362386" cy="176429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21544" t="13042" r="29439" b="46886"/>
            <a:stretch/>
          </p:blipFill>
          <p:spPr>
            <a:xfrm>
              <a:off x="3645924" y="4530871"/>
              <a:ext cx="3856701" cy="1773567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1E2D2FC-44F3-40B3-906E-A6D26591A3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69" r="3172"/>
          <a:stretch/>
        </p:blipFill>
        <p:spPr>
          <a:xfrm>
            <a:off x="264344" y="7373665"/>
            <a:ext cx="6866158" cy="13097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5CB5AE-2E72-4E3C-8B50-951328CC8907}"/>
              </a:ext>
            </a:extLst>
          </p:cNvPr>
          <p:cNvSpPr txBox="1"/>
          <p:nvPr/>
        </p:nvSpPr>
        <p:spPr>
          <a:xfrm>
            <a:off x="339265" y="6445457"/>
            <a:ext cx="6928309" cy="373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en-US" sz="1800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La Bia Bouquet : </a:t>
            </a:r>
            <a:r>
              <a:rPr lang="en-US" sz="1800" dirty="0" err="1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Synthèse</a:t>
            </a:r>
            <a:r>
              <a:rPr lang="en-US" sz="1800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des ambitions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11CF9E-BA32-458F-8B2B-1C72F5593A14}"/>
              </a:ext>
            </a:extLst>
          </p:cNvPr>
          <p:cNvSpPr txBox="1"/>
          <p:nvPr/>
        </p:nvSpPr>
        <p:spPr>
          <a:xfrm>
            <a:off x="339265" y="6819149"/>
            <a:ext cx="7018216" cy="49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>
                <a:latin typeface="HelveticaNeueLT Std Thin"/>
                <a:cs typeface="Arial" panose="020B0604020202020204" pitchFamily="34" charset="0"/>
              </a:rPr>
              <a:t>Après </a:t>
            </a:r>
            <a:r>
              <a:rPr lang="en-US" sz="1295" dirty="0" err="1">
                <a:latin typeface="HelveticaNeueLT Std Thin"/>
                <a:cs typeface="Arial" panose="020B0604020202020204" pitchFamily="34" charset="0"/>
              </a:rPr>
              <a:t>avoir</a:t>
            </a:r>
            <a:r>
              <a:rPr lang="en-US" sz="1295" dirty="0">
                <a:latin typeface="HelveticaNeueLT Std Thin"/>
                <a:cs typeface="Arial" panose="020B0604020202020204" pitchFamily="34" charset="0"/>
              </a:rPr>
              <a:t> appliqué la grille </a:t>
            </a:r>
            <a:r>
              <a:rPr lang="en-US" sz="1295" dirty="0" err="1">
                <a:latin typeface="HelveticaNeueLT Std Thin"/>
                <a:cs typeface="Arial" panose="020B0604020202020204" pitchFamily="34" charset="0"/>
              </a:rPr>
              <a:t>d’analyse</a:t>
            </a:r>
            <a:r>
              <a:rPr lang="en-US" sz="1295" dirty="0">
                <a:latin typeface="HelveticaNeueLT Std Thin"/>
                <a:cs typeface="Arial" panose="020B0604020202020204" pitchFamily="34" charset="0"/>
              </a:rPr>
              <a:t>, </a:t>
            </a:r>
            <a:r>
              <a:rPr lang="en-US" sz="1295" dirty="0" err="1">
                <a:latin typeface="HelveticaNeueLT Std Thin"/>
                <a:cs typeface="Arial" panose="020B0604020202020204" pitchFamily="34" charset="0"/>
              </a:rPr>
              <a:t>faites</a:t>
            </a:r>
            <a:r>
              <a:rPr lang="en-US" sz="1295" dirty="0">
                <a:latin typeface="HelveticaNeueLT Std Thin"/>
                <a:cs typeface="Arial" panose="020B0604020202020204" pitchFamily="34" charset="0"/>
              </a:rPr>
              <a:t> la </a:t>
            </a:r>
            <a:r>
              <a:rPr lang="en-US" sz="1295" dirty="0" err="1">
                <a:latin typeface="HelveticaNeueLT Std Thin"/>
                <a:cs typeface="Arial" panose="020B0604020202020204" pitchFamily="34" charset="0"/>
              </a:rPr>
              <a:t>synthèse</a:t>
            </a:r>
            <a:r>
              <a:rPr lang="en-US" sz="1295" dirty="0">
                <a:latin typeface="HelveticaNeueLT Std Thin"/>
                <a:cs typeface="Arial" panose="020B0604020202020204" pitchFamily="34" charset="0"/>
              </a:rPr>
              <a:t> des </a:t>
            </a:r>
            <a:r>
              <a:rPr lang="en-US" sz="1295" dirty="0" err="1">
                <a:latin typeface="HelveticaNeueLT Std Thin"/>
                <a:cs typeface="Arial" panose="020B0604020202020204" pitchFamily="34" charset="0"/>
              </a:rPr>
              <a:t>niveaux</a:t>
            </a:r>
            <a:r>
              <a:rPr lang="en-US" sz="1295" dirty="0">
                <a:latin typeface="HelveticaNeueLT Std Thin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cs typeface="Arial" panose="020B0604020202020204" pitchFamily="34" charset="0"/>
              </a:rPr>
              <a:t>d’ambition</a:t>
            </a:r>
            <a:r>
              <a:rPr lang="en-US" sz="1295" dirty="0">
                <a:latin typeface="HelveticaNeueLT Std Thin"/>
                <a:cs typeface="Arial" panose="020B0604020202020204" pitchFamily="34" charset="0"/>
              </a:rPr>
              <a:t> pour le </a:t>
            </a:r>
            <a:r>
              <a:rPr lang="en-US" sz="1295" dirty="0" err="1">
                <a:latin typeface="HelveticaNeueLT Std Thin"/>
                <a:cs typeface="Arial" panose="020B0604020202020204" pitchFamily="34" charset="0"/>
              </a:rPr>
              <a:t>projet</a:t>
            </a:r>
            <a:endParaRPr lang="en-US" sz="1295" dirty="0">
              <a:latin typeface="HelveticaNeueLT Std Thin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BFB37-0D39-4E58-BA0D-C91550D4653F}"/>
              </a:ext>
            </a:extLst>
          </p:cNvPr>
          <p:cNvSpPr txBox="1"/>
          <p:nvPr/>
        </p:nvSpPr>
        <p:spPr>
          <a:xfrm>
            <a:off x="264343" y="8747043"/>
            <a:ext cx="6866157" cy="88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95" dirty="0">
                <a:latin typeface="HelveticaNeueLT Std Thin"/>
                <a:cs typeface="Arial" panose="020B0604020202020204" pitchFamily="34" charset="0"/>
              </a:rPr>
              <a:t>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 lang="fr-FR" sz="1295" dirty="0">
              <a:latin typeface="HelveticaNeueLT Std Thi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5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71DE32-AF3F-48FC-8B24-33346197E5BB}"/>
              </a:ext>
            </a:extLst>
          </p:cNvPr>
          <p:cNvSpPr/>
          <p:nvPr/>
        </p:nvSpPr>
        <p:spPr>
          <a:xfrm>
            <a:off x="548793" y="402490"/>
            <a:ext cx="6566625" cy="92291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en-US" sz="1510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MAILLAGE ET CONFIGURATION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Connectivité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continuité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permet-il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garantir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continuités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avec les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espaces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riverains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1295" dirty="0"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2. Structure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spatiale</a:t>
            </a:r>
            <a:endParaRPr lang="en-US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Sur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quels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éléments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s’appuie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-t-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et/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quels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éléments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met-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place pour structurer,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organiser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l’espace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Bef>
                <a:spcPts val="600"/>
              </a:spcBef>
              <a:spcAft>
                <a:spcPts val="863"/>
              </a:spcAft>
            </a:pPr>
            <a:endParaRPr lang="en-US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Morphologie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configuration</a:t>
            </a:r>
            <a:endParaRPr lang="fr-FR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 de l’espace public s’appuie-t-il sur des éléments du cadre bâti ou paysager (ou autres) ? Permet-il de renforcer et mettre en valeur les éléments bâtis, paysagers (ou autres) implantés sur les abords?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Lisibilité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statut</a:t>
            </a:r>
            <a:endParaRPr lang="fr-FR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Quels sont les dispositifs d’aménagement permettant d’apporter une lisibilité à l’espace public ? Le statut (public-privé + transition) et la hiérarchie des espaces sont-ils clairs 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63"/>
              </a:spcAft>
            </a:pP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E2184E0-09BE-43C5-8632-B289AAAADD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1D8E123-9268-4556-829D-4E8FC43C98A0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>
                <a:solidFill>
                  <a:srgbClr val="0070C0"/>
                </a:solidFill>
              </a:rPr>
              <a:t>ESPACES PUBLICS 2019						</a:t>
            </a:r>
          </a:p>
        </p:txBody>
      </p:sp>
    </p:spTree>
    <p:extLst>
      <p:ext uri="{BB962C8B-B14F-4D97-AF65-F5344CB8AC3E}">
        <p14:creationId xmlns:p14="http://schemas.microsoft.com/office/powerpoint/2010/main" val="317356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71DE32-AF3F-48FC-8B24-33346197E5BB}"/>
              </a:ext>
            </a:extLst>
          </p:cNvPr>
          <p:cNvSpPr/>
          <p:nvPr/>
        </p:nvSpPr>
        <p:spPr>
          <a:xfrm>
            <a:off x="548793" y="402490"/>
            <a:ext cx="6566625" cy="86195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en-US" sz="1510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PARTAGE ET USAGES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Partage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modal </a:t>
            </a: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met-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oeuvre le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principe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STOP ?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Quels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seraient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les points à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considérer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pour le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mettre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oeuvre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l’améliorer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endParaRPr lang="en-US" sz="1295" dirty="0"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6. Transport et livraison des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biens</a:t>
            </a:r>
            <a:endParaRPr lang="en-US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permet-il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manière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adéquate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le transport et la livraison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biens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endParaRPr lang="en-US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7. Non discrimination</a:t>
            </a:r>
            <a:endParaRPr lang="fr-FR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L’espace public aménagé permet-il l’accueil des personnes sans discrimination (de genre, d’âge…) ? Comment l’aménagement permet-il la non-discrimination ou comment améliorer cet aspect ?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63"/>
              </a:spcAft>
            </a:pP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E2184E0-09BE-43C5-8632-B289AAAADD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1D8E123-9268-4556-829D-4E8FC43C98A0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>
                <a:solidFill>
                  <a:srgbClr val="0070C0"/>
                </a:solidFill>
              </a:rPr>
              <a:t>ESPACES PUBLICS 2019						</a:t>
            </a:r>
          </a:p>
        </p:txBody>
      </p:sp>
    </p:spTree>
    <p:extLst>
      <p:ext uri="{BB962C8B-B14F-4D97-AF65-F5344CB8AC3E}">
        <p14:creationId xmlns:p14="http://schemas.microsoft.com/office/powerpoint/2010/main" val="119496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71DE32-AF3F-48FC-8B24-33346197E5BB}"/>
              </a:ext>
            </a:extLst>
          </p:cNvPr>
          <p:cNvSpPr/>
          <p:nvPr/>
        </p:nvSpPr>
        <p:spPr>
          <a:xfrm>
            <a:off x="548793" y="402490"/>
            <a:ext cx="6566625" cy="86195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en-US" sz="1510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PARTAGE ET USAGES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8. Activation interne et des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abords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activités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présentes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aux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abords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permettent-elles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animation opportune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l’espace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public ?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l’espace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public (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organisation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mobilier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…)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permet-il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flexibilité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d’usages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endParaRPr lang="en-US" sz="1295" dirty="0"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9.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Stationnement</a:t>
            </a:r>
            <a:endParaRPr lang="en-US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garantit-il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un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stationnement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multimodal ?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L’offre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l’organisation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du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stationnement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sont-elles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adéquates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adaptées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au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contexte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endParaRPr lang="en-US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10. Eco-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mobilité</a:t>
            </a:r>
            <a:endParaRPr lang="fr-FR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</a:t>
            </a:r>
            <a:r>
              <a:rPr lang="fr-BE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améangement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favorise-t-il une pluralité des modes de déplacement et permet-il un transfert modal efficace et agréable ?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63"/>
              </a:spcAft>
            </a:pP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E2184E0-09BE-43C5-8632-B289AAAADD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1D8E123-9268-4556-829D-4E8FC43C98A0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>
                <a:solidFill>
                  <a:srgbClr val="0070C0"/>
                </a:solidFill>
              </a:rPr>
              <a:t>ESPACES PUBLICS 2019						</a:t>
            </a:r>
          </a:p>
        </p:txBody>
      </p:sp>
    </p:spTree>
    <p:extLst>
      <p:ext uri="{BB962C8B-B14F-4D97-AF65-F5344CB8AC3E}">
        <p14:creationId xmlns:p14="http://schemas.microsoft.com/office/powerpoint/2010/main" val="307458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71DE32-AF3F-48FC-8B24-33346197E5BB}"/>
              </a:ext>
            </a:extLst>
          </p:cNvPr>
          <p:cNvSpPr/>
          <p:nvPr/>
        </p:nvSpPr>
        <p:spPr>
          <a:xfrm>
            <a:off x="548793" y="402490"/>
            <a:ext cx="6566625" cy="86195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en-US" sz="1510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ECOSYSTEMES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11.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Topographie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révélée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Comment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tire-t-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parti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topographie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(et plus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généralement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la situation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géographique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l’espace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) 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endParaRPr lang="en-US" sz="1295" dirty="0"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12.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Gestion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eaux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pluviales</a:t>
            </a:r>
            <a:endParaRPr lang="en-US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Si le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contexte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requiert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permet-il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protection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adéquate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vis-à-vis des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eaux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pluviales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eaux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pluviales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sont-elles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gérées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manière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opportune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matière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d’infiltration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ruissellement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d’écoulement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tire-t-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parti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présence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l’eau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 Est-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adéquat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63"/>
              </a:spcAft>
            </a:pP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E2184E0-09BE-43C5-8632-B289AAAADD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1D8E123-9268-4556-829D-4E8FC43C98A0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>
                <a:solidFill>
                  <a:srgbClr val="0070C0"/>
                </a:solidFill>
              </a:rPr>
              <a:t>ESPACES PUBLICS 2019						</a:t>
            </a:r>
          </a:p>
        </p:txBody>
      </p:sp>
    </p:spTree>
    <p:extLst>
      <p:ext uri="{BB962C8B-B14F-4D97-AF65-F5344CB8AC3E}">
        <p14:creationId xmlns:p14="http://schemas.microsoft.com/office/powerpoint/2010/main" val="79648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71DE32-AF3F-48FC-8B24-33346197E5BB}"/>
              </a:ext>
            </a:extLst>
          </p:cNvPr>
          <p:cNvSpPr/>
          <p:nvPr/>
        </p:nvSpPr>
        <p:spPr>
          <a:xfrm>
            <a:off x="548793" y="402490"/>
            <a:ext cx="6566625" cy="86195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en-US" sz="1510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ECOSYSTEMES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13. Cadre naturel et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végétal</a:t>
            </a:r>
            <a:endParaRPr lang="en-US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l’espace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public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donne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-t-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place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suffisante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à la vegetation ? Celle-ci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est-elle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adéquate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adaptée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au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contexte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L’entretien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la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gestion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ont-ils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été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intégrés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dans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la conception 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1295" dirty="0"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14.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Durabilité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matériaux</a:t>
            </a:r>
            <a:endParaRPr lang="en-US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choix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matériaux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répond-il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à un bon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équilibre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entre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coût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longévité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15.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Facteurs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climatiques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efficacité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énergétique</a:t>
            </a:r>
            <a:endParaRPr lang="en-US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permet-il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bénéficier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zones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d’ombre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 De zones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ensoleillées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 De se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protéger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des vents ?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Contribue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-t-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à la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lutte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contre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îlots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chaleur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16. Protection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contre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les nuisances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sonores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les pollutions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atmosphériques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surexposition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lumineuse</a:t>
            </a:r>
            <a:endParaRPr lang="en-US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l’espace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public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permet-il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protection adequate vis-à-vis des nuisances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sonores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 Des pollutions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atmosphériques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 De la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surexposition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lumineuse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endParaRPr lang="fr-BE" sz="1295" dirty="0"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63"/>
              </a:spcAft>
            </a:pP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E2184E0-09BE-43C5-8632-B289AAAADD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1D8E123-9268-4556-829D-4E8FC43C98A0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>
                <a:solidFill>
                  <a:srgbClr val="0070C0"/>
                </a:solidFill>
              </a:rPr>
              <a:t>ESPACES PUBLICS 2019						</a:t>
            </a:r>
          </a:p>
        </p:txBody>
      </p:sp>
    </p:spTree>
    <p:extLst>
      <p:ext uri="{BB962C8B-B14F-4D97-AF65-F5344CB8AC3E}">
        <p14:creationId xmlns:p14="http://schemas.microsoft.com/office/powerpoint/2010/main" val="355895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71DE32-AF3F-48FC-8B24-33346197E5BB}"/>
              </a:ext>
            </a:extLst>
          </p:cNvPr>
          <p:cNvSpPr/>
          <p:nvPr/>
        </p:nvSpPr>
        <p:spPr>
          <a:xfrm>
            <a:off x="548793" y="402490"/>
            <a:ext cx="6566625" cy="86195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en-US" sz="1510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IDENTITE, ATTRACTIVITE ET BIEN-ETRE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17.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Paysage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bâti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non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bâti</a:t>
            </a:r>
            <a:endParaRPr lang="en-US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vert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l’espace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public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valorise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-t-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éléments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du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paysage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bâti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non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bâti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patrimoines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vues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…) ?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Contribue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-t-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manière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opportune à composer un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paysage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1295" dirty="0"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18. Histoire et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symbolique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du lieu</a:t>
            </a: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porte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-t-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valeur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symbolique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évocatrice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opportune et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cohérente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vis-à-vis du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lieux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19.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Sobriété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cohérence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efficacité</a:t>
            </a:r>
            <a:endParaRPr lang="en-US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critères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sobriété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cohérence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d’efficacité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ont-ils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presidé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dans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300"/>
              </a:spcBef>
              <a:spcAft>
                <a:spcPts val="200"/>
              </a:spcAft>
              <a:buFontTx/>
              <a:buChar char="-"/>
            </a:pP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Le dessin global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 marL="285750" indent="-285750">
              <a:spcBef>
                <a:spcPts val="300"/>
              </a:spcBef>
              <a:spcAft>
                <a:spcPts val="200"/>
              </a:spcAft>
              <a:buFontTx/>
              <a:buChar char="-"/>
            </a:pP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choix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matériaux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 marL="285750" indent="-285750">
              <a:spcBef>
                <a:spcPts val="300"/>
              </a:spcBef>
              <a:spcAft>
                <a:spcPts val="200"/>
              </a:spcAft>
              <a:buFontTx/>
              <a:buChar char="-"/>
            </a:pP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localisation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le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choix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du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mobilier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 marL="285750" indent="-285750">
              <a:spcBef>
                <a:spcPts val="300"/>
              </a:spcBef>
              <a:spcAft>
                <a:spcPts val="200"/>
              </a:spcAft>
              <a:buFontTx/>
              <a:buChar char="-"/>
            </a:pP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mise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lumière 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endParaRPr lang="fr-BE" sz="1295" dirty="0"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63"/>
              </a:spcAft>
            </a:pP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E2184E0-09BE-43C5-8632-B289AAAADD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1D8E123-9268-4556-829D-4E8FC43C98A0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>
                <a:solidFill>
                  <a:srgbClr val="0070C0"/>
                </a:solidFill>
              </a:rPr>
              <a:t>ESPACES PUBLICS 2019						</a:t>
            </a:r>
          </a:p>
        </p:txBody>
      </p:sp>
    </p:spTree>
    <p:extLst>
      <p:ext uri="{BB962C8B-B14F-4D97-AF65-F5344CB8AC3E}">
        <p14:creationId xmlns:p14="http://schemas.microsoft.com/office/powerpoint/2010/main" val="360734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71DE32-AF3F-48FC-8B24-33346197E5BB}"/>
              </a:ext>
            </a:extLst>
          </p:cNvPr>
          <p:cNvSpPr/>
          <p:nvPr/>
        </p:nvSpPr>
        <p:spPr>
          <a:xfrm>
            <a:off x="548793" y="402490"/>
            <a:ext cx="6566625" cy="86195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en-US" sz="1510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IDENTITE, ATTRACTIVITE ET BIEN-ETRE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20. Bien-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être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confort</a:t>
            </a:r>
            <a:endParaRPr lang="en-US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Quelles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composantes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permettent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et/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devraient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permettre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advantage le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confort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le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bien-être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usagers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1295" dirty="0"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21.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Créativité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innovation</a:t>
            </a: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éléments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innovants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ludiques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poétiques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sont-ils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presents (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à encourager) ?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Sont-ils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au service de la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convivialité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l’identité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et/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l’attractivité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du lieu ?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22. Eco-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responsabilité</a:t>
            </a:r>
            <a:r>
              <a:rPr lang="en-US" sz="1295" b="1" dirty="0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295" b="1" dirty="0" err="1">
                <a:solidFill>
                  <a:srgbClr val="026288"/>
                </a:solidFill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éco-citoyenneté</a:t>
            </a:r>
            <a:endParaRPr lang="en-US" sz="1295" b="1" dirty="0">
              <a:solidFill>
                <a:srgbClr val="026288"/>
              </a:solidFill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L’aménagement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prévoit-il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devraient-ils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prévoir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) des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dispositifs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encourageant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comportements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éco-responsables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citoyens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(par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exemple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tri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sélectif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bornes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électriques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potagers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95" dirty="0" err="1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bibliothèque</a:t>
            </a:r>
            <a:r>
              <a:rPr lang="en-US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rue, …) </a:t>
            </a:r>
            <a:r>
              <a:rPr lang="en-US" sz="1295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1295" dirty="0"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endParaRPr lang="fr-BE" sz="1295" dirty="0"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63"/>
              </a:spcAft>
            </a:pP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E2184E0-09BE-43C5-8632-B289AAAADD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1D8E123-9268-4556-829D-4E8FC43C98A0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>
                <a:solidFill>
                  <a:srgbClr val="0070C0"/>
                </a:solidFill>
              </a:rPr>
              <a:t>ESPACES PUBLICS 2019						</a:t>
            </a:r>
          </a:p>
        </p:txBody>
      </p:sp>
    </p:spTree>
    <p:extLst>
      <p:ext uri="{BB962C8B-B14F-4D97-AF65-F5344CB8AC3E}">
        <p14:creationId xmlns:p14="http://schemas.microsoft.com/office/powerpoint/2010/main" val="3572424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1017</Words>
  <Application>Microsoft Office PowerPoint</Application>
  <PresentationFormat>Personnalisé</PresentationFormat>
  <Paragraphs>124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HelveticaNeue LT 65 Medium</vt:lpstr>
      <vt:lpstr>HelveticaNeueLT Std Thin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VERELST  Simon</dc:creator>
  <cp:lastModifiedBy>Simon VERELST</cp:lastModifiedBy>
  <cp:revision>31</cp:revision>
  <cp:lastPrinted>2020-09-14T13:08:00Z</cp:lastPrinted>
  <dcterms:created xsi:type="dcterms:W3CDTF">2020-02-20T09:04:09Z</dcterms:created>
  <dcterms:modified xsi:type="dcterms:W3CDTF">2020-12-10T12:20:40Z</dcterms:modified>
</cp:coreProperties>
</file>