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770" r:id="rId1"/>
  </p:sldMasterIdLst>
  <p:notesMasterIdLst>
    <p:notesMasterId r:id="rId23"/>
  </p:notesMasterIdLst>
  <p:handoutMasterIdLst>
    <p:handoutMasterId r:id="rId24"/>
  </p:handoutMasterIdLst>
  <p:sldIdLst>
    <p:sldId id="256" r:id="rId2"/>
    <p:sldId id="547" r:id="rId3"/>
    <p:sldId id="609" r:id="rId4"/>
    <p:sldId id="614" r:id="rId5"/>
    <p:sldId id="610" r:id="rId6"/>
    <p:sldId id="615" r:id="rId7"/>
    <p:sldId id="602" r:id="rId8"/>
    <p:sldId id="608" r:id="rId9"/>
    <p:sldId id="607" r:id="rId10"/>
    <p:sldId id="605" r:id="rId11"/>
    <p:sldId id="606" r:id="rId12"/>
    <p:sldId id="616" r:id="rId13"/>
    <p:sldId id="618" r:id="rId14"/>
    <p:sldId id="619" r:id="rId15"/>
    <p:sldId id="598" r:id="rId16"/>
    <p:sldId id="599" r:id="rId17"/>
    <p:sldId id="603" r:id="rId18"/>
    <p:sldId id="604" r:id="rId19"/>
    <p:sldId id="600" r:id="rId20"/>
    <p:sldId id="601" r:id="rId21"/>
    <p:sldId id="461" r:id="rId22"/>
  </p:sldIdLst>
  <p:sldSz cx="9144000" cy="6858000" type="screen4x3"/>
  <p:notesSz cx="6797675" cy="9926638"/>
  <p:defaultTextStyle>
    <a:defPPr>
      <a:defRPr lang="fr-BE"/>
    </a:defPPr>
    <a:lvl1pPr algn="l" rtl="0" fontAlgn="base">
      <a:spcBef>
        <a:spcPct val="0"/>
      </a:spcBef>
      <a:spcAft>
        <a:spcPct val="0"/>
      </a:spcAft>
      <a:defRPr sz="1400" b="1" kern="1200">
        <a:solidFill>
          <a:schemeClr val="bg1"/>
        </a:solidFill>
        <a:latin typeface="Arial" charset="0"/>
        <a:ea typeface="+mn-ea"/>
        <a:cs typeface="Arial" charset="0"/>
      </a:defRPr>
    </a:lvl1pPr>
    <a:lvl2pPr marL="457200" algn="l" rtl="0" fontAlgn="base">
      <a:spcBef>
        <a:spcPct val="0"/>
      </a:spcBef>
      <a:spcAft>
        <a:spcPct val="0"/>
      </a:spcAft>
      <a:defRPr sz="1400" b="1" kern="1200">
        <a:solidFill>
          <a:schemeClr val="bg1"/>
        </a:solidFill>
        <a:latin typeface="Arial" charset="0"/>
        <a:ea typeface="+mn-ea"/>
        <a:cs typeface="Arial" charset="0"/>
      </a:defRPr>
    </a:lvl2pPr>
    <a:lvl3pPr marL="914400" algn="l" rtl="0" fontAlgn="base">
      <a:spcBef>
        <a:spcPct val="0"/>
      </a:spcBef>
      <a:spcAft>
        <a:spcPct val="0"/>
      </a:spcAft>
      <a:defRPr sz="1400" b="1" kern="1200">
        <a:solidFill>
          <a:schemeClr val="bg1"/>
        </a:solidFill>
        <a:latin typeface="Arial" charset="0"/>
        <a:ea typeface="+mn-ea"/>
        <a:cs typeface="Arial" charset="0"/>
      </a:defRPr>
    </a:lvl3pPr>
    <a:lvl4pPr marL="1371600" algn="l" rtl="0" fontAlgn="base">
      <a:spcBef>
        <a:spcPct val="0"/>
      </a:spcBef>
      <a:spcAft>
        <a:spcPct val="0"/>
      </a:spcAft>
      <a:defRPr sz="1400" b="1" kern="1200">
        <a:solidFill>
          <a:schemeClr val="bg1"/>
        </a:solidFill>
        <a:latin typeface="Arial" charset="0"/>
        <a:ea typeface="+mn-ea"/>
        <a:cs typeface="Arial" charset="0"/>
      </a:defRPr>
    </a:lvl4pPr>
    <a:lvl5pPr marL="1828800" algn="l" rtl="0" fontAlgn="base">
      <a:spcBef>
        <a:spcPct val="0"/>
      </a:spcBef>
      <a:spcAft>
        <a:spcPct val="0"/>
      </a:spcAft>
      <a:defRPr sz="1400" b="1" kern="1200">
        <a:solidFill>
          <a:schemeClr val="bg1"/>
        </a:solidFill>
        <a:latin typeface="Arial" charset="0"/>
        <a:ea typeface="+mn-ea"/>
        <a:cs typeface="Arial" charset="0"/>
      </a:defRPr>
    </a:lvl5pPr>
    <a:lvl6pPr marL="2286000" algn="l" defTabSz="914400" rtl="0" eaLnBrk="1" latinLnBrk="0" hangingPunct="1">
      <a:defRPr sz="1400" b="1" kern="1200">
        <a:solidFill>
          <a:schemeClr val="bg1"/>
        </a:solidFill>
        <a:latin typeface="Arial" charset="0"/>
        <a:ea typeface="+mn-ea"/>
        <a:cs typeface="Arial" charset="0"/>
      </a:defRPr>
    </a:lvl6pPr>
    <a:lvl7pPr marL="2743200" algn="l" defTabSz="914400" rtl="0" eaLnBrk="1" latinLnBrk="0" hangingPunct="1">
      <a:defRPr sz="1400" b="1" kern="1200">
        <a:solidFill>
          <a:schemeClr val="bg1"/>
        </a:solidFill>
        <a:latin typeface="Arial" charset="0"/>
        <a:ea typeface="+mn-ea"/>
        <a:cs typeface="Arial" charset="0"/>
      </a:defRPr>
    </a:lvl7pPr>
    <a:lvl8pPr marL="3200400" algn="l" defTabSz="914400" rtl="0" eaLnBrk="1" latinLnBrk="0" hangingPunct="1">
      <a:defRPr sz="1400" b="1" kern="1200">
        <a:solidFill>
          <a:schemeClr val="bg1"/>
        </a:solidFill>
        <a:latin typeface="Arial" charset="0"/>
        <a:ea typeface="+mn-ea"/>
        <a:cs typeface="Arial" charset="0"/>
      </a:defRPr>
    </a:lvl8pPr>
    <a:lvl9pPr marL="3657600" algn="l" defTabSz="914400" rtl="0" eaLnBrk="1" latinLnBrk="0" hangingPunct="1">
      <a:defRPr sz="1400" b="1"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66FF"/>
    <a:srgbClr val="FF3300"/>
    <a:srgbClr val="3399FF"/>
    <a:srgbClr val="F20000"/>
    <a:srgbClr val="006666"/>
    <a:srgbClr val="DE0000"/>
    <a:srgbClr val="CC3300"/>
    <a:srgbClr val="FFFF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019" autoAdjust="0"/>
  </p:normalViewPr>
  <p:slideViewPr>
    <p:cSldViewPr showGuides="1">
      <p:cViewPr>
        <p:scale>
          <a:sx n="78" d="100"/>
          <a:sy n="78" d="100"/>
        </p:scale>
        <p:origin x="-1062" y="420"/>
      </p:cViewPr>
      <p:guideLst>
        <p:guide orient="horz" pos="2160"/>
        <p:guide pos="5738"/>
      </p:guideLst>
    </p:cSldViewPr>
  </p:slideViewPr>
  <p:outlineViewPr>
    <p:cViewPr>
      <p:scale>
        <a:sx n="33" d="100"/>
        <a:sy n="33" d="100"/>
      </p:scale>
      <p:origin x="0" y="56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0" d="100"/>
          <a:sy n="50" d="100"/>
        </p:scale>
        <p:origin x="-294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ville.namur.be\Datageo\Amenagement%20du%20Territoire\DOCUMENTS%20DE%20TRAVAIL\Charges%20d'urbanisme\Suivi\Tableau_Suivi_Charges_Urbanis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Répartition des types de charges</a:t>
            </a:r>
          </a:p>
        </c:rich>
      </c:tx>
      <c:layout/>
      <c:overlay val="0"/>
      <c:spPr>
        <a:noFill/>
        <a:ln>
          <a:noFill/>
        </a:ln>
        <a:effectLst/>
      </c:spPr>
    </c:title>
    <c:autoTitleDeleted val="0"/>
    <c:plotArea>
      <c:layout/>
      <c:pieChart>
        <c:varyColors val="1"/>
        <c:ser>
          <c:idx val="0"/>
          <c:order val="0"/>
          <c:dPt>
            <c:idx val="0"/>
            <c:bubble3D val="0"/>
            <c:spPr>
              <a:solidFill>
                <a:schemeClr val="accent6">
                  <a:lumMod val="75000"/>
                </a:schemeClr>
              </a:solidFill>
              <a:ln w="19050">
                <a:solidFill>
                  <a:schemeClr val="lt1"/>
                </a:solidFill>
              </a:ln>
              <a:effectLst/>
            </c:spPr>
          </c:dPt>
          <c:dPt>
            <c:idx val="1"/>
            <c:bubble3D val="0"/>
            <c:spPr>
              <a:solidFill>
                <a:schemeClr val="bg1">
                  <a:lumMod val="65000"/>
                </a:schemeClr>
              </a:solidFill>
              <a:ln w="19050">
                <a:solidFill>
                  <a:schemeClr val="lt1"/>
                </a:solidFill>
              </a:ln>
              <a:effectLst/>
            </c:spPr>
          </c:dPt>
          <c:dPt>
            <c:idx val="2"/>
            <c:bubble3D val="0"/>
            <c:spPr>
              <a:solidFill>
                <a:schemeClr val="accent2">
                  <a:lumMod val="60000"/>
                  <a:lumOff val="40000"/>
                </a:schemeClr>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0"/>
              <c:layout>
                <c:manualLayout>
                  <c:x val="2.14987133123016E-2"/>
                  <c:y val="1.3008428776295836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0380295296964101"/>
                  <c:y val="7.24016402096612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1292073832790445"/>
                  <c:y val="5.0670661296515575E-2"/>
                </c:manualLayout>
              </c:layout>
              <c:showLegendKey val="0"/>
              <c:showVal val="0"/>
              <c:showCatName val="1"/>
              <c:showSerName val="0"/>
              <c:showPercent val="1"/>
              <c:showBubbleSize val="0"/>
              <c:extLst>
                <c:ext xmlns:c15="http://schemas.microsoft.com/office/drawing/2012/chart" uri="{CE6537A1-D6FC-4f65-9D91-7224C49458BB}">
                  <c15:layout>
                    <c:manualLayout>
                      <c:w val="0.23778501628664495"/>
                      <c:h val="8.3427273101726235E-2"/>
                    </c:manualLayout>
                  </c15:layout>
                </c:ext>
              </c:extLst>
            </c:dLbl>
            <c:dLbl>
              <c:idx val="5"/>
              <c:layout>
                <c:manualLayout>
                  <c:x val="-0.12377850162866449"/>
                  <c:y val="3.7182630745929895E-2"/>
                </c:manualLayout>
              </c:layout>
              <c:showLegendKey val="0"/>
              <c:showVal val="0"/>
              <c:showCatName val="1"/>
              <c:showSerName val="0"/>
              <c:showPercent val="1"/>
              <c:showBubbleSize val="0"/>
              <c:extLst>
                <c:ext xmlns:c15="http://schemas.microsoft.com/office/drawing/2012/chart" uri="{CE6537A1-D6FC-4f65-9D91-7224C49458BB}">
                  <c15:layout>
                    <c:manualLayout>
                      <c:w val="0.26058631921824105"/>
                      <c:h val="0.11950393174031057"/>
                    </c:manualLayout>
                  </c15:layout>
                </c:ext>
              </c:extLst>
            </c:dLbl>
            <c:dLbl>
              <c:idx val="6"/>
              <c:layout>
                <c:manualLayout>
                  <c:x val="1.7760479451469219E-2"/>
                  <c:y val="-6.0601211361401476E-5"/>
                </c:manualLayout>
              </c:layou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20885497618986554"/>
                  <c:y val="2.5699648086871838E-2"/>
                </c:manualLayout>
              </c:layout>
              <c:showLegendKey val="0"/>
              <c:showVal val="0"/>
              <c:showCatName val="1"/>
              <c:showSerName val="0"/>
              <c:showPercent val="1"/>
              <c:showBubbleSize val="0"/>
              <c:extLst>
                <c:ext xmlns:c15="http://schemas.microsoft.com/office/drawing/2012/chart" uri="{CE6537A1-D6FC-4f65-9D91-7224C49458BB}">
                  <c15:layout>
                    <c:manualLayout>
                      <c:w val="0.1712813015636889"/>
                      <c:h val="8.2405101106966347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Feuil1!$J$3:$J$10</c:f>
              <c:strCache>
                <c:ptCount val="8"/>
                <c:pt idx="0">
                  <c:v>Parc public</c:v>
                </c:pt>
                <c:pt idx="1">
                  <c:v>Voirie</c:v>
                </c:pt>
                <c:pt idx="2">
                  <c:v>Equipement communautaire</c:v>
                </c:pt>
                <c:pt idx="3">
                  <c:v>Module de jeux</c:v>
                </c:pt>
                <c:pt idx="4">
                  <c:v>Aménagement piéton</c:v>
                </c:pt>
                <c:pt idx="5">
                  <c:v>Aménagement cyclable</c:v>
                </c:pt>
                <c:pt idx="6">
                  <c:v>Bassin d'orage</c:v>
                </c:pt>
                <c:pt idx="7">
                  <c:v>Patrimoine</c:v>
                </c:pt>
              </c:strCache>
            </c:strRef>
          </c:cat>
          <c:val>
            <c:numRef>
              <c:f>Feuil1!$K$3:$K$10</c:f>
              <c:numCache>
                <c:formatCode>0.0%</c:formatCode>
                <c:ptCount val="8"/>
                <c:pt idx="0">
                  <c:v>0.34100000000000003</c:v>
                </c:pt>
                <c:pt idx="1">
                  <c:v>0.32800000000000001</c:v>
                </c:pt>
                <c:pt idx="2">
                  <c:v>0.16500000000000001</c:v>
                </c:pt>
                <c:pt idx="3">
                  <c:v>4.8000000000000001E-2</c:v>
                </c:pt>
                <c:pt idx="4">
                  <c:v>4.5999999999999999E-2</c:v>
                </c:pt>
                <c:pt idx="5">
                  <c:v>4.3999999999999997E-2</c:v>
                </c:pt>
                <c:pt idx="6">
                  <c:v>2.1999999999999999E-2</c:v>
                </c:pt>
                <c:pt idx="7">
                  <c:v>6.0000000000000001E-3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030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cs typeface="+mn-cs"/>
              </a:defRPr>
            </a:lvl1pPr>
          </a:lstStyle>
          <a:p>
            <a:pPr>
              <a:defRPr/>
            </a:pPr>
            <a:r>
              <a:rPr lang="fr-BE"/>
              <a:t>Clés pour comprendre les marchés publics</a:t>
            </a:r>
          </a:p>
        </p:txBody>
      </p:sp>
      <p:sp>
        <p:nvSpPr>
          <p:cNvPr id="8195" name="Rectangle 1027"/>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cs typeface="+mn-cs"/>
              </a:defRPr>
            </a:lvl1pPr>
          </a:lstStyle>
          <a:p>
            <a:pPr>
              <a:defRPr/>
            </a:pPr>
            <a:fld id="{9419B943-8406-4596-8D8A-0E86B4B9B7FD}" type="datetime1">
              <a:rPr lang="fr-BE"/>
              <a:pPr>
                <a:defRPr/>
              </a:pPr>
              <a:t>18/09/2018</a:t>
            </a:fld>
            <a:endParaRPr lang="fr-BE"/>
          </a:p>
        </p:txBody>
      </p:sp>
      <p:sp>
        <p:nvSpPr>
          <p:cNvPr id="21508"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noProof="0" smtClean="0"/>
              <a:t>Cliquez pour modifier les styles du texte du masque</a:t>
            </a:r>
          </a:p>
          <a:p>
            <a:pPr lvl="1"/>
            <a:r>
              <a:rPr lang="fr-BE" noProof="0" smtClean="0"/>
              <a:t>Deuxième niveau</a:t>
            </a:r>
          </a:p>
          <a:p>
            <a:pPr lvl="2"/>
            <a:r>
              <a:rPr lang="fr-BE" noProof="0" smtClean="0"/>
              <a:t>Troisième niveau</a:t>
            </a:r>
          </a:p>
          <a:p>
            <a:pPr lvl="3"/>
            <a:r>
              <a:rPr lang="fr-BE" noProof="0" smtClean="0"/>
              <a:t>Quatrième niveau</a:t>
            </a:r>
          </a:p>
          <a:p>
            <a:pPr lvl="4"/>
            <a:r>
              <a:rPr lang="fr-BE" noProof="0" smtClean="0"/>
              <a:t>Cinquième niveau</a:t>
            </a:r>
          </a:p>
        </p:txBody>
      </p:sp>
      <p:sp>
        <p:nvSpPr>
          <p:cNvPr id="8198" name="Rectangle 1030"/>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cs typeface="+mn-cs"/>
              </a:defRPr>
            </a:lvl1pPr>
          </a:lstStyle>
          <a:p>
            <a:pPr>
              <a:defRPr/>
            </a:pPr>
            <a:endParaRPr lang="fr-BE"/>
          </a:p>
        </p:txBody>
      </p:sp>
      <p:sp>
        <p:nvSpPr>
          <p:cNvPr id="8199" name="Rectangle 1031"/>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cs typeface="+mn-cs"/>
              </a:defRPr>
            </a:lvl1pPr>
          </a:lstStyle>
          <a:p>
            <a:pPr>
              <a:defRPr/>
            </a:pPr>
            <a:fld id="{3CEB8819-EDEE-43FC-B906-86FB382A9D15}" type="slidenum">
              <a:rPr lang="fr-BE"/>
              <a:pPr>
                <a:defRPr/>
              </a:pPr>
              <a:t>‹N°›</a:t>
            </a:fld>
            <a:endParaRPr lang="fr-BE"/>
          </a:p>
        </p:txBody>
      </p:sp>
    </p:spTree>
    <p:extLst>
      <p:ext uri="{BB962C8B-B14F-4D97-AF65-F5344CB8AC3E}">
        <p14:creationId xmlns:p14="http://schemas.microsoft.com/office/powerpoint/2010/main" val="3253164685"/>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6388" name="Espace réservé de l'en-tête 3"/>
          <p:cNvSpPr>
            <a:spLocks noGrp="1"/>
          </p:cNvSpPr>
          <p:nvPr>
            <p:ph type="hdr" sz="quarter"/>
          </p:nvPr>
        </p:nvSpPr>
        <p:spPr/>
        <p:txBody>
          <a:bodyPr/>
          <a:lstStyle/>
          <a:p>
            <a:pPr>
              <a:defRPr/>
            </a:pPr>
            <a:endParaRPr lang="fr-FR" smtClean="0"/>
          </a:p>
        </p:txBody>
      </p:sp>
      <p:sp>
        <p:nvSpPr>
          <p:cNvPr id="16389" name="Espace réservé de la date 4"/>
          <p:cNvSpPr>
            <a:spLocks noGrp="1"/>
          </p:cNvSpPr>
          <p:nvPr>
            <p:ph type="dt" sz="quarter" idx="1"/>
          </p:nvPr>
        </p:nvSpPr>
        <p:spPr/>
        <p:txBody>
          <a:bodyPr/>
          <a:lstStyle/>
          <a:p>
            <a:pPr>
              <a:defRPr/>
            </a:pPr>
            <a:fld id="{A5586928-65AD-4E58-87DE-FA70A375DE6F}" type="datetime1">
              <a:rPr lang="fr-BE" smtClean="0"/>
              <a:pPr>
                <a:defRPr/>
              </a:pPr>
              <a:t>18/09/2018</a:t>
            </a:fld>
            <a:endParaRPr lang="fr-BE" smtClean="0"/>
          </a:p>
        </p:txBody>
      </p:sp>
      <p:sp>
        <p:nvSpPr>
          <p:cNvPr id="16390" name="Espace réservé du numéro de diapositive 5"/>
          <p:cNvSpPr>
            <a:spLocks noGrp="1"/>
          </p:cNvSpPr>
          <p:nvPr>
            <p:ph type="sldNum" sz="quarter" idx="5"/>
          </p:nvPr>
        </p:nvSpPr>
        <p:spPr/>
        <p:txBody>
          <a:bodyPr/>
          <a:lstStyle/>
          <a:p>
            <a:pPr>
              <a:defRPr/>
            </a:pPr>
            <a:fld id="{2D442F3B-5EBD-47EF-8A48-7A5A30EB9079}" type="slidenum">
              <a:rPr lang="fr-BE" smtClean="0"/>
              <a:pPr>
                <a:defRPr/>
              </a:pPr>
              <a:t>1</a:t>
            </a:fld>
            <a:endParaRPr lang="fr-B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20</a:t>
            </a:fld>
            <a:endParaRPr lang="fr-BE"/>
          </a:p>
        </p:txBody>
      </p:sp>
    </p:spTree>
    <p:extLst>
      <p:ext uri="{BB962C8B-B14F-4D97-AF65-F5344CB8AC3E}">
        <p14:creationId xmlns:p14="http://schemas.microsoft.com/office/powerpoint/2010/main" val="279592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21</a:t>
            </a:fld>
            <a:endParaRPr lang="fr-BE"/>
          </a:p>
        </p:txBody>
      </p:sp>
    </p:spTree>
    <p:extLst>
      <p:ext uri="{BB962C8B-B14F-4D97-AF65-F5344CB8AC3E}">
        <p14:creationId xmlns:p14="http://schemas.microsoft.com/office/powerpoint/2010/main" val="178447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2</a:t>
            </a:fld>
            <a:endParaRPr lang="fr-BE"/>
          </a:p>
        </p:txBody>
      </p:sp>
    </p:spTree>
    <p:extLst>
      <p:ext uri="{BB962C8B-B14F-4D97-AF65-F5344CB8AC3E}">
        <p14:creationId xmlns:p14="http://schemas.microsoft.com/office/powerpoint/2010/main" val="304200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ON GARDE LES CHARGES! </a:t>
            </a:r>
            <a:r>
              <a:rPr lang="fr-BE" dirty="0" smtClean="0">
                <a:sym typeface="Wingdings" panose="05000000000000000000" pitchFamily="2" charset="2"/>
              </a:rPr>
              <a:t></a:t>
            </a:r>
            <a:endParaRPr lang="fr-BE" dirty="0"/>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3</a:t>
            </a:fld>
            <a:endParaRPr lang="fr-BE"/>
          </a:p>
        </p:txBody>
      </p:sp>
    </p:spTree>
    <p:extLst>
      <p:ext uri="{BB962C8B-B14F-4D97-AF65-F5344CB8AC3E}">
        <p14:creationId xmlns:p14="http://schemas.microsoft.com/office/powerpoint/2010/main" val="313798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10</a:t>
            </a:fld>
            <a:endParaRPr lang="fr-BE"/>
          </a:p>
        </p:txBody>
      </p:sp>
    </p:spTree>
    <p:extLst>
      <p:ext uri="{BB962C8B-B14F-4D97-AF65-F5344CB8AC3E}">
        <p14:creationId xmlns:p14="http://schemas.microsoft.com/office/powerpoint/2010/main" val="114359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Si pas de projet mais site à enjeu mais balise du développeur = note d’orientation sur les sites. On dit ce qu’on veut là! On le dit au demandeur qui fait al pub. </a:t>
            </a:r>
            <a:endParaRPr lang="fr-BE" dirty="0"/>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11</a:t>
            </a:fld>
            <a:endParaRPr lang="fr-BE"/>
          </a:p>
        </p:txBody>
      </p:sp>
    </p:spTree>
    <p:extLst>
      <p:ext uri="{BB962C8B-B14F-4D97-AF65-F5344CB8AC3E}">
        <p14:creationId xmlns:p14="http://schemas.microsoft.com/office/powerpoint/2010/main" val="243089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13</a:t>
            </a:fld>
            <a:endParaRPr lang="fr-BE"/>
          </a:p>
        </p:txBody>
      </p:sp>
    </p:spTree>
    <p:extLst>
      <p:ext uri="{BB962C8B-B14F-4D97-AF65-F5344CB8AC3E}">
        <p14:creationId xmlns:p14="http://schemas.microsoft.com/office/powerpoint/2010/main" val="209191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16</a:t>
            </a:fld>
            <a:endParaRPr lang="fr-BE"/>
          </a:p>
        </p:txBody>
      </p:sp>
    </p:spTree>
    <p:extLst>
      <p:ext uri="{BB962C8B-B14F-4D97-AF65-F5344CB8AC3E}">
        <p14:creationId xmlns:p14="http://schemas.microsoft.com/office/powerpoint/2010/main" val="79245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17</a:t>
            </a:fld>
            <a:endParaRPr lang="fr-BE"/>
          </a:p>
        </p:txBody>
      </p:sp>
    </p:spTree>
    <p:extLst>
      <p:ext uri="{BB962C8B-B14F-4D97-AF65-F5344CB8AC3E}">
        <p14:creationId xmlns:p14="http://schemas.microsoft.com/office/powerpoint/2010/main" val="3596413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e l'en-tête 3"/>
          <p:cNvSpPr>
            <a:spLocks noGrp="1"/>
          </p:cNvSpPr>
          <p:nvPr>
            <p:ph type="hdr" sz="quarter" idx="10"/>
          </p:nvPr>
        </p:nvSpPr>
        <p:spPr/>
        <p:txBody>
          <a:bodyPr/>
          <a:lstStyle/>
          <a:p>
            <a:pPr>
              <a:defRPr/>
            </a:pPr>
            <a:r>
              <a:rPr lang="fr-BE" smtClean="0"/>
              <a:t>Clés pour comprendre les marchés publics</a:t>
            </a:r>
            <a:endParaRPr lang="fr-BE"/>
          </a:p>
        </p:txBody>
      </p:sp>
      <p:sp>
        <p:nvSpPr>
          <p:cNvPr id="5" name="Espace réservé de la date 4"/>
          <p:cNvSpPr>
            <a:spLocks noGrp="1"/>
          </p:cNvSpPr>
          <p:nvPr>
            <p:ph type="dt" idx="11"/>
          </p:nvPr>
        </p:nvSpPr>
        <p:spPr/>
        <p:txBody>
          <a:bodyPr/>
          <a:lstStyle/>
          <a:p>
            <a:pPr>
              <a:defRPr/>
            </a:pPr>
            <a:fld id="{9419B943-8406-4596-8D8A-0E86B4B9B7FD}" type="datetime1">
              <a:rPr lang="fr-BE" smtClean="0"/>
              <a:pPr>
                <a:defRPr/>
              </a:pPr>
              <a:t>18/09/2018</a:t>
            </a:fld>
            <a:endParaRPr lang="fr-BE"/>
          </a:p>
        </p:txBody>
      </p:sp>
      <p:sp>
        <p:nvSpPr>
          <p:cNvPr id="6" name="Espace réservé du numéro de diapositive 5"/>
          <p:cNvSpPr>
            <a:spLocks noGrp="1"/>
          </p:cNvSpPr>
          <p:nvPr>
            <p:ph type="sldNum" sz="quarter" idx="12"/>
          </p:nvPr>
        </p:nvSpPr>
        <p:spPr/>
        <p:txBody>
          <a:bodyPr/>
          <a:lstStyle/>
          <a:p>
            <a:pPr>
              <a:defRPr/>
            </a:pPr>
            <a:fld id="{3CEB8819-EDEE-43FC-B906-86FB382A9D15}" type="slidenum">
              <a:rPr lang="fr-BE" smtClean="0"/>
              <a:pPr>
                <a:defRPr/>
              </a:pPr>
              <a:t>18</a:t>
            </a:fld>
            <a:endParaRPr lang="fr-BE"/>
          </a:p>
        </p:txBody>
      </p:sp>
    </p:spTree>
    <p:extLst>
      <p:ext uri="{BB962C8B-B14F-4D97-AF65-F5344CB8AC3E}">
        <p14:creationId xmlns:p14="http://schemas.microsoft.com/office/powerpoint/2010/main" val="45286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r>
              <a:rPr lang="fr-FR" smtClean="0"/>
              <a:t>UVCW   </a:t>
            </a:r>
            <a:endParaRPr lang="fr-BE"/>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pic>
        <p:nvPicPr>
          <p:cNvPr id="4" name="Picture 7" descr="UvcwGouv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038" y="188913"/>
            <a:ext cx="31845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79512" y="5877272"/>
            <a:ext cx="3600450" cy="865188"/>
          </a:xfrm>
        </p:spPr>
        <p:txBody>
          <a:bodyPr/>
          <a:lstStyle>
            <a:lvl1pPr marL="0" indent="0" algn="ctr">
              <a:buFontTx/>
              <a:buNone/>
              <a:defRPr sz="1600">
                <a:solidFill>
                  <a:schemeClr val="tx1"/>
                </a:solidFill>
              </a:defRPr>
            </a:lvl1pPr>
          </a:lstStyle>
          <a:p>
            <a:r>
              <a:rPr lang="fr-FR" smtClean="0"/>
              <a:t>Cliquez pour modifier le style des sous-titres du masque</a:t>
            </a:r>
            <a:endParaRPr lang="fr-BE"/>
          </a:p>
        </p:txBody>
      </p:sp>
      <p:sp>
        <p:nvSpPr>
          <p:cNvPr id="7" name="Rectangle 11"/>
          <p:cNvSpPr>
            <a:spLocks noGrp="1" noChangeArrowheads="1"/>
          </p:cNvSpPr>
          <p:nvPr>
            <p:ph type="ftr" sz="quarter" idx="11"/>
          </p:nvPr>
        </p:nvSpPr>
        <p:spPr bwMode="auto">
          <a:xfrm>
            <a:off x="6084888" y="115888"/>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b="0">
                <a:solidFill>
                  <a:schemeClr val="tx1"/>
                </a:solidFill>
                <a:cs typeface="+mn-cs"/>
              </a:defRPr>
            </a:lvl1pPr>
          </a:lstStyle>
          <a:p>
            <a:pPr>
              <a:defRPr/>
            </a:pPr>
            <a:endParaRPr lang="fr-BE" dirty="0"/>
          </a:p>
        </p:txBody>
      </p:sp>
      <p:sp>
        <p:nvSpPr>
          <p:cNvPr id="3" name="Rectangle 2"/>
          <p:cNvSpPr/>
          <p:nvPr userDrawn="1"/>
        </p:nvSpPr>
        <p:spPr>
          <a:xfrm>
            <a:off x="101013" y="1700808"/>
            <a:ext cx="4423530" cy="1615827"/>
          </a:xfrm>
          <a:prstGeom prst="rect">
            <a:avLst/>
          </a:prstGeom>
        </p:spPr>
        <p:txBody>
          <a:bodyPr wrap="square">
            <a:spAutoFit/>
          </a:bodyPr>
          <a:lstStyle/>
          <a:p>
            <a:pPr algn="r"/>
            <a:r>
              <a:rPr lang="fr-FR" sz="3300" dirty="0" smtClean="0">
                <a:solidFill>
                  <a:srgbClr val="C00000"/>
                </a:solidFill>
              </a:rPr>
              <a:t>Les conditions</a:t>
            </a:r>
            <a:r>
              <a:rPr lang="fr-FR" sz="3300" baseline="0" dirty="0" smtClean="0">
                <a:solidFill>
                  <a:srgbClr val="C00000"/>
                </a:solidFill>
              </a:rPr>
              <a:t> </a:t>
            </a:r>
          </a:p>
          <a:p>
            <a:pPr algn="r"/>
            <a:r>
              <a:rPr lang="fr-FR" sz="3300" baseline="0" dirty="0" smtClean="0">
                <a:solidFill>
                  <a:srgbClr val="C00000"/>
                </a:solidFill>
              </a:rPr>
              <a:t>et charges </a:t>
            </a:r>
          </a:p>
          <a:p>
            <a:pPr algn="r"/>
            <a:r>
              <a:rPr lang="fr-FR" sz="3300" baseline="0" dirty="0" smtClean="0">
                <a:solidFill>
                  <a:srgbClr val="C00000"/>
                </a:solidFill>
              </a:rPr>
              <a:t>d’urbanisme</a:t>
            </a:r>
            <a:endParaRPr lang="fr-BE" sz="3300" dirty="0">
              <a:solidFill>
                <a:srgbClr val="C00000"/>
              </a:solidFill>
            </a:endParaRPr>
          </a:p>
        </p:txBody>
      </p:sp>
      <p:sp>
        <p:nvSpPr>
          <p:cNvPr id="9" name="Rectangle 8"/>
          <p:cNvSpPr/>
          <p:nvPr userDrawn="1"/>
        </p:nvSpPr>
        <p:spPr>
          <a:xfrm>
            <a:off x="251520" y="3873242"/>
            <a:ext cx="4210731" cy="707886"/>
          </a:xfrm>
          <a:prstGeom prst="rect">
            <a:avLst/>
          </a:prstGeom>
        </p:spPr>
        <p:txBody>
          <a:bodyPr wrap="square">
            <a:spAutoFit/>
          </a:bodyPr>
          <a:lstStyle/>
          <a:p>
            <a:pPr algn="r">
              <a:defRPr/>
            </a:pPr>
            <a:r>
              <a:rPr lang="fr-FR" sz="2000" dirty="0" smtClean="0">
                <a:solidFill>
                  <a:schemeClr val="tx1"/>
                </a:solidFill>
              </a:rPr>
              <a:t>Etat des lieux </a:t>
            </a:r>
          </a:p>
          <a:p>
            <a:pPr algn="r">
              <a:defRPr/>
            </a:pPr>
            <a:r>
              <a:rPr lang="fr-FR" sz="2000" dirty="0" smtClean="0">
                <a:solidFill>
                  <a:schemeClr val="tx1"/>
                </a:solidFill>
              </a:rPr>
              <a:t>et application à</a:t>
            </a:r>
            <a:r>
              <a:rPr lang="fr-FR" sz="2000" baseline="0" dirty="0" smtClean="0">
                <a:solidFill>
                  <a:schemeClr val="tx1"/>
                </a:solidFill>
              </a:rPr>
              <a:t> la Ville de Namur</a:t>
            </a:r>
            <a:endParaRPr lang="fr-BE" sz="2000" dirty="0">
              <a:solidFill>
                <a:schemeClr val="tx1"/>
              </a:solidFill>
            </a:endParaRPr>
          </a:p>
        </p:txBody>
      </p:sp>
      <p:sp>
        <p:nvSpPr>
          <p:cNvPr id="10" name="Espace réservé de la date 9"/>
          <p:cNvSpPr>
            <a:spLocks noGrp="1"/>
          </p:cNvSpPr>
          <p:nvPr>
            <p:ph type="dt" sz="half" idx="12"/>
          </p:nvPr>
        </p:nvSpPr>
        <p:spPr/>
        <p:txBody>
          <a:bodyPr/>
          <a:lstStyle/>
          <a:p>
            <a:pPr>
              <a:defRPr/>
            </a:pPr>
            <a:r>
              <a:rPr lang="fr-FR" smtClean="0"/>
              <a:t>UVCW   </a:t>
            </a:r>
            <a:endParaRPr lang="fr-BE"/>
          </a:p>
        </p:txBody>
      </p:sp>
      <p:pic>
        <p:nvPicPr>
          <p:cNvPr id="10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5236"/>
          <a:stretch/>
        </p:blipFill>
        <p:spPr bwMode="auto">
          <a:xfrm>
            <a:off x="4531034" y="1503467"/>
            <a:ext cx="4612966" cy="444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Connecteur droit 12"/>
          <p:cNvCxnSpPr/>
          <p:nvPr userDrawn="1"/>
        </p:nvCxnSpPr>
        <p:spPr bwMode="auto">
          <a:xfrm>
            <a:off x="539552" y="3573016"/>
            <a:ext cx="3916543" cy="0"/>
          </a:xfrm>
          <a:prstGeom prst="line">
            <a:avLst/>
          </a:prstGeom>
          <a:noFill/>
          <a:ln w="9525" cap="flat" cmpd="sng" algn="ctr">
            <a:solidFill>
              <a:schemeClr val="tx1"/>
            </a:solidFill>
            <a:prstDash val="solid"/>
            <a:round/>
            <a:headEnd type="none" w="med" len="med"/>
            <a:tailEnd type="none" w="med" len="med"/>
          </a:ln>
          <a:effectLst/>
        </p:spPr>
      </p:cxnSp>
      <p:cxnSp>
        <p:nvCxnSpPr>
          <p:cNvPr id="18" name="Connecteur droit 17"/>
          <p:cNvCxnSpPr/>
          <p:nvPr userDrawn="1"/>
        </p:nvCxnSpPr>
        <p:spPr bwMode="auto">
          <a:xfrm>
            <a:off x="539551" y="4869160"/>
            <a:ext cx="3916543" cy="0"/>
          </a:xfrm>
          <a:prstGeom prst="line">
            <a:avLst/>
          </a:prstGeom>
          <a:noFill/>
          <a:ln w="9525" cap="flat" cmpd="sng" algn="ctr">
            <a:solidFill>
              <a:schemeClr val="tx1"/>
            </a:solidFill>
            <a:prstDash val="solid"/>
            <a:round/>
            <a:headEnd type="none" w="med" len="med"/>
            <a:tailEnd type="none" w="med" len="med"/>
          </a:ln>
          <a:effectLst/>
        </p:spPr>
      </p:cxnSp>
      <p:sp>
        <p:nvSpPr>
          <p:cNvPr id="15" name="ZoneTexte 14"/>
          <p:cNvSpPr txBox="1"/>
          <p:nvPr userDrawn="1"/>
        </p:nvSpPr>
        <p:spPr>
          <a:xfrm>
            <a:off x="1305998" y="5013176"/>
            <a:ext cx="3150096" cy="523220"/>
          </a:xfrm>
          <a:prstGeom prst="rect">
            <a:avLst/>
          </a:prstGeom>
          <a:noFill/>
        </p:spPr>
        <p:txBody>
          <a:bodyPr wrap="square" rtlCol="0">
            <a:spAutoFit/>
          </a:bodyPr>
          <a:lstStyle/>
          <a:p>
            <a:pPr algn="r"/>
            <a:r>
              <a:rPr lang="fr-BE" sz="1400" dirty="0" smtClean="0">
                <a:solidFill>
                  <a:schemeClr val="bg2">
                    <a:lumMod val="75000"/>
                  </a:schemeClr>
                </a:solidFill>
              </a:rPr>
              <a:t>THIBAULT CEDER</a:t>
            </a:r>
          </a:p>
          <a:p>
            <a:pPr algn="r"/>
            <a:endParaRPr lang="fr-BE" sz="1400" dirty="0">
              <a:solidFill>
                <a:schemeClr val="bg2">
                  <a:lumMod val="75000"/>
                </a:schemeClr>
              </a:solidFill>
            </a:endParaRPr>
          </a:p>
        </p:txBody>
      </p:sp>
    </p:spTree>
    <p:extLst>
      <p:ext uri="{BB962C8B-B14F-4D97-AF65-F5344CB8AC3E}">
        <p14:creationId xmlns:p14="http://schemas.microsoft.com/office/powerpoint/2010/main" val="3394220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pPr>
              <a:defRPr/>
            </a:pPr>
            <a:r>
              <a:rPr lang="fr-FR" smtClean="0"/>
              <a:t>UVCW   </a:t>
            </a:r>
            <a:endParaRPr lang="fr-BE">
              <a:latin typeface="Impact" pitchFamily="34" charset="0"/>
            </a:endParaRPr>
          </a:p>
        </p:txBody>
      </p:sp>
      <p:sp>
        <p:nvSpPr>
          <p:cNvPr id="9" name="Slide Number Placeholder 8"/>
          <p:cNvSpPr>
            <a:spLocks noGrp="1"/>
          </p:cNvSpPr>
          <p:nvPr>
            <p:ph type="sldNum" sz="quarter" idx="11"/>
          </p:nvPr>
        </p:nvSpPr>
        <p:spPr/>
        <p:txBody>
          <a:bodyPr/>
          <a:lstStyle/>
          <a:p>
            <a:fld id="{6E2D2B3B-882E-40F3-A32F-6DD516915044}" type="slidenum">
              <a:rPr lang="en-US" smtClean="0"/>
              <a:pPr/>
              <a:t>‹N°›</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r>
              <a:rPr lang="fr-FR" smtClean="0"/>
              <a:t>UVCW   </a:t>
            </a:r>
            <a:endParaRPr lang="fr-BE"/>
          </a:p>
        </p:txBody>
      </p:sp>
    </p:spTree>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Lst>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at@uvcw.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2B3B-882E-40F3-A32F-6DD516915044}" type="slidenum">
              <a:rPr lang="en-US" smtClean="0">
                <a:solidFill>
                  <a:schemeClr val="tx1"/>
                </a:solidFill>
              </a:rPr>
              <a:pPr/>
              <a:t>10</a:t>
            </a:fld>
            <a:endParaRPr lang="en-US">
              <a:solidFill>
                <a:schemeClr val="tx1"/>
              </a:solidFill>
            </a:endParaRPr>
          </a:p>
        </p:txBody>
      </p:sp>
      <p:pic>
        <p:nvPicPr>
          <p:cNvPr id="5" name="Image 4"/>
          <p:cNvPicPr>
            <a:picLocks noChangeAspect="1"/>
          </p:cNvPicPr>
          <p:nvPr/>
        </p:nvPicPr>
        <p:blipFill rotWithShape="1">
          <a:blip r:embed="rId3"/>
          <a:srcRect r="50000"/>
          <a:stretch/>
        </p:blipFill>
        <p:spPr>
          <a:xfrm>
            <a:off x="2771800" y="1280711"/>
            <a:ext cx="5400600" cy="5069950"/>
          </a:xfrm>
          <a:prstGeom prst="rect">
            <a:avLst/>
          </a:prstGeom>
        </p:spPr>
      </p:pic>
      <p:sp>
        <p:nvSpPr>
          <p:cNvPr id="6" name="ZoneTexte 16"/>
          <p:cNvSpPr txBox="1">
            <a:spLocks noChangeArrowheads="1"/>
          </p:cNvSpPr>
          <p:nvPr/>
        </p:nvSpPr>
        <p:spPr bwMode="auto">
          <a:xfrm>
            <a:off x="107504" y="1340768"/>
            <a:ext cx="2520280" cy="1443344"/>
          </a:xfrm>
          <a:prstGeom prst="rect">
            <a:avLst/>
          </a:prstGeom>
          <a:noFill/>
          <a:ln w="3175">
            <a:noFill/>
            <a:prstDash val="sysDot"/>
            <a:miter lim="800000"/>
            <a:headEnd/>
            <a:tailEnd/>
          </a:ln>
        </p:spPr>
        <p:txBody>
          <a:bodyPr wrap="square">
            <a:spAutoFit/>
          </a:bodyPr>
          <a:lstStyle/>
          <a:p>
            <a:pPr marL="324000">
              <a:lnSpc>
                <a:spcPct val="125000"/>
              </a:lnSpc>
              <a:defRPr/>
            </a:pPr>
            <a:r>
              <a:rPr lang="fr-BE" sz="1800" b="0" dirty="0" smtClean="0">
                <a:solidFill>
                  <a:schemeClr val="tx1"/>
                </a:solidFill>
                <a:latin typeface="Arial" panose="020B0604020202020204" pitchFamily="34" charset="0"/>
                <a:cs typeface="Arial" panose="020B0604020202020204" pitchFamily="34" charset="0"/>
              </a:rPr>
              <a:t>La condition n’intervient pas dans l’examen de la proportionnalité</a:t>
            </a:r>
            <a:r>
              <a:rPr lang="fr-BE" sz="1800" dirty="0" smtClean="0">
                <a:solidFill>
                  <a:schemeClr val="tx1"/>
                </a:solidFill>
                <a:latin typeface="Arial" panose="020B0604020202020204" pitchFamily="34" charset="0"/>
                <a:cs typeface="Arial" panose="020B0604020202020204" pitchFamily="34" charset="0"/>
              </a:rPr>
              <a:t>.</a:t>
            </a:r>
          </a:p>
        </p:txBody>
      </p:sp>
      <p:sp>
        <p:nvSpPr>
          <p:cNvPr id="8" name="Rectangle 7"/>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algn="ctr"/>
            <a:r>
              <a:rPr lang="fr-BE" sz="3000" dirty="0" smtClean="0">
                <a:solidFill>
                  <a:schemeClr val="bg1"/>
                </a:solidFill>
              </a:rPr>
              <a:t>Principes – Distinction charges et conditions</a:t>
            </a:r>
            <a:endParaRPr lang="fr-BE" sz="3000" dirty="0">
              <a:solidFill>
                <a:schemeClr val="bg1"/>
              </a:solidFill>
            </a:endParaRPr>
          </a:p>
        </p:txBody>
      </p:sp>
    </p:spTree>
    <p:extLst>
      <p:ext uri="{BB962C8B-B14F-4D97-AF65-F5344CB8AC3E}">
        <p14:creationId xmlns:p14="http://schemas.microsoft.com/office/powerpoint/2010/main" val="3929015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2B3B-882E-40F3-A32F-6DD516915044}" type="slidenum">
              <a:rPr lang="en-US" smtClean="0"/>
              <a:pPr/>
              <a:t>11</a:t>
            </a:fld>
            <a:endParaRPr lang="en-US"/>
          </a:p>
        </p:txBody>
      </p:sp>
      <p:pic>
        <p:nvPicPr>
          <p:cNvPr id="5" name="Image 4"/>
          <p:cNvPicPr>
            <a:picLocks noChangeAspect="1"/>
          </p:cNvPicPr>
          <p:nvPr/>
        </p:nvPicPr>
        <p:blipFill rotWithShape="1">
          <a:blip r:embed="rId3"/>
          <a:srcRect l="50000"/>
          <a:stretch/>
        </p:blipFill>
        <p:spPr>
          <a:xfrm>
            <a:off x="2699792" y="1340768"/>
            <a:ext cx="5490739" cy="5154570"/>
          </a:xfrm>
          <a:prstGeom prst="rect">
            <a:avLst/>
          </a:prstGeom>
        </p:spPr>
      </p:pic>
      <p:sp>
        <p:nvSpPr>
          <p:cNvPr id="6" name="ZoneTexte 16"/>
          <p:cNvSpPr txBox="1">
            <a:spLocks noChangeArrowheads="1"/>
          </p:cNvSpPr>
          <p:nvPr/>
        </p:nvSpPr>
        <p:spPr bwMode="auto">
          <a:xfrm>
            <a:off x="179512" y="1325080"/>
            <a:ext cx="2448272" cy="3593291"/>
          </a:xfrm>
          <a:prstGeom prst="rect">
            <a:avLst/>
          </a:prstGeom>
          <a:noFill/>
          <a:ln w="3175">
            <a:noFill/>
            <a:prstDash val="sysDot"/>
            <a:miter lim="800000"/>
            <a:headEnd/>
            <a:tailEnd/>
          </a:ln>
        </p:spPr>
        <p:txBody>
          <a:bodyPr wrap="square">
            <a:spAutoFit/>
          </a:bodyPr>
          <a:lstStyle/>
          <a:p>
            <a:pPr marL="216000">
              <a:lnSpc>
                <a:spcPct val="125000"/>
              </a:lnSpc>
              <a:defRPr/>
            </a:pPr>
            <a:r>
              <a:rPr lang="fr-BE" sz="1800" b="0" dirty="0" smtClean="0">
                <a:solidFill>
                  <a:schemeClr val="tx1"/>
                </a:solidFill>
                <a:latin typeface="Arial" panose="020B0604020202020204" pitchFamily="34" charset="0"/>
                <a:cs typeface="Arial" panose="020B0604020202020204" pitchFamily="34" charset="0"/>
              </a:rPr>
              <a:t>Elles sont proposées, au cas par cas, sur base :</a:t>
            </a:r>
          </a:p>
          <a:p>
            <a:pPr marL="450850" indent="-234950">
              <a:lnSpc>
                <a:spcPct val="125000"/>
              </a:lnSpc>
              <a:buFontTx/>
              <a:buChar char="-"/>
              <a:defRPr/>
            </a:pPr>
            <a:r>
              <a:rPr lang="fr-BE" sz="1600" b="0" dirty="0" smtClean="0">
                <a:solidFill>
                  <a:schemeClr val="tx1"/>
                </a:solidFill>
                <a:latin typeface="Arial" panose="020B0604020202020204" pitchFamily="34" charset="0"/>
                <a:cs typeface="Arial" panose="020B0604020202020204" pitchFamily="34" charset="0"/>
              </a:rPr>
              <a:t>des propositions des différents services consultés</a:t>
            </a:r>
          </a:p>
          <a:p>
            <a:pPr marL="450850" indent="-234950">
              <a:lnSpc>
                <a:spcPct val="125000"/>
              </a:lnSpc>
              <a:buFontTx/>
              <a:buChar char="-"/>
              <a:defRPr/>
            </a:pPr>
            <a:r>
              <a:rPr lang="fr-BE" sz="1600" b="0" dirty="0" smtClean="0">
                <a:solidFill>
                  <a:schemeClr val="tx1"/>
                </a:solidFill>
                <a:latin typeface="Arial" panose="020B0604020202020204" pitchFamily="34" charset="0"/>
                <a:cs typeface="Arial" panose="020B0604020202020204" pitchFamily="34" charset="0"/>
              </a:rPr>
              <a:t>le cas échéant, du projet lui-même</a:t>
            </a:r>
          </a:p>
          <a:p>
            <a:pPr marL="450850" indent="-234950">
              <a:lnSpc>
                <a:spcPct val="125000"/>
              </a:lnSpc>
              <a:buFontTx/>
              <a:buChar char="-"/>
              <a:defRPr/>
            </a:pPr>
            <a:r>
              <a:rPr lang="fr-BE" sz="1600" b="0" dirty="0">
                <a:solidFill>
                  <a:schemeClr val="tx1"/>
                </a:solidFill>
                <a:latin typeface="Arial" panose="020B0604020202020204" pitchFamily="34" charset="0"/>
                <a:cs typeface="Arial" panose="020B0604020202020204" pitchFamily="34" charset="0"/>
              </a:rPr>
              <a:t>d</a:t>
            </a:r>
            <a:r>
              <a:rPr lang="fr-BE" sz="1600" b="0" dirty="0" smtClean="0">
                <a:solidFill>
                  <a:schemeClr val="tx1"/>
                </a:solidFill>
                <a:latin typeface="Arial" panose="020B0604020202020204" pitchFamily="34" charset="0"/>
                <a:cs typeface="Arial" panose="020B0604020202020204" pitchFamily="34" charset="0"/>
              </a:rPr>
              <a:t>es recommandations de l’EIE</a:t>
            </a:r>
            <a:endParaRPr lang="fr-BE" sz="1600" b="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19138"/>
            <a:r>
              <a:rPr lang="fr-BE" sz="3000" dirty="0">
                <a:solidFill>
                  <a:schemeClr val="bg1"/>
                </a:solidFill>
              </a:rPr>
              <a:t>Principes – </a:t>
            </a:r>
            <a:r>
              <a:rPr lang="fr-BE" sz="3000" dirty="0" smtClean="0">
                <a:solidFill>
                  <a:schemeClr val="bg1"/>
                </a:solidFill>
              </a:rPr>
              <a:t>Définition des charges</a:t>
            </a:r>
            <a:endParaRPr lang="fr-BE" sz="3000" dirty="0">
              <a:solidFill>
                <a:schemeClr val="bg1"/>
              </a:solidFill>
            </a:endParaRPr>
          </a:p>
        </p:txBody>
      </p:sp>
    </p:spTree>
    <p:extLst>
      <p:ext uri="{BB962C8B-B14F-4D97-AF65-F5344CB8AC3E}">
        <p14:creationId xmlns:p14="http://schemas.microsoft.com/office/powerpoint/2010/main" val="3757296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24744"/>
            <a:ext cx="8208912" cy="5544616"/>
          </a:xfrm>
        </p:spPr>
        <p:txBody>
          <a:bodyPr>
            <a:normAutofit fontScale="25000" lnSpcReduction="20000"/>
          </a:bodyPr>
          <a:lstStyle/>
          <a:p>
            <a:pPr marL="114300" indent="0">
              <a:buNone/>
            </a:pPr>
            <a:r>
              <a:rPr lang="fr-BE" sz="5200" dirty="0"/>
              <a:t>En matière de logement :</a:t>
            </a:r>
          </a:p>
          <a:p>
            <a:pPr lvl="0"/>
            <a:r>
              <a:rPr lang="fr-BE" sz="5200" dirty="0"/>
              <a:t>La réalisation et la cession de logements publics et assimilés;</a:t>
            </a:r>
          </a:p>
          <a:p>
            <a:pPr lvl="0"/>
            <a:r>
              <a:rPr lang="fr-BE" sz="5200" dirty="0"/>
              <a:t>La rénovation ou l’embellissement de logements publics et assimilés;</a:t>
            </a:r>
          </a:p>
          <a:p>
            <a:pPr lvl="0"/>
            <a:r>
              <a:rPr lang="fr-BE" sz="5200" dirty="0"/>
              <a:t>La mise à disposition pour une durée déterminée de logements publics et assimilés sous forme de location ou de droit de superficie;</a:t>
            </a:r>
          </a:p>
          <a:p>
            <a:pPr lvl="0"/>
            <a:r>
              <a:rPr lang="fr-BE" sz="5200" dirty="0"/>
              <a:t>La réservation de terrain visant à accueillir des logements publics et assimilés.</a:t>
            </a:r>
          </a:p>
          <a:p>
            <a:endParaRPr lang="fr-BE" sz="5200" dirty="0"/>
          </a:p>
          <a:p>
            <a:pPr marL="114300" indent="0">
              <a:buNone/>
            </a:pPr>
            <a:r>
              <a:rPr lang="fr-BE" sz="5200" dirty="0"/>
              <a:t>En matière d’équipements publics ou communautaires :</a:t>
            </a:r>
          </a:p>
          <a:p>
            <a:pPr lvl="0"/>
            <a:r>
              <a:rPr lang="fr-BE" sz="5200" dirty="0"/>
              <a:t>La réalisation et la cession d’équipements publics ou communautaires;</a:t>
            </a:r>
          </a:p>
          <a:p>
            <a:pPr lvl="0"/>
            <a:r>
              <a:rPr lang="fr-BE" sz="5200" dirty="0"/>
              <a:t>La rénovation d’équipements publics ou communautaires;</a:t>
            </a:r>
          </a:p>
          <a:p>
            <a:pPr lvl="0"/>
            <a:r>
              <a:rPr lang="fr-BE" sz="5200" dirty="0"/>
              <a:t>La réservation de terrain visant à accueillir des équipements publics ou communautaires.</a:t>
            </a:r>
          </a:p>
          <a:p>
            <a:endParaRPr lang="fr-BE" sz="5200" dirty="0"/>
          </a:p>
          <a:p>
            <a:pPr marL="114300" indent="0">
              <a:buNone/>
            </a:pPr>
            <a:r>
              <a:rPr lang="fr-BE" sz="5200" dirty="0"/>
              <a:t>En matière de mobilité :</a:t>
            </a:r>
          </a:p>
          <a:p>
            <a:pPr lvl="0"/>
            <a:r>
              <a:rPr lang="fr-BE" sz="5200" dirty="0"/>
              <a:t>Des aménagements cyclables et piétons situés en dehors du périmètre ;</a:t>
            </a:r>
          </a:p>
          <a:p>
            <a:pPr lvl="0"/>
            <a:r>
              <a:rPr lang="fr-BE" sz="5200" dirty="0"/>
              <a:t>L’aménagement et/ou l’exploitation d’une station de vélos partagés ;</a:t>
            </a:r>
          </a:p>
          <a:p>
            <a:pPr lvl="0"/>
            <a:r>
              <a:rPr lang="fr-BE" sz="5200" dirty="0"/>
              <a:t>L’aménagement et/ou l’exploitation d’une station de voiture(s) partagée(s) ;</a:t>
            </a:r>
          </a:p>
          <a:p>
            <a:pPr lvl="0"/>
            <a:r>
              <a:rPr lang="fr-BE" sz="5200" dirty="0"/>
              <a:t>L’aménagement de places de stationnement sur le domaine public en dehors du périmètre ;</a:t>
            </a:r>
          </a:p>
          <a:p>
            <a:pPr lvl="0"/>
            <a:r>
              <a:rPr lang="fr-BE" sz="5200" dirty="0"/>
              <a:t>L’aménagement de places de stationnement de type covoiturage.</a:t>
            </a:r>
          </a:p>
          <a:p>
            <a:pPr marL="114300" indent="0">
              <a:buNone/>
            </a:pPr>
            <a:r>
              <a:rPr lang="fr-BE" sz="5200" dirty="0"/>
              <a:t> </a:t>
            </a:r>
          </a:p>
          <a:p>
            <a:pPr marL="114300" indent="0">
              <a:buNone/>
            </a:pPr>
            <a:r>
              <a:rPr lang="fr-BE" sz="5200" dirty="0"/>
              <a:t>En matière d’environnement :</a:t>
            </a:r>
          </a:p>
          <a:p>
            <a:pPr lvl="0"/>
            <a:r>
              <a:rPr lang="fr-BE" sz="5200" dirty="0"/>
              <a:t>La réalisation d’aménagements visant à réduire l’impact du projet sur la biodiversité, les actes et travaux de restauration, de valorisation ou de protection de milieux naturels contribuant à la structure écologique principale.</a:t>
            </a:r>
          </a:p>
          <a:p>
            <a:pPr lvl="0"/>
            <a:r>
              <a:rPr lang="fr-BE" sz="5200" dirty="0"/>
              <a:t>La réalisation d’actes et travaux destinés à réduire la consommation énergétique ou à produire de l’énergie renouvelable.</a:t>
            </a:r>
          </a:p>
          <a:p>
            <a:pPr marL="114300" indent="0">
              <a:buNone/>
            </a:pPr>
            <a:r>
              <a:rPr lang="fr-BE" sz="5200" dirty="0"/>
              <a:t> </a:t>
            </a:r>
          </a:p>
          <a:p>
            <a:pPr marL="114300" indent="0">
              <a:buNone/>
            </a:pPr>
            <a:r>
              <a:rPr lang="fr-BE" sz="5200" dirty="0"/>
              <a:t>En matière de patrimoine :</a:t>
            </a:r>
          </a:p>
          <a:p>
            <a:pPr lvl="0"/>
            <a:r>
              <a:rPr lang="fr-BE" sz="5200" dirty="0"/>
              <a:t>Des actes et travaux de mise en valeur d’un monument ou site classé ou d’un bien identifié dans l’inventaire du patrimoine monumental;</a:t>
            </a:r>
          </a:p>
          <a:p>
            <a:pPr lvl="0"/>
            <a:r>
              <a:rPr lang="fr-BE" sz="5200" dirty="0"/>
              <a:t>L’acquisition d’œuvre d’art destiné à un espace public</a:t>
            </a:r>
            <a:r>
              <a:rPr lang="fr-BE" dirty="0" smtClean="0"/>
              <a:t>.</a:t>
            </a:r>
            <a:endParaRPr lang="fr-BE" dirty="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12</a:t>
            </a:fld>
            <a:endParaRPr lang="en-US"/>
          </a:p>
        </p:txBody>
      </p:sp>
      <p:sp>
        <p:nvSpPr>
          <p:cNvPr id="5" name="Rectangle 4"/>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algn="ctr"/>
            <a:r>
              <a:rPr lang="fr-BE" sz="3000" dirty="0" smtClean="0">
                <a:solidFill>
                  <a:schemeClr val="bg1"/>
                </a:solidFill>
              </a:rPr>
              <a:t>Principes – Distinction charges et conditions</a:t>
            </a:r>
            <a:endParaRPr lang="fr-BE" sz="3000" dirty="0">
              <a:solidFill>
                <a:schemeClr val="bg1"/>
              </a:solidFill>
            </a:endParaRPr>
          </a:p>
        </p:txBody>
      </p:sp>
    </p:spTree>
    <p:extLst>
      <p:ext uri="{BB962C8B-B14F-4D97-AF65-F5344CB8AC3E}">
        <p14:creationId xmlns:p14="http://schemas.microsoft.com/office/powerpoint/2010/main" val="3297208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E2D2B3B-882E-40F3-A32F-6DD516915044}" type="slidenum">
              <a:rPr lang="en-US" smtClean="0"/>
              <a:pPr/>
              <a:t>13</a:t>
            </a:fld>
            <a:endParaRPr lang="en-US"/>
          </a:p>
        </p:txBody>
      </p:sp>
      <p:sp>
        <p:nvSpPr>
          <p:cNvPr id="10" name="Text Box 5"/>
          <p:cNvSpPr txBox="1">
            <a:spLocks noChangeArrowheads="1"/>
          </p:cNvSpPr>
          <p:nvPr/>
        </p:nvSpPr>
        <p:spPr bwMode="auto">
          <a:xfrm>
            <a:off x="320252" y="1238627"/>
            <a:ext cx="7996164" cy="3046988"/>
          </a:xfrm>
          <a:prstGeom prst="rect">
            <a:avLst/>
          </a:prstGeom>
          <a:noFill/>
          <a:ln w="9525">
            <a:noFill/>
            <a:miter lim="800000"/>
            <a:headEnd/>
            <a:tailEnd/>
          </a:ln>
        </p:spPr>
        <p:txBody>
          <a:bodyPr wrap="square">
            <a:spAutoFit/>
          </a:bodyPr>
          <a:lstStyle/>
          <a:p>
            <a:endParaRPr lang="fr-FR" sz="1600" b="0" dirty="0">
              <a:solidFill>
                <a:schemeClr val="tx1"/>
              </a:solidFill>
              <a:latin typeface="Arial" panose="020B0604020202020204" pitchFamily="34" charset="0"/>
              <a:cs typeface="Arial" panose="020B0604020202020204" pitchFamily="34" charset="0"/>
            </a:endParaRPr>
          </a:p>
          <a:p>
            <a:r>
              <a:rPr lang="fr-FR" sz="1600" b="0" dirty="0">
                <a:solidFill>
                  <a:schemeClr val="tx1"/>
                </a:solidFill>
                <a:latin typeface="Arial" panose="020B0604020202020204" pitchFamily="34" charset="0"/>
                <a:cs typeface="Arial" panose="020B0604020202020204" pitchFamily="34" charset="0"/>
              </a:rPr>
              <a:t>L’examen du respect du principe de proportionnalité se fait en </a:t>
            </a:r>
            <a:r>
              <a:rPr lang="fr-FR" sz="1600" b="0" u="sng" dirty="0">
                <a:solidFill>
                  <a:schemeClr val="tx1"/>
                </a:solidFill>
                <a:latin typeface="Arial" panose="020B0604020202020204" pitchFamily="34" charset="0"/>
                <a:cs typeface="Arial" panose="020B0604020202020204" pitchFamily="34" charset="0"/>
              </a:rPr>
              <a:t>comparant</a:t>
            </a:r>
            <a:r>
              <a:rPr lang="fr-FR" sz="1600" b="0" dirty="0">
                <a:solidFill>
                  <a:schemeClr val="tx1"/>
                </a:solidFill>
                <a:latin typeface="Arial" panose="020B0604020202020204" pitchFamily="34" charset="0"/>
                <a:cs typeface="Arial" panose="020B0604020202020204" pitchFamily="34" charset="0"/>
              </a:rPr>
              <a:t> le coût des charges envisagées et le coût jugé raisonnable estimé sur base d’un système numéraire. Le coût de la charge doit représenter une partie raisonnable du coût de l’ensemble des travaux autorisés. </a:t>
            </a:r>
          </a:p>
          <a:p>
            <a:endParaRPr lang="fr-FR" sz="1600" b="0" dirty="0">
              <a:solidFill>
                <a:schemeClr val="tx1"/>
              </a:solidFill>
              <a:latin typeface="Arial" panose="020B0604020202020204" pitchFamily="34" charset="0"/>
              <a:cs typeface="Arial" panose="020B0604020202020204" pitchFamily="34" charset="0"/>
            </a:endParaRPr>
          </a:p>
          <a:p>
            <a:r>
              <a:rPr lang="fr-FR" sz="1600" b="0" u="sng" dirty="0">
                <a:solidFill>
                  <a:schemeClr val="tx1"/>
                </a:solidFill>
                <a:latin typeface="Arial" panose="020B0604020202020204" pitchFamily="34" charset="0"/>
                <a:cs typeface="Arial" panose="020B0604020202020204" pitchFamily="34" charset="0"/>
              </a:rPr>
              <a:t>1</a:t>
            </a:r>
            <a:r>
              <a:rPr lang="fr-FR" sz="1600" b="0" u="sng" baseline="30000" dirty="0">
                <a:solidFill>
                  <a:schemeClr val="tx1"/>
                </a:solidFill>
                <a:latin typeface="Arial" panose="020B0604020202020204" pitchFamily="34" charset="0"/>
                <a:cs typeface="Arial" panose="020B0604020202020204" pitchFamily="34" charset="0"/>
              </a:rPr>
              <a:t>ière</a:t>
            </a:r>
            <a:r>
              <a:rPr lang="fr-FR" sz="1600" b="0" u="sng" dirty="0">
                <a:solidFill>
                  <a:schemeClr val="tx1"/>
                </a:solidFill>
                <a:latin typeface="Arial" panose="020B0604020202020204" pitchFamily="34" charset="0"/>
                <a:cs typeface="Arial" panose="020B0604020202020204" pitchFamily="34" charset="0"/>
              </a:rPr>
              <a:t> étape. </a:t>
            </a:r>
            <a:r>
              <a:rPr lang="fr-FR" sz="1600" b="0" dirty="0">
                <a:solidFill>
                  <a:schemeClr val="tx1"/>
                </a:solidFill>
                <a:latin typeface="Arial" panose="020B0604020202020204" pitchFamily="34" charset="0"/>
                <a:cs typeface="Arial" panose="020B0604020202020204" pitchFamily="34" charset="0"/>
              </a:rPr>
              <a:t>Le coût des charges envisagées est estimé par les différents services concernés. C’est le coût moyen de la construction ou de la réalisation de l’aménagement qui est pris en </a:t>
            </a:r>
            <a:r>
              <a:rPr lang="fr-FR" sz="1600" b="0" dirty="0" smtClean="0">
                <a:solidFill>
                  <a:schemeClr val="tx1"/>
                </a:solidFill>
                <a:latin typeface="Arial" panose="020B0604020202020204" pitchFamily="34" charset="0"/>
                <a:cs typeface="Arial" panose="020B0604020202020204" pitchFamily="34" charset="0"/>
              </a:rPr>
              <a:t>considération</a:t>
            </a:r>
            <a:r>
              <a:rPr lang="fr-FR" sz="1600" b="0" dirty="0">
                <a:solidFill>
                  <a:schemeClr val="tx1"/>
                </a:solidFill>
                <a:latin typeface="Arial" panose="020B0604020202020204" pitchFamily="34" charset="0"/>
                <a:cs typeface="Arial" panose="020B0604020202020204" pitchFamily="34" charset="0"/>
              </a:rPr>
              <a:t> </a:t>
            </a:r>
            <a:r>
              <a:rPr lang="fr-FR" sz="1600" b="0" dirty="0" smtClean="0">
                <a:solidFill>
                  <a:schemeClr val="tx1"/>
                </a:solidFill>
                <a:latin typeface="Arial" panose="020B0604020202020204" pitchFamily="34" charset="0"/>
                <a:cs typeface="Arial" panose="020B0604020202020204" pitchFamily="34" charset="0"/>
              </a:rPr>
              <a:t>(ne prend pas en compte les frais d’entretien et de gestion).</a:t>
            </a:r>
          </a:p>
          <a:p>
            <a:endParaRPr lang="fr-FR" sz="1600" b="0" dirty="0">
              <a:solidFill>
                <a:schemeClr val="tx1"/>
              </a:solidFill>
              <a:latin typeface="Arial" panose="020B0604020202020204" pitchFamily="34" charset="0"/>
              <a:cs typeface="Arial" panose="020B0604020202020204" pitchFamily="34" charset="0"/>
            </a:endParaRPr>
          </a:p>
          <a:p>
            <a:endParaRPr lang="fr-FR" sz="1600" b="0" dirty="0">
              <a:solidFill>
                <a:schemeClr val="tx1"/>
              </a:solidFill>
              <a:latin typeface="Arial" panose="020B0604020202020204" pitchFamily="34" charset="0"/>
              <a:cs typeface="Arial" panose="020B0604020202020204" pitchFamily="34" charset="0"/>
            </a:endParaRPr>
          </a:p>
        </p:txBody>
      </p:sp>
      <p:sp>
        <p:nvSpPr>
          <p:cNvPr id="11" name="Text Box 7"/>
          <p:cNvSpPr txBox="1">
            <a:spLocks noChangeArrowheads="1"/>
          </p:cNvSpPr>
          <p:nvPr/>
        </p:nvSpPr>
        <p:spPr bwMode="auto">
          <a:xfrm>
            <a:off x="320252" y="4187952"/>
            <a:ext cx="7996164" cy="2308324"/>
          </a:xfrm>
          <a:prstGeom prst="rect">
            <a:avLst/>
          </a:prstGeom>
          <a:noFill/>
          <a:ln w="9525">
            <a:noFill/>
            <a:miter lim="800000"/>
            <a:headEnd/>
            <a:tailEnd/>
          </a:ln>
        </p:spPr>
        <p:txBody>
          <a:bodyPr wrap="square">
            <a:spAutoFit/>
          </a:bodyPr>
          <a:lstStyle/>
          <a:p>
            <a:r>
              <a:rPr lang="fr-FR" sz="1600" b="0" u="sng" dirty="0">
                <a:solidFill>
                  <a:schemeClr val="tx1"/>
                </a:solidFill>
                <a:latin typeface="Arial" panose="020B0604020202020204" pitchFamily="34" charset="0"/>
                <a:cs typeface="Arial" panose="020B0604020202020204" pitchFamily="34" charset="0"/>
              </a:rPr>
              <a:t>2</a:t>
            </a:r>
            <a:r>
              <a:rPr lang="fr-FR" sz="1600" b="0" u="sng" baseline="30000" dirty="0">
                <a:solidFill>
                  <a:schemeClr val="tx1"/>
                </a:solidFill>
                <a:latin typeface="Arial" panose="020B0604020202020204" pitchFamily="34" charset="0"/>
                <a:cs typeface="Arial" panose="020B0604020202020204" pitchFamily="34" charset="0"/>
              </a:rPr>
              <a:t>ième</a:t>
            </a:r>
            <a:r>
              <a:rPr lang="fr-FR" sz="1600" b="0" u="sng" dirty="0">
                <a:solidFill>
                  <a:schemeClr val="tx1"/>
                </a:solidFill>
                <a:latin typeface="Arial" panose="020B0604020202020204" pitchFamily="34" charset="0"/>
                <a:cs typeface="Arial" panose="020B0604020202020204" pitchFamily="34" charset="0"/>
              </a:rPr>
              <a:t> étape</a:t>
            </a:r>
            <a:r>
              <a:rPr lang="fr-FR" sz="1600" b="0" dirty="0">
                <a:solidFill>
                  <a:schemeClr val="tx1"/>
                </a:solidFill>
                <a:latin typeface="Arial" panose="020B0604020202020204" pitchFamily="34" charset="0"/>
                <a:cs typeface="Arial" panose="020B0604020202020204" pitchFamily="34" charset="0"/>
              </a:rPr>
              <a:t>. Le système numéraire permet d’établir un montant maximum qui se base sur :</a:t>
            </a:r>
          </a:p>
          <a:p>
            <a:endParaRPr lang="fr-FR" sz="1600" b="0" dirty="0">
              <a:solidFill>
                <a:schemeClr val="tx1"/>
              </a:solidFill>
              <a:latin typeface="Arial" panose="020B0604020202020204" pitchFamily="34" charset="0"/>
              <a:cs typeface="Arial" panose="020B0604020202020204" pitchFamily="34" charset="0"/>
            </a:endParaRPr>
          </a:p>
          <a:p>
            <a:r>
              <a:rPr lang="fr-FR" sz="1600" b="0" dirty="0">
                <a:solidFill>
                  <a:schemeClr val="tx1"/>
                </a:solidFill>
                <a:latin typeface="Arial" panose="020B0604020202020204" pitchFamily="34" charset="0"/>
                <a:cs typeface="Arial" panose="020B0604020202020204" pitchFamily="34" charset="0"/>
              </a:rPr>
              <a:t>- </a:t>
            </a:r>
            <a:r>
              <a:rPr lang="fr-FR" sz="1600" b="0" dirty="0" smtClean="0">
                <a:solidFill>
                  <a:schemeClr val="tx1"/>
                </a:solidFill>
                <a:latin typeface="Arial" panose="020B0604020202020204" pitchFamily="34" charset="0"/>
                <a:cs typeface="Arial" panose="020B0604020202020204" pitchFamily="34" charset="0"/>
              </a:rPr>
              <a:t>   la </a:t>
            </a:r>
            <a:r>
              <a:rPr lang="fr-FR" sz="1600" b="0" dirty="0">
                <a:solidFill>
                  <a:schemeClr val="tx1"/>
                </a:solidFill>
                <a:latin typeface="Arial" panose="020B0604020202020204" pitchFamily="34" charset="0"/>
                <a:cs typeface="Arial" panose="020B0604020202020204" pitchFamily="34" charset="0"/>
              </a:rPr>
              <a:t>totalité des surfaces-planchers du </a:t>
            </a:r>
            <a:r>
              <a:rPr lang="fr-FR" sz="1600" b="0" dirty="0" smtClean="0">
                <a:solidFill>
                  <a:schemeClr val="tx1"/>
                </a:solidFill>
                <a:latin typeface="Arial" panose="020B0604020202020204" pitchFamily="34" charset="0"/>
                <a:cs typeface="Arial" panose="020B0604020202020204" pitchFamily="34" charset="0"/>
              </a:rPr>
              <a:t>projet</a:t>
            </a:r>
            <a:endParaRPr lang="fr-FR" sz="1600" b="0" dirty="0">
              <a:solidFill>
                <a:schemeClr val="tx1"/>
              </a:solidFill>
              <a:latin typeface="Arial" panose="020B0604020202020204" pitchFamily="34" charset="0"/>
              <a:cs typeface="Arial" panose="020B0604020202020204" pitchFamily="34" charset="0"/>
            </a:endParaRPr>
          </a:p>
          <a:p>
            <a:pPr marL="285750" indent="-285750">
              <a:buFontTx/>
              <a:buChar char="-"/>
            </a:pPr>
            <a:r>
              <a:rPr lang="fr-FR" sz="1600" b="0" dirty="0" smtClean="0">
                <a:solidFill>
                  <a:schemeClr val="tx1"/>
                </a:solidFill>
                <a:latin typeface="Arial" panose="020B0604020202020204" pitchFamily="34" charset="0"/>
                <a:cs typeface="Arial" panose="020B0604020202020204" pitchFamily="34" charset="0"/>
              </a:rPr>
              <a:t>d’un </a:t>
            </a:r>
            <a:r>
              <a:rPr lang="fr-FR" sz="1600" b="0" dirty="0">
                <a:solidFill>
                  <a:schemeClr val="tx1"/>
                </a:solidFill>
                <a:latin typeface="Arial" panose="020B0604020202020204" pitchFamily="34" charset="0"/>
                <a:cs typeface="Arial" panose="020B0604020202020204" pitchFamily="34" charset="0"/>
              </a:rPr>
              <a:t>montant de 60 euros TVA </a:t>
            </a:r>
            <a:r>
              <a:rPr lang="fr-FR" sz="1600" b="0" dirty="0" smtClean="0">
                <a:solidFill>
                  <a:schemeClr val="tx1"/>
                </a:solidFill>
                <a:latin typeface="Arial" panose="020B0604020202020204" pitchFamily="34" charset="0"/>
                <a:cs typeface="Arial" panose="020B0604020202020204" pitchFamily="34" charset="0"/>
              </a:rPr>
              <a:t>comprise/m</a:t>
            </a:r>
            <a:r>
              <a:rPr lang="fr-FR" sz="1600" b="0" baseline="30000" dirty="0" smtClean="0">
                <a:solidFill>
                  <a:schemeClr val="tx1"/>
                </a:solidFill>
                <a:latin typeface="Arial" panose="020B0604020202020204" pitchFamily="34" charset="0"/>
                <a:cs typeface="Arial" panose="020B0604020202020204" pitchFamily="34" charset="0"/>
              </a:rPr>
              <a:t>2</a:t>
            </a:r>
          </a:p>
          <a:p>
            <a:endParaRPr lang="fr-FR" sz="1600" b="0" dirty="0">
              <a:solidFill>
                <a:schemeClr val="tx1"/>
              </a:solidFill>
              <a:latin typeface="Arial" panose="020B0604020202020204" pitchFamily="34" charset="0"/>
              <a:cs typeface="Arial" panose="020B0604020202020204" pitchFamily="34" charset="0"/>
            </a:endParaRPr>
          </a:p>
          <a:p>
            <a:r>
              <a:rPr lang="fr-FR" sz="1600" b="0" dirty="0">
                <a:solidFill>
                  <a:schemeClr val="tx1"/>
                </a:solidFill>
                <a:latin typeface="Arial" panose="020B0604020202020204" pitchFamily="34" charset="0"/>
                <a:cs typeface="Arial" panose="020B0604020202020204" pitchFamily="34" charset="0"/>
              </a:rPr>
              <a:t>La surface-plancher est la totalité des planchers mis à couvert à l’exclusion des locaux situés sous le niveau du sol qui sont affectés au parcage lié au besoin de l’immeuble, aux caves, aux équipements techniques et aux dépôts.</a:t>
            </a:r>
          </a:p>
        </p:txBody>
      </p:sp>
      <p:sp>
        <p:nvSpPr>
          <p:cNvPr id="13" name="Rectangle 12"/>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19138"/>
            <a:r>
              <a:rPr lang="fr-BE" sz="3000" dirty="0" smtClean="0">
                <a:solidFill>
                  <a:schemeClr val="bg1"/>
                </a:solidFill>
              </a:rPr>
              <a:t>Examen du principe de proportionnalité</a:t>
            </a:r>
            <a:endParaRPr lang="fr-BE" sz="3000" dirty="0">
              <a:solidFill>
                <a:schemeClr val="bg1"/>
              </a:solidFill>
            </a:endParaRPr>
          </a:p>
        </p:txBody>
      </p:sp>
    </p:spTree>
    <p:extLst>
      <p:ext uri="{BB962C8B-B14F-4D97-AF65-F5344CB8AC3E}">
        <p14:creationId xmlns:p14="http://schemas.microsoft.com/office/powerpoint/2010/main" val="2726087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14</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99" t="14000" b="11000"/>
          <a:stretch/>
        </p:blipFill>
        <p:spPr bwMode="auto">
          <a:xfrm>
            <a:off x="179512" y="1052736"/>
            <a:ext cx="808127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736304" y="332656"/>
            <a:ext cx="5724128" cy="369332"/>
          </a:xfrm>
          <a:prstGeom prst="rect">
            <a:avLst/>
          </a:prstGeom>
          <a:noFill/>
        </p:spPr>
        <p:txBody>
          <a:bodyPr wrap="square" rtlCol="0">
            <a:spAutoFit/>
          </a:bodyPr>
          <a:lstStyle/>
          <a:p>
            <a:pPr marL="0" lvl="1">
              <a:tabLst>
                <a:tab pos="3498850" algn="l"/>
              </a:tabLst>
            </a:pPr>
            <a:r>
              <a:rPr lang="fr-BE" sz="1800" dirty="0" smtClean="0">
                <a:solidFill>
                  <a:schemeClr val="tx1"/>
                </a:solidFill>
              </a:rPr>
              <a:t>Exemple dans le cadre d’un permis d’urbanisation</a:t>
            </a:r>
            <a:endParaRPr lang="fr-BE" sz="1800" baseline="30000" dirty="0" smtClean="0">
              <a:solidFill>
                <a:schemeClr val="tx1"/>
              </a:solidFill>
            </a:endParaRPr>
          </a:p>
        </p:txBody>
      </p:sp>
      <p:sp>
        <p:nvSpPr>
          <p:cNvPr id="5" name="Forme libre 4"/>
          <p:cNvSpPr/>
          <p:nvPr/>
        </p:nvSpPr>
        <p:spPr>
          <a:xfrm>
            <a:off x="1243584" y="3218688"/>
            <a:ext cx="1816608" cy="1353312"/>
          </a:xfrm>
          <a:custGeom>
            <a:avLst/>
            <a:gdLst>
              <a:gd name="connsiteX0" fmla="*/ 0 w 1816608"/>
              <a:gd name="connsiteY0" fmla="*/ 987552 h 1353312"/>
              <a:gd name="connsiteX1" fmla="*/ 365760 w 1816608"/>
              <a:gd name="connsiteY1" fmla="*/ 792480 h 1353312"/>
              <a:gd name="connsiteX2" fmla="*/ 256032 w 1816608"/>
              <a:gd name="connsiteY2" fmla="*/ 597408 h 1353312"/>
              <a:gd name="connsiteX3" fmla="*/ 377952 w 1816608"/>
              <a:gd name="connsiteY3" fmla="*/ 475488 h 1353312"/>
              <a:gd name="connsiteX4" fmla="*/ 280416 w 1816608"/>
              <a:gd name="connsiteY4" fmla="*/ 365760 h 1353312"/>
              <a:gd name="connsiteX5" fmla="*/ 341376 w 1816608"/>
              <a:gd name="connsiteY5" fmla="*/ 292608 h 1353312"/>
              <a:gd name="connsiteX6" fmla="*/ 438912 w 1816608"/>
              <a:gd name="connsiteY6" fmla="*/ 451104 h 1353312"/>
              <a:gd name="connsiteX7" fmla="*/ 829056 w 1816608"/>
              <a:gd name="connsiteY7" fmla="*/ 207264 h 1353312"/>
              <a:gd name="connsiteX8" fmla="*/ 731520 w 1816608"/>
              <a:gd name="connsiteY8" fmla="*/ 48768 h 1353312"/>
              <a:gd name="connsiteX9" fmla="*/ 755904 w 1816608"/>
              <a:gd name="connsiteY9" fmla="*/ 12192 h 1353312"/>
              <a:gd name="connsiteX10" fmla="*/ 975360 w 1816608"/>
              <a:gd name="connsiteY10" fmla="*/ 243840 h 1353312"/>
              <a:gd name="connsiteX11" fmla="*/ 1353312 w 1816608"/>
              <a:gd name="connsiteY11" fmla="*/ 0 h 1353312"/>
              <a:gd name="connsiteX12" fmla="*/ 1816608 w 1816608"/>
              <a:gd name="connsiteY12" fmla="*/ 12192 h 1353312"/>
              <a:gd name="connsiteX13" fmla="*/ 1438656 w 1816608"/>
              <a:gd name="connsiteY13" fmla="*/ 1219200 h 1353312"/>
              <a:gd name="connsiteX14" fmla="*/ 804672 w 1816608"/>
              <a:gd name="connsiteY14" fmla="*/ 731520 h 1353312"/>
              <a:gd name="connsiteX15" fmla="*/ 475488 w 1816608"/>
              <a:gd name="connsiteY15" fmla="*/ 1353312 h 1353312"/>
              <a:gd name="connsiteX16" fmla="*/ 353568 w 1816608"/>
              <a:gd name="connsiteY16" fmla="*/ 1182624 h 1353312"/>
              <a:gd name="connsiteX17" fmla="*/ 182880 w 1816608"/>
              <a:gd name="connsiteY17" fmla="*/ 1267968 h 1353312"/>
              <a:gd name="connsiteX18" fmla="*/ 0 w 1816608"/>
              <a:gd name="connsiteY18" fmla="*/ 987552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16608" h="1353312">
                <a:moveTo>
                  <a:pt x="0" y="987552"/>
                </a:moveTo>
                <a:lnTo>
                  <a:pt x="365760" y="792480"/>
                </a:lnTo>
                <a:lnTo>
                  <a:pt x="256032" y="597408"/>
                </a:lnTo>
                <a:lnTo>
                  <a:pt x="377952" y="475488"/>
                </a:lnTo>
                <a:lnTo>
                  <a:pt x="280416" y="365760"/>
                </a:lnTo>
                <a:lnTo>
                  <a:pt x="341376" y="292608"/>
                </a:lnTo>
                <a:lnTo>
                  <a:pt x="438912" y="451104"/>
                </a:lnTo>
                <a:lnTo>
                  <a:pt x="829056" y="207264"/>
                </a:lnTo>
                <a:lnTo>
                  <a:pt x="731520" y="48768"/>
                </a:lnTo>
                <a:lnTo>
                  <a:pt x="755904" y="12192"/>
                </a:lnTo>
                <a:lnTo>
                  <a:pt x="975360" y="243840"/>
                </a:lnTo>
                <a:lnTo>
                  <a:pt x="1353312" y="0"/>
                </a:lnTo>
                <a:lnTo>
                  <a:pt x="1816608" y="12192"/>
                </a:lnTo>
                <a:lnTo>
                  <a:pt x="1438656" y="1219200"/>
                </a:lnTo>
                <a:lnTo>
                  <a:pt x="804672" y="731520"/>
                </a:lnTo>
                <a:lnTo>
                  <a:pt x="475488" y="1353312"/>
                </a:lnTo>
                <a:lnTo>
                  <a:pt x="353568" y="1182624"/>
                </a:lnTo>
                <a:lnTo>
                  <a:pt x="182880" y="1267968"/>
                </a:lnTo>
                <a:lnTo>
                  <a:pt x="0" y="987552"/>
                </a:lnTo>
                <a:close/>
              </a:path>
            </a:pathLst>
          </a:custGeom>
          <a:ln>
            <a:solidFill>
              <a:srgbClr val="FF000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algn="ctr"/>
            <a:endParaRPr lang="fr-BE"/>
          </a:p>
        </p:txBody>
      </p:sp>
    </p:spTree>
    <p:extLst>
      <p:ext uri="{BB962C8B-B14F-4D97-AF65-F5344CB8AC3E}">
        <p14:creationId xmlns:p14="http://schemas.microsoft.com/office/powerpoint/2010/main" val="284265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15</a:t>
            </a:fld>
            <a:endParaRPr lang="en-US"/>
          </a:p>
        </p:txBody>
      </p:sp>
      <p:sp>
        <p:nvSpPr>
          <p:cNvPr id="3" name="ZoneTexte 2"/>
          <p:cNvSpPr txBox="1"/>
          <p:nvPr/>
        </p:nvSpPr>
        <p:spPr>
          <a:xfrm>
            <a:off x="2736304" y="332656"/>
            <a:ext cx="5724128" cy="369332"/>
          </a:xfrm>
          <a:prstGeom prst="rect">
            <a:avLst/>
          </a:prstGeom>
          <a:noFill/>
        </p:spPr>
        <p:txBody>
          <a:bodyPr wrap="square" rtlCol="0">
            <a:spAutoFit/>
          </a:bodyPr>
          <a:lstStyle/>
          <a:p>
            <a:pPr marL="0" lvl="1">
              <a:tabLst>
                <a:tab pos="3498850" algn="l"/>
              </a:tabLst>
            </a:pPr>
            <a:r>
              <a:rPr lang="fr-BE" sz="1800" dirty="0" smtClean="0">
                <a:solidFill>
                  <a:schemeClr val="tx1"/>
                </a:solidFill>
              </a:rPr>
              <a:t>Exemple dans le cadre d’un permis d’urbanisation</a:t>
            </a:r>
            <a:endParaRPr lang="fr-BE" sz="1800" baseline="30000" dirty="0" smtClean="0">
              <a:solidFill>
                <a:schemeClr val="tx1"/>
              </a:solidFill>
            </a:endParaRPr>
          </a:p>
        </p:txBody>
      </p:sp>
      <p:pic>
        <p:nvPicPr>
          <p:cNvPr id="4" name="Image 3"/>
          <p:cNvPicPr>
            <a:picLocks noChangeAspect="1"/>
          </p:cNvPicPr>
          <p:nvPr/>
        </p:nvPicPr>
        <p:blipFill>
          <a:blip r:embed="rId2"/>
          <a:stretch>
            <a:fillRect/>
          </a:stretch>
        </p:blipFill>
        <p:spPr>
          <a:xfrm>
            <a:off x="431465" y="1313384"/>
            <a:ext cx="7847041" cy="5544616"/>
          </a:xfrm>
          <a:prstGeom prst="rect">
            <a:avLst/>
          </a:prstGeom>
        </p:spPr>
      </p:pic>
      <p:sp>
        <p:nvSpPr>
          <p:cNvPr id="5" name="ZoneTexte 4"/>
          <p:cNvSpPr txBox="1"/>
          <p:nvPr/>
        </p:nvSpPr>
        <p:spPr>
          <a:xfrm>
            <a:off x="288032" y="756200"/>
            <a:ext cx="1390124" cy="369332"/>
          </a:xfrm>
          <a:prstGeom prst="rect">
            <a:avLst/>
          </a:prstGeom>
          <a:noFill/>
        </p:spPr>
        <p:txBody>
          <a:bodyPr wrap="none" rtlCol="0">
            <a:spAutoFit/>
          </a:bodyPr>
          <a:lstStyle/>
          <a:p>
            <a:r>
              <a:rPr lang="fr-BE" sz="1800" b="1" dirty="0" smtClean="0">
                <a:solidFill>
                  <a:srgbClr val="C00000"/>
                </a:solidFill>
              </a:rPr>
              <a:t>Conditions</a:t>
            </a:r>
            <a:endParaRPr lang="fr-BE" sz="1800" b="1" dirty="0">
              <a:solidFill>
                <a:srgbClr val="C00000"/>
              </a:solidFill>
            </a:endParaRPr>
          </a:p>
        </p:txBody>
      </p:sp>
      <p:sp>
        <p:nvSpPr>
          <p:cNvPr id="6" name="Text Box 11"/>
          <p:cNvSpPr txBox="1">
            <a:spLocks noChangeArrowheads="1"/>
          </p:cNvSpPr>
          <p:nvPr/>
        </p:nvSpPr>
        <p:spPr bwMode="auto">
          <a:xfrm>
            <a:off x="6012343" y="1011550"/>
            <a:ext cx="2338754" cy="646331"/>
          </a:xfrm>
          <a:prstGeom prst="rect">
            <a:avLst/>
          </a:prstGeom>
          <a:solidFill>
            <a:schemeClr val="bg1"/>
          </a:solidFill>
          <a:ln w="28575">
            <a:solidFill>
              <a:srgbClr val="336699"/>
            </a:solidFill>
            <a:miter lim="800000"/>
            <a:headEnd/>
            <a:tailEnd/>
          </a:ln>
        </p:spPr>
        <p:txBody>
          <a:bodyPr>
            <a:spAutoFit/>
          </a:bodyPr>
          <a:lstStyle/>
          <a:p>
            <a:r>
              <a:rPr lang="fr-BE" sz="1200" b="0" dirty="0">
                <a:solidFill>
                  <a:srgbClr val="336699"/>
                </a:solidFill>
              </a:rPr>
              <a:t>La dépollution du sol </a:t>
            </a:r>
            <a:r>
              <a:rPr lang="fr-BE" sz="1200" b="0" dirty="0" smtClean="0">
                <a:solidFill>
                  <a:srgbClr val="336699"/>
                </a:solidFill>
              </a:rPr>
              <a:t>(ancienne décharge) imposée </a:t>
            </a:r>
            <a:r>
              <a:rPr lang="fr-BE" sz="1200" b="0" dirty="0">
                <a:solidFill>
                  <a:srgbClr val="336699"/>
                </a:solidFill>
              </a:rPr>
              <a:t>par le projet </a:t>
            </a:r>
            <a:r>
              <a:rPr lang="fr-BE" sz="1200" b="0" dirty="0" smtClean="0">
                <a:solidFill>
                  <a:srgbClr val="336699"/>
                </a:solidFill>
              </a:rPr>
              <a:t>d’assainissement.</a:t>
            </a:r>
            <a:endParaRPr lang="fr-FR" sz="1200" b="0" dirty="0">
              <a:solidFill>
                <a:srgbClr val="336699"/>
              </a:solidFill>
            </a:endParaRPr>
          </a:p>
        </p:txBody>
      </p:sp>
      <p:sp>
        <p:nvSpPr>
          <p:cNvPr id="7" name="Line 14"/>
          <p:cNvSpPr>
            <a:spLocks noChangeShapeType="1"/>
          </p:cNvSpPr>
          <p:nvPr/>
        </p:nvSpPr>
        <p:spPr bwMode="auto">
          <a:xfrm flipV="1">
            <a:off x="5976664" y="1657881"/>
            <a:ext cx="1296144" cy="618990"/>
          </a:xfrm>
          <a:prstGeom prst="line">
            <a:avLst/>
          </a:prstGeom>
          <a:noFill/>
          <a:ln w="28575">
            <a:solidFill>
              <a:srgbClr val="336699"/>
            </a:solidFill>
            <a:round/>
            <a:headEnd/>
            <a:tailEnd/>
          </a:ln>
        </p:spPr>
        <p:txBody>
          <a:bodyPr/>
          <a:lstStyle/>
          <a:p>
            <a:endParaRPr lang="fr-FR"/>
          </a:p>
        </p:txBody>
      </p:sp>
      <p:sp>
        <p:nvSpPr>
          <p:cNvPr id="8" name="Text Box 11"/>
          <p:cNvSpPr txBox="1">
            <a:spLocks noChangeArrowheads="1"/>
          </p:cNvSpPr>
          <p:nvPr/>
        </p:nvSpPr>
        <p:spPr bwMode="auto">
          <a:xfrm>
            <a:off x="1872208" y="897885"/>
            <a:ext cx="2338754" cy="461665"/>
          </a:xfrm>
          <a:prstGeom prst="rect">
            <a:avLst/>
          </a:prstGeom>
          <a:solidFill>
            <a:schemeClr val="bg1"/>
          </a:solidFill>
          <a:ln w="28575">
            <a:solidFill>
              <a:srgbClr val="336699"/>
            </a:solidFill>
            <a:miter lim="800000"/>
            <a:headEnd/>
            <a:tailEnd/>
          </a:ln>
        </p:spPr>
        <p:txBody>
          <a:bodyPr>
            <a:spAutoFit/>
          </a:bodyPr>
          <a:lstStyle/>
          <a:p>
            <a:r>
              <a:rPr lang="fr-BE" sz="1200" b="0" dirty="0" smtClean="0">
                <a:solidFill>
                  <a:srgbClr val="336699"/>
                </a:solidFill>
              </a:rPr>
              <a:t>Les mesures à prendre en faveur d’une espèce protégée.</a:t>
            </a:r>
            <a:endParaRPr lang="fr-FR" sz="1200" b="0" dirty="0">
              <a:solidFill>
                <a:srgbClr val="336699"/>
              </a:solidFill>
            </a:endParaRPr>
          </a:p>
        </p:txBody>
      </p:sp>
      <p:sp>
        <p:nvSpPr>
          <p:cNvPr id="9" name="Line 14"/>
          <p:cNvSpPr>
            <a:spLocks noChangeShapeType="1"/>
          </p:cNvSpPr>
          <p:nvPr/>
        </p:nvSpPr>
        <p:spPr bwMode="auto">
          <a:xfrm flipH="1" flipV="1">
            <a:off x="2971800" y="1371600"/>
            <a:ext cx="556592" cy="2201415"/>
          </a:xfrm>
          <a:prstGeom prst="line">
            <a:avLst/>
          </a:prstGeom>
          <a:noFill/>
          <a:ln w="28575">
            <a:solidFill>
              <a:srgbClr val="336699"/>
            </a:solidFill>
            <a:round/>
            <a:headEnd/>
            <a:tailEnd/>
          </a:ln>
        </p:spPr>
        <p:txBody>
          <a:bodyPr/>
          <a:lstStyle/>
          <a:p>
            <a:endParaRPr lang="fr-FR"/>
          </a:p>
        </p:txBody>
      </p:sp>
      <p:sp>
        <p:nvSpPr>
          <p:cNvPr id="10" name="Text Box 15"/>
          <p:cNvSpPr txBox="1">
            <a:spLocks noChangeArrowheads="1"/>
          </p:cNvSpPr>
          <p:nvPr/>
        </p:nvSpPr>
        <p:spPr bwMode="auto">
          <a:xfrm>
            <a:off x="397550" y="5229200"/>
            <a:ext cx="2338754" cy="646331"/>
          </a:xfrm>
          <a:prstGeom prst="rect">
            <a:avLst/>
          </a:prstGeom>
          <a:solidFill>
            <a:schemeClr val="bg1"/>
          </a:solidFill>
          <a:ln w="28575">
            <a:solidFill>
              <a:srgbClr val="336699"/>
            </a:solidFill>
            <a:miter lim="800000"/>
            <a:headEnd/>
            <a:tailEnd/>
          </a:ln>
        </p:spPr>
        <p:txBody>
          <a:bodyPr>
            <a:spAutoFit/>
          </a:bodyPr>
          <a:lstStyle/>
          <a:p>
            <a:r>
              <a:rPr lang="fr-BE" sz="1200" b="0" dirty="0">
                <a:solidFill>
                  <a:srgbClr val="336699"/>
                </a:solidFill>
              </a:rPr>
              <a:t>La réalisation des équipements techniques et la pose de </a:t>
            </a:r>
            <a:r>
              <a:rPr lang="fr-BE" sz="1200" b="0" dirty="0" smtClean="0">
                <a:solidFill>
                  <a:srgbClr val="336699"/>
                </a:solidFill>
              </a:rPr>
              <a:t>l’égouttage.</a:t>
            </a:r>
            <a:endParaRPr lang="fr-FR" sz="1200" b="0" dirty="0">
              <a:solidFill>
                <a:srgbClr val="336699"/>
              </a:solidFill>
            </a:endParaRPr>
          </a:p>
        </p:txBody>
      </p:sp>
      <p:sp>
        <p:nvSpPr>
          <p:cNvPr id="11" name="Line 14"/>
          <p:cNvSpPr>
            <a:spLocks noChangeShapeType="1"/>
          </p:cNvSpPr>
          <p:nvPr/>
        </p:nvSpPr>
        <p:spPr bwMode="auto">
          <a:xfrm flipV="1">
            <a:off x="1368152" y="4509120"/>
            <a:ext cx="1584176" cy="720080"/>
          </a:xfrm>
          <a:prstGeom prst="line">
            <a:avLst/>
          </a:prstGeom>
          <a:noFill/>
          <a:ln w="28575">
            <a:solidFill>
              <a:srgbClr val="336699"/>
            </a:solidFill>
            <a:round/>
            <a:headEnd/>
            <a:tailEnd/>
          </a:ln>
        </p:spPr>
        <p:txBody>
          <a:bodyPr/>
          <a:lstStyle/>
          <a:p>
            <a:endParaRPr lang="fr-FR"/>
          </a:p>
        </p:txBody>
      </p:sp>
      <p:sp>
        <p:nvSpPr>
          <p:cNvPr id="12" name="Text Box 9"/>
          <p:cNvSpPr txBox="1">
            <a:spLocks noChangeArrowheads="1"/>
          </p:cNvSpPr>
          <p:nvPr/>
        </p:nvSpPr>
        <p:spPr bwMode="auto">
          <a:xfrm>
            <a:off x="4536504" y="5552365"/>
            <a:ext cx="2338754" cy="1015663"/>
          </a:xfrm>
          <a:prstGeom prst="rect">
            <a:avLst/>
          </a:prstGeom>
          <a:solidFill>
            <a:schemeClr val="bg1"/>
          </a:solidFill>
          <a:ln w="28575">
            <a:solidFill>
              <a:srgbClr val="336699"/>
            </a:solidFill>
            <a:miter lim="800000"/>
            <a:headEnd/>
            <a:tailEnd/>
          </a:ln>
        </p:spPr>
        <p:txBody>
          <a:bodyPr>
            <a:spAutoFit/>
          </a:bodyPr>
          <a:lstStyle/>
          <a:p>
            <a:r>
              <a:rPr lang="fr-BE" sz="1200" b="0" dirty="0">
                <a:solidFill>
                  <a:srgbClr val="336699"/>
                </a:solidFill>
              </a:rPr>
              <a:t>L’aménagement de la voirie (en ce y compris les trottoirs, le mobilier, les plantations, </a:t>
            </a:r>
            <a:r>
              <a:rPr lang="fr-BE" sz="1200" b="0" dirty="0" smtClean="0">
                <a:solidFill>
                  <a:srgbClr val="336699"/>
                </a:solidFill>
              </a:rPr>
              <a:t>…). Cette </a:t>
            </a:r>
            <a:r>
              <a:rPr lang="fr-BE" sz="1200" b="0" dirty="0">
                <a:solidFill>
                  <a:srgbClr val="336699"/>
                </a:solidFill>
              </a:rPr>
              <a:t>voirie sera rétrocédée au domaine public.</a:t>
            </a:r>
            <a:endParaRPr lang="fr-FR" sz="1200" b="0" dirty="0">
              <a:solidFill>
                <a:srgbClr val="336699"/>
              </a:solidFill>
            </a:endParaRPr>
          </a:p>
        </p:txBody>
      </p:sp>
      <p:sp>
        <p:nvSpPr>
          <p:cNvPr id="13" name="Line 14"/>
          <p:cNvSpPr>
            <a:spLocks noChangeShapeType="1"/>
          </p:cNvSpPr>
          <p:nvPr/>
        </p:nvSpPr>
        <p:spPr bwMode="auto">
          <a:xfrm flipV="1">
            <a:off x="5659909" y="5085183"/>
            <a:ext cx="100731" cy="467181"/>
          </a:xfrm>
          <a:prstGeom prst="line">
            <a:avLst/>
          </a:prstGeom>
          <a:noFill/>
          <a:ln w="28575">
            <a:solidFill>
              <a:srgbClr val="336699"/>
            </a:solidFill>
            <a:round/>
            <a:headEnd/>
            <a:tailEnd/>
          </a:ln>
        </p:spPr>
        <p:txBody>
          <a:bodyPr/>
          <a:lstStyle/>
          <a:p>
            <a:endParaRPr lang="fr-FR"/>
          </a:p>
        </p:txBody>
      </p:sp>
      <p:sp>
        <p:nvSpPr>
          <p:cNvPr id="14" name="Text Box 11"/>
          <p:cNvSpPr txBox="1">
            <a:spLocks noChangeArrowheads="1"/>
          </p:cNvSpPr>
          <p:nvPr/>
        </p:nvSpPr>
        <p:spPr bwMode="auto">
          <a:xfrm>
            <a:off x="6480720" y="3055826"/>
            <a:ext cx="1870377" cy="461665"/>
          </a:xfrm>
          <a:prstGeom prst="rect">
            <a:avLst/>
          </a:prstGeom>
          <a:solidFill>
            <a:schemeClr val="bg1"/>
          </a:solidFill>
          <a:ln w="28575">
            <a:solidFill>
              <a:srgbClr val="336699"/>
            </a:solidFill>
            <a:miter lim="800000"/>
            <a:headEnd/>
            <a:tailEnd/>
          </a:ln>
        </p:spPr>
        <p:txBody>
          <a:bodyPr wrap="square">
            <a:spAutoFit/>
          </a:bodyPr>
          <a:lstStyle/>
          <a:p>
            <a:r>
              <a:rPr lang="fr-BE" sz="1200" b="0" dirty="0" smtClean="0">
                <a:solidFill>
                  <a:srgbClr val="336699"/>
                </a:solidFill>
              </a:rPr>
              <a:t>Bassin de rétention d’eau</a:t>
            </a:r>
            <a:endParaRPr lang="fr-FR" sz="1200" b="0" dirty="0">
              <a:solidFill>
                <a:srgbClr val="336699"/>
              </a:solidFill>
            </a:endParaRPr>
          </a:p>
        </p:txBody>
      </p:sp>
      <p:sp>
        <p:nvSpPr>
          <p:cNvPr id="15" name="Line 14"/>
          <p:cNvSpPr>
            <a:spLocks noChangeShapeType="1"/>
          </p:cNvSpPr>
          <p:nvPr/>
        </p:nvSpPr>
        <p:spPr bwMode="auto">
          <a:xfrm flipH="1" flipV="1">
            <a:off x="7056784" y="2348880"/>
            <a:ext cx="267840" cy="706946"/>
          </a:xfrm>
          <a:prstGeom prst="line">
            <a:avLst/>
          </a:prstGeom>
          <a:noFill/>
          <a:ln w="28575">
            <a:solidFill>
              <a:srgbClr val="336699"/>
            </a:solidFill>
            <a:round/>
            <a:headEnd/>
            <a:tailEnd/>
          </a:ln>
        </p:spPr>
        <p:txBody>
          <a:bodyPr/>
          <a:lstStyle/>
          <a:p>
            <a:endParaRPr lang="fr-FR"/>
          </a:p>
        </p:txBody>
      </p:sp>
      <p:sp>
        <p:nvSpPr>
          <p:cNvPr id="16" name="ZoneTexte 15"/>
          <p:cNvSpPr txBox="1"/>
          <p:nvPr/>
        </p:nvSpPr>
        <p:spPr>
          <a:xfrm>
            <a:off x="397550" y="1916832"/>
            <a:ext cx="1404552" cy="461665"/>
          </a:xfrm>
          <a:prstGeom prst="rect">
            <a:avLst/>
          </a:prstGeom>
          <a:noFill/>
        </p:spPr>
        <p:txBody>
          <a:bodyPr wrap="none" rtlCol="0">
            <a:spAutoFit/>
          </a:bodyPr>
          <a:lstStyle/>
          <a:p>
            <a:r>
              <a:rPr lang="fr-BE" sz="1200" dirty="0" smtClean="0">
                <a:solidFill>
                  <a:schemeClr val="tx1"/>
                </a:solidFill>
              </a:rPr>
              <a:t>103 maisons</a:t>
            </a:r>
          </a:p>
          <a:p>
            <a:r>
              <a:rPr lang="fr-BE" sz="1200" dirty="0" smtClean="0">
                <a:solidFill>
                  <a:schemeClr val="tx1"/>
                </a:solidFill>
              </a:rPr>
              <a:t>72 appartements</a:t>
            </a:r>
          </a:p>
        </p:txBody>
      </p:sp>
    </p:spTree>
    <p:extLst>
      <p:ext uri="{BB962C8B-B14F-4D97-AF65-F5344CB8AC3E}">
        <p14:creationId xmlns:p14="http://schemas.microsoft.com/office/powerpoint/2010/main" val="99699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16</a:t>
            </a:fld>
            <a:endParaRPr lang="en-US"/>
          </a:p>
        </p:txBody>
      </p:sp>
      <p:sp>
        <p:nvSpPr>
          <p:cNvPr id="3" name="ZoneTexte 2"/>
          <p:cNvSpPr txBox="1"/>
          <p:nvPr/>
        </p:nvSpPr>
        <p:spPr>
          <a:xfrm>
            <a:off x="2664296" y="332656"/>
            <a:ext cx="5724128" cy="369332"/>
          </a:xfrm>
          <a:prstGeom prst="rect">
            <a:avLst/>
          </a:prstGeom>
          <a:noFill/>
        </p:spPr>
        <p:txBody>
          <a:bodyPr wrap="square" rtlCol="0">
            <a:spAutoFit/>
          </a:bodyPr>
          <a:lstStyle/>
          <a:p>
            <a:pPr marL="0" lvl="1"/>
            <a:r>
              <a:rPr lang="fr-BE" sz="1800" b="0" dirty="0" smtClean="0">
                <a:solidFill>
                  <a:schemeClr val="tx1"/>
                </a:solidFill>
              </a:rPr>
              <a:t>Exemple dans le cadre d’un permis d’urbanisation</a:t>
            </a:r>
            <a:endParaRPr lang="fr-BE" sz="1800" b="0" baseline="30000" dirty="0" smtClean="0">
              <a:solidFill>
                <a:schemeClr val="tx1"/>
              </a:solidFill>
            </a:endParaRPr>
          </a:p>
        </p:txBody>
      </p:sp>
      <p:pic>
        <p:nvPicPr>
          <p:cNvPr id="4" name="Image 3"/>
          <p:cNvPicPr>
            <a:picLocks noChangeAspect="1"/>
          </p:cNvPicPr>
          <p:nvPr/>
        </p:nvPicPr>
        <p:blipFill>
          <a:blip r:embed="rId3"/>
          <a:stretch>
            <a:fillRect/>
          </a:stretch>
        </p:blipFill>
        <p:spPr>
          <a:xfrm>
            <a:off x="1170125" y="1624436"/>
            <a:ext cx="6876771" cy="4859036"/>
          </a:xfrm>
          <a:prstGeom prst="rect">
            <a:avLst/>
          </a:prstGeom>
        </p:spPr>
      </p:pic>
      <p:sp>
        <p:nvSpPr>
          <p:cNvPr id="5" name="ZoneTexte 4"/>
          <p:cNvSpPr txBox="1"/>
          <p:nvPr/>
        </p:nvSpPr>
        <p:spPr>
          <a:xfrm>
            <a:off x="216024" y="756200"/>
            <a:ext cx="1107996" cy="369332"/>
          </a:xfrm>
          <a:prstGeom prst="rect">
            <a:avLst/>
          </a:prstGeom>
          <a:noFill/>
        </p:spPr>
        <p:txBody>
          <a:bodyPr wrap="none" rtlCol="0">
            <a:spAutoFit/>
          </a:bodyPr>
          <a:lstStyle/>
          <a:p>
            <a:r>
              <a:rPr lang="fr-BE" sz="1800" b="1" dirty="0" smtClean="0">
                <a:solidFill>
                  <a:srgbClr val="C00000"/>
                </a:solidFill>
              </a:rPr>
              <a:t>Charges</a:t>
            </a:r>
            <a:endParaRPr lang="fr-BE" sz="1800" b="1" dirty="0">
              <a:solidFill>
                <a:srgbClr val="C00000"/>
              </a:solidFill>
            </a:endParaRPr>
          </a:p>
        </p:txBody>
      </p:sp>
      <p:sp>
        <p:nvSpPr>
          <p:cNvPr id="6" name="Line 14"/>
          <p:cNvSpPr>
            <a:spLocks noChangeShapeType="1"/>
          </p:cNvSpPr>
          <p:nvPr/>
        </p:nvSpPr>
        <p:spPr bwMode="auto">
          <a:xfrm flipH="1" flipV="1">
            <a:off x="3915691" y="3871593"/>
            <a:ext cx="344500" cy="1857032"/>
          </a:xfrm>
          <a:prstGeom prst="line">
            <a:avLst/>
          </a:prstGeom>
          <a:noFill/>
          <a:ln w="28575">
            <a:solidFill>
              <a:srgbClr val="336699"/>
            </a:solidFill>
            <a:round/>
            <a:headEnd/>
            <a:tailEnd/>
          </a:ln>
        </p:spPr>
        <p:txBody>
          <a:bodyPr/>
          <a:lstStyle/>
          <a:p>
            <a:endParaRPr lang="fr-FR"/>
          </a:p>
        </p:txBody>
      </p:sp>
      <p:pic>
        <p:nvPicPr>
          <p:cNvPr id="7" name="Image 6"/>
          <p:cNvPicPr>
            <a:picLocks noChangeAspect="1"/>
          </p:cNvPicPr>
          <p:nvPr/>
        </p:nvPicPr>
        <p:blipFill>
          <a:blip r:embed="rId4"/>
          <a:stretch>
            <a:fillRect/>
          </a:stretch>
        </p:blipFill>
        <p:spPr>
          <a:xfrm>
            <a:off x="4689837" y="4613244"/>
            <a:ext cx="1673046" cy="1735287"/>
          </a:xfrm>
          <a:prstGeom prst="rect">
            <a:avLst/>
          </a:prstGeom>
          <a:ln>
            <a:solidFill>
              <a:schemeClr val="tx1">
                <a:lumMod val="65000"/>
                <a:lumOff val="35000"/>
              </a:schemeClr>
            </a:solidFill>
          </a:ln>
        </p:spPr>
      </p:pic>
      <p:sp>
        <p:nvSpPr>
          <p:cNvPr id="8" name="Text Box 11"/>
          <p:cNvSpPr txBox="1">
            <a:spLocks noChangeArrowheads="1"/>
          </p:cNvSpPr>
          <p:nvPr/>
        </p:nvSpPr>
        <p:spPr bwMode="auto">
          <a:xfrm>
            <a:off x="246380" y="4282880"/>
            <a:ext cx="1501660" cy="461665"/>
          </a:xfrm>
          <a:prstGeom prst="rect">
            <a:avLst/>
          </a:prstGeom>
          <a:solidFill>
            <a:schemeClr val="bg1"/>
          </a:solidFill>
          <a:ln w="28575">
            <a:solidFill>
              <a:srgbClr val="336699"/>
            </a:solidFill>
            <a:miter lim="800000"/>
            <a:headEnd/>
            <a:tailEnd/>
          </a:ln>
        </p:spPr>
        <p:txBody>
          <a:bodyPr wrap="square">
            <a:spAutoFit/>
          </a:bodyPr>
          <a:lstStyle/>
          <a:p>
            <a:r>
              <a:rPr lang="fr-BE" sz="1200" b="0" dirty="0" smtClean="0">
                <a:solidFill>
                  <a:srgbClr val="336699"/>
                </a:solidFill>
              </a:rPr>
              <a:t>Les modules de jeux</a:t>
            </a:r>
            <a:endParaRPr lang="fr-FR" sz="1200" b="0" dirty="0">
              <a:solidFill>
                <a:srgbClr val="336699"/>
              </a:solidFill>
            </a:endParaRPr>
          </a:p>
        </p:txBody>
      </p:sp>
      <p:sp>
        <p:nvSpPr>
          <p:cNvPr id="9" name="Line 14"/>
          <p:cNvSpPr>
            <a:spLocks noChangeShapeType="1"/>
          </p:cNvSpPr>
          <p:nvPr/>
        </p:nvSpPr>
        <p:spPr bwMode="auto">
          <a:xfrm flipH="1">
            <a:off x="1754294" y="3717032"/>
            <a:ext cx="1921728" cy="704347"/>
          </a:xfrm>
          <a:prstGeom prst="line">
            <a:avLst/>
          </a:prstGeom>
          <a:noFill/>
          <a:ln w="28575">
            <a:solidFill>
              <a:srgbClr val="336699"/>
            </a:solidFill>
            <a:round/>
            <a:headEnd/>
            <a:tailEnd/>
          </a:ln>
        </p:spPr>
        <p:txBody>
          <a:bodyPr/>
          <a:lstStyle/>
          <a:p>
            <a:endParaRPr lang="fr-FR"/>
          </a:p>
        </p:txBody>
      </p:sp>
      <p:sp>
        <p:nvSpPr>
          <p:cNvPr id="10" name="Text Box 11"/>
          <p:cNvSpPr txBox="1">
            <a:spLocks noChangeArrowheads="1"/>
          </p:cNvSpPr>
          <p:nvPr/>
        </p:nvSpPr>
        <p:spPr bwMode="auto">
          <a:xfrm>
            <a:off x="5708142" y="1155073"/>
            <a:ext cx="2338754" cy="461665"/>
          </a:xfrm>
          <a:prstGeom prst="rect">
            <a:avLst/>
          </a:prstGeom>
          <a:solidFill>
            <a:schemeClr val="bg1"/>
          </a:solidFill>
          <a:ln w="28575">
            <a:solidFill>
              <a:srgbClr val="336699"/>
            </a:solidFill>
            <a:miter lim="800000"/>
            <a:headEnd/>
            <a:tailEnd/>
          </a:ln>
        </p:spPr>
        <p:txBody>
          <a:bodyPr>
            <a:spAutoFit/>
          </a:bodyPr>
          <a:lstStyle/>
          <a:p>
            <a:r>
              <a:rPr lang="fr-BE" sz="1200" b="0" dirty="0" smtClean="0">
                <a:solidFill>
                  <a:srgbClr val="336699"/>
                </a:solidFill>
              </a:rPr>
              <a:t>L’aménagement d’un trottoir en bordure du site</a:t>
            </a:r>
            <a:endParaRPr lang="fr-FR" sz="1200" b="0" dirty="0">
              <a:solidFill>
                <a:srgbClr val="336699"/>
              </a:solidFill>
            </a:endParaRPr>
          </a:p>
        </p:txBody>
      </p:sp>
      <p:sp>
        <p:nvSpPr>
          <p:cNvPr id="11" name="Line 14"/>
          <p:cNvSpPr>
            <a:spLocks noChangeShapeType="1"/>
          </p:cNvSpPr>
          <p:nvPr/>
        </p:nvSpPr>
        <p:spPr bwMode="auto">
          <a:xfrm flipH="1">
            <a:off x="6552728" y="1624436"/>
            <a:ext cx="216024" cy="2724550"/>
          </a:xfrm>
          <a:prstGeom prst="line">
            <a:avLst/>
          </a:prstGeom>
          <a:noFill/>
          <a:ln w="28575">
            <a:solidFill>
              <a:srgbClr val="336699"/>
            </a:solidFill>
            <a:round/>
            <a:headEnd/>
            <a:tailEnd/>
          </a:ln>
        </p:spPr>
        <p:txBody>
          <a:bodyPr/>
          <a:lstStyle/>
          <a:p>
            <a:endParaRPr lang="fr-FR"/>
          </a:p>
        </p:txBody>
      </p:sp>
      <p:sp>
        <p:nvSpPr>
          <p:cNvPr id="12" name="Text Box 11"/>
          <p:cNvSpPr txBox="1">
            <a:spLocks noChangeArrowheads="1"/>
          </p:cNvSpPr>
          <p:nvPr/>
        </p:nvSpPr>
        <p:spPr bwMode="auto">
          <a:xfrm>
            <a:off x="2269756" y="5736323"/>
            <a:ext cx="2338754" cy="276999"/>
          </a:xfrm>
          <a:prstGeom prst="rect">
            <a:avLst/>
          </a:prstGeom>
          <a:solidFill>
            <a:schemeClr val="bg1"/>
          </a:solidFill>
          <a:ln w="28575">
            <a:solidFill>
              <a:srgbClr val="336699"/>
            </a:solidFill>
            <a:miter lim="800000"/>
            <a:headEnd/>
            <a:tailEnd/>
          </a:ln>
        </p:spPr>
        <p:txBody>
          <a:bodyPr>
            <a:spAutoFit/>
          </a:bodyPr>
          <a:lstStyle/>
          <a:p>
            <a:r>
              <a:rPr lang="fr-BE" sz="1200" b="0" dirty="0" smtClean="0">
                <a:solidFill>
                  <a:srgbClr val="336699"/>
                </a:solidFill>
              </a:rPr>
              <a:t>L’aménagement d’un parc</a:t>
            </a:r>
            <a:endParaRPr lang="fr-FR" sz="1200" b="0" dirty="0">
              <a:solidFill>
                <a:srgbClr val="336699"/>
              </a:solidFill>
            </a:endParaRPr>
          </a:p>
        </p:txBody>
      </p:sp>
      <p:pic>
        <p:nvPicPr>
          <p:cNvPr id="13" name="Image 12"/>
          <p:cNvPicPr>
            <a:picLocks noChangeAspect="1"/>
          </p:cNvPicPr>
          <p:nvPr/>
        </p:nvPicPr>
        <p:blipFill>
          <a:blip r:embed="rId5"/>
          <a:stretch>
            <a:fillRect/>
          </a:stretch>
        </p:blipFill>
        <p:spPr>
          <a:xfrm>
            <a:off x="138529" y="1184742"/>
            <a:ext cx="2381751" cy="1909122"/>
          </a:xfrm>
          <a:prstGeom prst="rect">
            <a:avLst/>
          </a:prstGeom>
        </p:spPr>
      </p:pic>
      <p:sp>
        <p:nvSpPr>
          <p:cNvPr id="14" name="Line 14"/>
          <p:cNvSpPr>
            <a:spLocks noChangeShapeType="1"/>
          </p:cNvSpPr>
          <p:nvPr/>
        </p:nvSpPr>
        <p:spPr bwMode="auto">
          <a:xfrm flipH="1">
            <a:off x="1023361" y="1298614"/>
            <a:ext cx="1784951" cy="318124"/>
          </a:xfrm>
          <a:prstGeom prst="line">
            <a:avLst/>
          </a:prstGeom>
          <a:noFill/>
          <a:ln w="28575">
            <a:solidFill>
              <a:srgbClr val="336699"/>
            </a:solidFill>
            <a:round/>
            <a:headEnd/>
            <a:tailEnd/>
          </a:ln>
        </p:spPr>
        <p:txBody>
          <a:bodyPr/>
          <a:lstStyle/>
          <a:p>
            <a:endParaRPr lang="fr-FR"/>
          </a:p>
        </p:txBody>
      </p:sp>
      <p:sp>
        <p:nvSpPr>
          <p:cNvPr id="15" name="Text Box 11"/>
          <p:cNvSpPr txBox="1">
            <a:spLocks noChangeArrowheads="1"/>
          </p:cNvSpPr>
          <p:nvPr/>
        </p:nvSpPr>
        <p:spPr bwMode="auto">
          <a:xfrm>
            <a:off x="2839631" y="929216"/>
            <a:ext cx="2338754" cy="461665"/>
          </a:xfrm>
          <a:prstGeom prst="rect">
            <a:avLst/>
          </a:prstGeom>
          <a:solidFill>
            <a:schemeClr val="bg1"/>
          </a:solidFill>
          <a:ln w="28575">
            <a:solidFill>
              <a:srgbClr val="336699"/>
            </a:solidFill>
            <a:miter lim="800000"/>
            <a:headEnd/>
            <a:tailEnd/>
          </a:ln>
        </p:spPr>
        <p:txBody>
          <a:bodyPr>
            <a:spAutoFit/>
          </a:bodyPr>
          <a:lstStyle/>
          <a:p>
            <a:r>
              <a:rPr lang="fr-BE" sz="1200" b="0" dirty="0" smtClean="0">
                <a:solidFill>
                  <a:srgbClr val="336699"/>
                </a:solidFill>
              </a:rPr>
              <a:t>Le réfection d’une voirie en dehors du périmètre</a:t>
            </a:r>
            <a:endParaRPr lang="fr-FR" sz="1200" b="0" dirty="0">
              <a:solidFill>
                <a:srgbClr val="336699"/>
              </a:solidFill>
            </a:endParaRPr>
          </a:p>
        </p:txBody>
      </p:sp>
    </p:spTree>
    <p:extLst>
      <p:ext uri="{BB962C8B-B14F-4D97-AF65-F5344CB8AC3E}">
        <p14:creationId xmlns:p14="http://schemas.microsoft.com/office/powerpoint/2010/main" val="403561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2B3B-882E-40F3-A32F-6DD516915044}" type="slidenum">
              <a:rPr lang="en-US" smtClean="0"/>
              <a:pPr/>
              <a:t>17</a:t>
            </a:fld>
            <a:endParaRPr lang="en-US"/>
          </a:p>
        </p:txBody>
      </p:sp>
      <p:sp>
        <p:nvSpPr>
          <p:cNvPr id="5" name="Text Box 5"/>
          <p:cNvSpPr txBox="1">
            <a:spLocks noChangeArrowheads="1"/>
          </p:cNvSpPr>
          <p:nvPr/>
        </p:nvSpPr>
        <p:spPr bwMode="auto">
          <a:xfrm>
            <a:off x="395536" y="1340768"/>
            <a:ext cx="7948246" cy="3046988"/>
          </a:xfrm>
          <a:prstGeom prst="rect">
            <a:avLst/>
          </a:prstGeom>
          <a:noFill/>
          <a:ln w="9525">
            <a:noFill/>
            <a:miter lim="800000"/>
            <a:headEnd/>
            <a:tailEnd/>
          </a:ln>
        </p:spPr>
        <p:txBody>
          <a:bodyPr>
            <a:spAutoFit/>
          </a:bodyPr>
          <a:lstStyle/>
          <a:p>
            <a:endParaRPr lang="fr-FR" sz="1600" b="0" dirty="0">
              <a:solidFill>
                <a:schemeClr val="tx1"/>
              </a:solidFill>
              <a:latin typeface="Arial" panose="020B0604020202020204" pitchFamily="34" charset="0"/>
              <a:cs typeface="Arial" panose="020B0604020202020204" pitchFamily="34" charset="0"/>
            </a:endParaRPr>
          </a:p>
          <a:p>
            <a:r>
              <a:rPr lang="fr-FR" sz="1600" b="0" dirty="0">
                <a:solidFill>
                  <a:schemeClr val="tx1"/>
                </a:solidFill>
                <a:latin typeface="Arial" panose="020B0604020202020204" pitchFamily="34" charset="0"/>
                <a:cs typeface="Arial" panose="020B0604020202020204" pitchFamily="34" charset="0"/>
              </a:rPr>
              <a:t>L’examen du respect du principe de proportionnalité se fait en </a:t>
            </a:r>
            <a:r>
              <a:rPr lang="fr-FR" sz="1600" b="0" u="sng" dirty="0">
                <a:solidFill>
                  <a:schemeClr val="tx1"/>
                </a:solidFill>
                <a:latin typeface="Arial" panose="020B0604020202020204" pitchFamily="34" charset="0"/>
                <a:cs typeface="Arial" panose="020B0604020202020204" pitchFamily="34" charset="0"/>
              </a:rPr>
              <a:t>comparant</a:t>
            </a:r>
            <a:r>
              <a:rPr lang="fr-FR" sz="1600" b="0" dirty="0">
                <a:solidFill>
                  <a:schemeClr val="tx1"/>
                </a:solidFill>
                <a:latin typeface="Arial" panose="020B0604020202020204" pitchFamily="34" charset="0"/>
                <a:cs typeface="Arial" panose="020B0604020202020204" pitchFamily="34" charset="0"/>
              </a:rPr>
              <a:t> le coût des charges envisagées et le coût jugé raisonnable estimé sur base d’un système numéraire. Le coût de la charge doit représenter une partie raisonnable du coût de l’ensemble des travaux autorisés. </a:t>
            </a:r>
          </a:p>
          <a:p>
            <a:endParaRPr lang="fr-FR" sz="1600" b="0" dirty="0">
              <a:solidFill>
                <a:schemeClr val="tx1"/>
              </a:solidFill>
              <a:latin typeface="Arial" panose="020B0604020202020204" pitchFamily="34" charset="0"/>
              <a:cs typeface="Arial" panose="020B0604020202020204" pitchFamily="34" charset="0"/>
            </a:endParaRPr>
          </a:p>
          <a:p>
            <a:r>
              <a:rPr lang="fr-FR" sz="1600" b="0" u="sng" dirty="0">
                <a:solidFill>
                  <a:schemeClr val="tx1"/>
                </a:solidFill>
                <a:latin typeface="Arial" panose="020B0604020202020204" pitchFamily="34" charset="0"/>
                <a:cs typeface="Arial" panose="020B0604020202020204" pitchFamily="34" charset="0"/>
              </a:rPr>
              <a:t>1</a:t>
            </a:r>
            <a:r>
              <a:rPr lang="fr-FR" sz="1600" b="0" u="sng" baseline="30000" dirty="0">
                <a:solidFill>
                  <a:schemeClr val="tx1"/>
                </a:solidFill>
                <a:latin typeface="Arial" panose="020B0604020202020204" pitchFamily="34" charset="0"/>
                <a:cs typeface="Arial" panose="020B0604020202020204" pitchFamily="34" charset="0"/>
              </a:rPr>
              <a:t>ière</a:t>
            </a:r>
            <a:r>
              <a:rPr lang="fr-FR" sz="1600" b="0" u="sng" dirty="0">
                <a:solidFill>
                  <a:schemeClr val="tx1"/>
                </a:solidFill>
                <a:latin typeface="Arial" panose="020B0604020202020204" pitchFamily="34" charset="0"/>
                <a:cs typeface="Arial" panose="020B0604020202020204" pitchFamily="34" charset="0"/>
              </a:rPr>
              <a:t> étape. </a:t>
            </a:r>
            <a:r>
              <a:rPr lang="fr-FR" sz="1600" b="0" dirty="0">
                <a:solidFill>
                  <a:schemeClr val="tx1"/>
                </a:solidFill>
                <a:latin typeface="Arial" panose="020B0604020202020204" pitchFamily="34" charset="0"/>
                <a:cs typeface="Arial" panose="020B0604020202020204" pitchFamily="34" charset="0"/>
              </a:rPr>
              <a:t>Le coût des charges envisagées est estimé par les différents services concernés. C’est le coût moyen de la construction ou de la réalisation de l’aménagement qui est pris en </a:t>
            </a:r>
            <a:r>
              <a:rPr lang="fr-FR" sz="1600" b="0" dirty="0" smtClean="0">
                <a:solidFill>
                  <a:schemeClr val="tx1"/>
                </a:solidFill>
                <a:latin typeface="Arial" panose="020B0604020202020204" pitchFamily="34" charset="0"/>
                <a:cs typeface="Arial" panose="020B0604020202020204" pitchFamily="34" charset="0"/>
              </a:rPr>
              <a:t>considération</a:t>
            </a:r>
            <a:r>
              <a:rPr lang="fr-FR" sz="1600" b="0" dirty="0">
                <a:solidFill>
                  <a:schemeClr val="tx1"/>
                </a:solidFill>
                <a:latin typeface="Arial" panose="020B0604020202020204" pitchFamily="34" charset="0"/>
                <a:cs typeface="Arial" panose="020B0604020202020204" pitchFamily="34" charset="0"/>
              </a:rPr>
              <a:t> </a:t>
            </a:r>
            <a:r>
              <a:rPr lang="fr-FR" sz="1600" b="0" dirty="0" smtClean="0">
                <a:solidFill>
                  <a:schemeClr val="tx1"/>
                </a:solidFill>
                <a:latin typeface="Arial" panose="020B0604020202020204" pitchFamily="34" charset="0"/>
                <a:cs typeface="Arial" panose="020B0604020202020204" pitchFamily="34" charset="0"/>
              </a:rPr>
              <a:t>(ne prend pas en compte les frais d’entretien et de gestion).</a:t>
            </a:r>
          </a:p>
          <a:p>
            <a:endParaRPr lang="fr-FR" sz="1600" b="0" dirty="0">
              <a:solidFill>
                <a:schemeClr val="tx1"/>
              </a:solidFill>
              <a:latin typeface="Arial" panose="020B0604020202020204" pitchFamily="34" charset="0"/>
              <a:cs typeface="Arial" panose="020B0604020202020204" pitchFamily="34" charset="0"/>
            </a:endParaRPr>
          </a:p>
          <a:p>
            <a:endParaRPr lang="fr-FR" sz="1600" b="0" dirty="0">
              <a:solidFill>
                <a:schemeClr val="tx1"/>
              </a:solidFill>
              <a:latin typeface="Arial" panose="020B0604020202020204" pitchFamily="34" charset="0"/>
              <a:cs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528600527"/>
              </p:ext>
            </p:extLst>
          </p:nvPr>
        </p:nvGraphicFramePr>
        <p:xfrm>
          <a:off x="1350941" y="4653136"/>
          <a:ext cx="6037436" cy="978024"/>
        </p:xfrm>
        <a:graphic>
          <a:graphicData uri="http://schemas.openxmlformats.org/drawingml/2006/table">
            <a:tbl>
              <a:tblPr>
                <a:tableStyleId>{5C22544A-7EE6-4342-B048-85BDC9FD1C3A}</a:tableStyleId>
              </a:tblPr>
              <a:tblGrid>
                <a:gridCol w="5017922"/>
                <a:gridCol w="1019514"/>
              </a:tblGrid>
              <a:tr h="244506">
                <a:tc>
                  <a:txBody>
                    <a:bodyPr/>
                    <a:lstStyle/>
                    <a:p>
                      <a:pPr algn="l" fontAlgn="b"/>
                      <a:r>
                        <a:rPr lang="fr-BE" sz="1100" u="none" strike="noStrike" dirty="0">
                          <a:effectLst/>
                        </a:rPr>
                        <a:t>Réaménagement de la rue des Forsythias</a:t>
                      </a:r>
                      <a:endParaRPr lang="fr-B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BE" sz="1100" u="none" strike="noStrike">
                          <a:effectLst/>
                        </a:rPr>
                        <a:t>280.000</a:t>
                      </a:r>
                      <a:endParaRPr lang="fr-BE" sz="1100" b="0" i="0" u="none" strike="noStrike">
                        <a:solidFill>
                          <a:srgbClr val="000000"/>
                        </a:solidFill>
                        <a:effectLst/>
                        <a:latin typeface="Calibri" panose="020F0502020204030204" pitchFamily="34" charset="0"/>
                      </a:endParaRPr>
                    </a:p>
                  </a:txBody>
                  <a:tcPr marL="9525" marR="9525" marT="9525" marB="0" anchor="b"/>
                </a:tc>
              </a:tr>
              <a:tr h="244506">
                <a:tc>
                  <a:txBody>
                    <a:bodyPr/>
                    <a:lstStyle/>
                    <a:p>
                      <a:pPr algn="l" fontAlgn="b"/>
                      <a:r>
                        <a:rPr lang="fr-BE" sz="1100" u="none" strike="noStrike">
                          <a:effectLst/>
                        </a:rPr>
                        <a:t>Parc public - estimation</a:t>
                      </a:r>
                      <a:endParaRPr lang="fr-B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BE" sz="1100" u="none" strike="noStrike">
                          <a:effectLst/>
                        </a:rPr>
                        <a:t>200.000</a:t>
                      </a:r>
                      <a:endParaRPr lang="fr-BE" sz="1100" b="0" i="0" u="none" strike="noStrike">
                        <a:solidFill>
                          <a:srgbClr val="000000"/>
                        </a:solidFill>
                        <a:effectLst/>
                        <a:latin typeface="Calibri" panose="020F0502020204030204" pitchFamily="34" charset="0"/>
                      </a:endParaRPr>
                    </a:p>
                  </a:txBody>
                  <a:tcPr marL="9525" marR="9525" marT="9525" marB="0" anchor="b"/>
                </a:tc>
              </a:tr>
              <a:tr h="244506">
                <a:tc>
                  <a:txBody>
                    <a:bodyPr/>
                    <a:lstStyle/>
                    <a:p>
                      <a:pPr algn="l" fontAlgn="b"/>
                      <a:r>
                        <a:rPr lang="fr-BE" sz="1100" u="none" strike="noStrike">
                          <a:effectLst/>
                        </a:rPr>
                        <a:t>Module de jeux</a:t>
                      </a:r>
                      <a:endParaRPr lang="fr-B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BE" sz="1100" u="none" strike="noStrike">
                          <a:effectLst/>
                        </a:rPr>
                        <a:t>75.000</a:t>
                      </a:r>
                      <a:endParaRPr lang="fr-BE" sz="1100" b="0" i="0" u="none" strike="noStrike">
                        <a:solidFill>
                          <a:srgbClr val="000000"/>
                        </a:solidFill>
                        <a:effectLst/>
                        <a:latin typeface="Calibri" panose="020F0502020204030204" pitchFamily="34" charset="0"/>
                      </a:endParaRPr>
                    </a:p>
                  </a:txBody>
                  <a:tcPr marL="9525" marR="9525" marT="9525" marB="0" anchor="b"/>
                </a:tc>
              </a:tr>
              <a:tr h="244506">
                <a:tc>
                  <a:txBody>
                    <a:bodyPr/>
                    <a:lstStyle/>
                    <a:p>
                      <a:pPr algn="l" fontAlgn="b"/>
                      <a:r>
                        <a:rPr lang="fr-BE" sz="1100" u="none" strike="noStrike" dirty="0">
                          <a:effectLst/>
                        </a:rPr>
                        <a:t>Trottoir</a:t>
                      </a:r>
                      <a:endParaRPr lang="fr-B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BE" sz="1100" u="none" strike="noStrike" dirty="0">
                          <a:effectLst/>
                        </a:rPr>
                        <a:t>55.000</a:t>
                      </a:r>
                      <a:endParaRPr lang="fr-BE"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7" name="ZoneTexte 1"/>
          <p:cNvSpPr txBox="1">
            <a:spLocks noChangeArrowheads="1"/>
          </p:cNvSpPr>
          <p:nvPr/>
        </p:nvSpPr>
        <p:spPr bwMode="auto">
          <a:xfrm>
            <a:off x="395536" y="4022735"/>
            <a:ext cx="7776864" cy="307777"/>
          </a:xfrm>
          <a:prstGeom prst="rect">
            <a:avLst/>
          </a:prstGeom>
          <a:noFill/>
          <a:ln w="9525">
            <a:noFill/>
            <a:miter lim="800000"/>
            <a:headEnd/>
            <a:tailEnd/>
          </a:ln>
        </p:spPr>
        <p:txBody>
          <a:bodyPr wrap="square">
            <a:spAutoFit/>
          </a:bodyPr>
          <a:lstStyle/>
          <a:p>
            <a:r>
              <a:rPr lang="fr-BE" dirty="0" smtClean="0">
                <a:solidFill>
                  <a:srgbClr val="FF0000"/>
                </a:solidFill>
              </a:rPr>
              <a:t>Dans le </a:t>
            </a:r>
            <a:r>
              <a:rPr lang="fr-BE" dirty="0">
                <a:solidFill>
                  <a:srgbClr val="FF0000"/>
                </a:solidFill>
              </a:rPr>
              <a:t>cas présenté le total des charges est estimé  </a:t>
            </a:r>
            <a:r>
              <a:rPr lang="fr-BE" dirty="0" smtClean="0">
                <a:solidFill>
                  <a:srgbClr val="FF0000"/>
                </a:solidFill>
              </a:rPr>
              <a:t>: </a:t>
            </a:r>
            <a:r>
              <a:rPr lang="fr-BE" dirty="0">
                <a:solidFill>
                  <a:srgbClr val="FF0000"/>
                </a:solidFill>
              </a:rPr>
              <a:t>+/- </a:t>
            </a:r>
            <a:r>
              <a:rPr lang="fr-BE" dirty="0" smtClean="0">
                <a:solidFill>
                  <a:srgbClr val="FF0000"/>
                </a:solidFill>
              </a:rPr>
              <a:t>610.000 </a:t>
            </a:r>
            <a:r>
              <a:rPr lang="fr-BE" dirty="0">
                <a:solidFill>
                  <a:srgbClr val="FF0000"/>
                </a:solidFill>
              </a:rPr>
              <a:t>euros TVAC.</a:t>
            </a:r>
          </a:p>
        </p:txBody>
      </p:sp>
      <p:sp>
        <p:nvSpPr>
          <p:cNvPr id="8" name="Rectangle 7"/>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23900"/>
            <a:r>
              <a:rPr lang="fr-BE" sz="3000" dirty="0" smtClean="0">
                <a:solidFill>
                  <a:schemeClr val="bg1"/>
                </a:solidFill>
              </a:rPr>
              <a:t>Application</a:t>
            </a:r>
            <a:endParaRPr lang="fr-BE" sz="3000" dirty="0">
              <a:solidFill>
                <a:schemeClr val="bg1"/>
              </a:solidFill>
            </a:endParaRPr>
          </a:p>
        </p:txBody>
      </p:sp>
    </p:spTree>
    <p:extLst>
      <p:ext uri="{BB962C8B-B14F-4D97-AF65-F5344CB8AC3E}">
        <p14:creationId xmlns:p14="http://schemas.microsoft.com/office/powerpoint/2010/main" val="21272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2B3B-882E-40F3-A32F-6DD516915044}" type="slidenum">
              <a:rPr lang="en-US" smtClean="0"/>
              <a:pPr/>
              <a:t>18</a:t>
            </a:fld>
            <a:endParaRPr lang="en-US"/>
          </a:p>
        </p:txBody>
      </p:sp>
      <p:sp>
        <p:nvSpPr>
          <p:cNvPr id="4" name="Text Box 7"/>
          <p:cNvSpPr txBox="1">
            <a:spLocks noChangeArrowheads="1"/>
          </p:cNvSpPr>
          <p:nvPr/>
        </p:nvSpPr>
        <p:spPr bwMode="auto">
          <a:xfrm>
            <a:off x="254844" y="1268760"/>
            <a:ext cx="8136904" cy="2308324"/>
          </a:xfrm>
          <a:prstGeom prst="rect">
            <a:avLst/>
          </a:prstGeom>
          <a:noFill/>
          <a:ln w="9525">
            <a:noFill/>
            <a:miter lim="800000"/>
            <a:headEnd/>
            <a:tailEnd/>
          </a:ln>
        </p:spPr>
        <p:txBody>
          <a:bodyPr wrap="square">
            <a:spAutoFit/>
          </a:bodyPr>
          <a:lstStyle/>
          <a:p>
            <a:r>
              <a:rPr lang="fr-FR" sz="1600" b="0" u="sng" dirty="0">
                <a:solidFill>
                  <a:schemeClr val="tx1"/>
                </a:solidFill>
                <a:latin typeface="Arial" panose="020B0604020202020204" pitchFamily="34" charset="0"/>
                <a:cs typeface="Arial" panose="020B0604020202020204" pitchFamily="34" charset="0"/>
              </a:rPr>
              <a:t>2</a:t>
            </a:r>
            <a:r>
              <a:rPr lang="fr-FR" sz="1600" b="0" u="sng" baseline="30000" dirty="0">
                <a:solidFill>
                  <a:schemeClr val="tx1"/>
                </a:solidFill>
                <a:latin typeface="Arial" panose="020B0604020202020204" pitchFamily="34" charset="0"/>
                <a:cs typeface="Arial" panose="020B0604020202020204" pitchFamily="34" charset="0"/>
              </a:rPr>
              <a:t>ième</a:t>
            </a:r>
            <a:r>
              <a:rPr lang="fr-FR" sz="1600" b="0" u="sng" dirty="0">
                <a:solidFill>
                  <a:schemeClr val="tx1"/>
                </a:solidFill>
                <a:latin typeface="Arial" panose="020B0604020202020204" pitchFamily="34" charset="0"/>
                <a:cs typeface="Arial" panose="020B0604020202020204" pitchFamily="34" charset="0"/>
              </a:rPr>
              <a:t> étape</a:t>
            </a:r>
            <a:r>
              <a:rPr lang="fr-FR" sz="1600" b="0" dirty="0">
                <a:solidFill>
                  <a:schemeClr val="tx1"/>
                </a:solidFill>
                <a:latin typeface="Arial" panose="020B0604020202020204" pitchFamily="34" charset="0"/>
                <a:cs typeface="Arial" panose="020B0604020202020204" pitchFamily="34" charset="0"/>
              </a:rPr>
              <a:t>. Le système numéraire permet d’établir un montant maximum qui se base sur :</a:t>
            </a:r>
          </a:p>
          <a:p>
            <a:endParaRPr lang="fr-FR" sz="1600" b="0" dirty="0">
              <a:solidFill>
                <a:schemeClr val="tx1"/>
              </a:solidFill>
              <a:latin typeface="Arial" panose="020B0604020202020204" pitchFamily="34" charset="0"/>
              <a:cs typeface="Arial" panose="020B0604020202020204" pitchFamily="34" charset="0"/>
            </a:endParaRPr>
          </a:p>
          <a:p>
            <a:r>
              <a:rPr lang="fr-FR" sz="1600" b="0" dirty="0">
                <a:solidFill>
                  <a:schemeClr val="tx1"/>
                </a:solidFill>
                <a:latin typeface="Arial" panose="020B0604020202020204" pitchFamily="34" charset="0"/>
                <a:cs typeface="Arial" panose="020B0604020202020204" pitchFamily="34" charset="0"/>
              </a:rPr>
              <a:t>- </a:t>
            </a:r>
            <a:r>
              <a:rPr lang="fr-FR" sz="1600" b="0" dirty="0" smtClean="0">
                <a:solidFill>
                  <a:schemeClr val="tx1"/>
                </a:solidFill>
                <a:latin typeface="Arial" panose="020B0604020202020204" pitchFamily="34" charset="0"/>
                <a:cs typeface="Arial" panose="020B0604020202020204" pitchFamily="34" charset="0"/>
              </a:rPr>
              <a:t>   la </a:t>
            </a:r>
            <a:r>
              <a:rPr lang="fr-FR" sz="1600" b="0" dirty="0">
                <a:solidFill>
                  <a:schemeClr val="tx1"/>
                </a:solidFill>
                <a:latin typeface="Arial" panose="020B0604020202020204" pitchFamily="34" charset="0"/>
                <a:cs typeface="Arial" panose="020B0604020202020204" pitchFamily="34" charset="0"/>
              </a:rPr>
              <a:t>totalité des surfaces-planchers du </a:t>
            </a:r>
            <a:r>
              <a:rPr lang="fr-FR" sz="1600" b="0" dirty="0" smtClean="0">
                <a:solidFill>
                  <a:schemeClr val="tx1"/>
                </a:solidFill>
                <a:latin typeface="Arial" panose="020B0604020202020204" pitchFamily="34" charset="0"/>
                <a:cs typeface="Arial" panose="020B0604020202020204" pitchFamily="34" charset="0"/>
              </a:rPr>
              <a:t>projet</a:t>
            </a:r>
            <a:endParaRPr lang="fr-FR" sz="1600" b="0" dirty="0">
              <a:solidFill>
                <a:schemeClr val="tx1"/>
              </a:solidFill>
              <a:latin typeface="Arial" panose="020B0604020202020204" pitchFamily="34" charset="0"/>
              <a:cs typeface="Arial" panose="020B0604020202020204" pitchFamily="34" charset="0"/>
            </a:endParaRPr>
          </a:p>
          <a:p>
            <a:pPr marL="285750" indent="-285750">
              <a:buFontTx/>
              <a:buChar char="-"/>
            </a:pPr>
            <a:r>
              <a:rPr lang="fr-FR" sz="1600" b="0" dirty="0" smtClean="0">
                <a:solidFill>
                  <a:schemeClr val="tx1"/>
                </a:solidFill>
                <a:latin typeface="Arial" panose="020B0604020202020204" pitchFamily="34" charset="0"/>
                <a:cs typeface="Arial" panose="020B0604020202020204" pitchFamily="34" charset="0"/>
              </a:rPr>
              <a:t>d’un </a:t>
            </a:r>
            <a:r>
              <a:rPr lang="fr-FR" sz="1600" b="0" dirty="0">
                <a:solidFill>
                  <a:schemeClr val="tx1"/>
                </a:solidFill>
                <a:latin typeface="Arial" panose="020B0604020202020204" pitchFamily="34" charset="0"/>
                <a:cs typeface="Arial" panose="020B0604020202020204" pitchFamily="34" charset="0"/>
              </a:rPr>
              <a:t>montant de 60 euros TVA </a:t>
            </a:r>
            <a:r>
              <a:rPr lang="fr-FR" sz="1600" b="0" dirty="0" smtClean="0">
                <a:solidFill>
                  <a:schemeClr val="tx1"/>
                </a:solidFill>
                <a:latin typeface="Arial" panose="020B0604020202020204" pitchFamily="34" charset="0"/>
                <a:cs typeface="Arial" panose="020B0604020202020204" pitchFamily="34" charset="0"/>
              </a:rPr>
              <a:t>comprise/m</a:t>
            </a:r>
            <a:r>
              <a:rPr lang="fr-FR" sz="1600" b="0" baseline="30000" dirty="0" smtClean="0">
                <a:solidFill>
                  <a:schemeClr val="tx1"/>
                </a:solidFill>
                <a:latin typeface="Arial" panose="020B0604020202020204" pitchFamily="34" charset="0"/>
                <a:cs typeface="Arial" panose="020B0604020202020204" pitchFamily="34" charset="0"/>
              </a:rPr>
              <a:t>2</a:t>
            </a:r>
          </a:p>
          <a:p>
            <a:endParaRPr lang="fr-FR" sz="1600" b="0" dirty="0">
              <a:solidFill>
                <a:schemeClr val="tx1"/>
              </a:solidFill>
              <a:latin typeface="Arial" panose="020B0604020202020204" pitchFamily="34" charset="0"/>
              <a:cs typeface="Arial" panose="020B0604020202020204" pitchFamily="34" charset="0"/>
            </a:endParaRPr>
          </a:p>
          <a:p>
            <a:r>
              <a:rPr lang="fr-FR" sz="1600" b="0" dirty="0">
                <a:solidFill>
                  <a:schemeClr val="tx1"/>
                </a:solidFill>
                <a:latin typeface="Arial" panose="020B0604020202020204" pitchFamily="34" charset="0"/>
                <a:cs typeface="Arial" panose="020B0604020202020204" pitchFamily="34" charset="0"/>
              </a:rPr>
              <a:t>La surface-plancher est la totalité des planchers mis à couvert à l’exclusion des locaux situés sous le niveau du sol qui sont affectés au parcage lié au besoin de l’immeuble, aux caves, aux équipements techniques et aux dépôts.</a:t>
            </a:r>
          </a:p>
        </p:txBody>
      </p:sp>
      <p:sp>
        <p:nvSpPr>
          <p:cNvPr id="5" name="ZoneTexte 6"/>
          <p:cNvSpPr txBox="1">
            <a:spLocks noChangeArrowheads="1"/>
          </p:cNvSpPr>
          <p:nvPr/>
        </p:nvSpPr>
        <p:spPr bwMode="auto">
          <a:xfrm>
            <a:off x="683567" y="3789040"/>
            <a:ext cx="6991399" cy="2031325"/>
          </a:xfrm>
          <a:prstGeom prst="rect">
            <a:avLst/>
          </a:prstGeom>
          <a:noFill/>
          <a:ln w="9525">
            <a:noFill/>
            <a:miter lim="800000"/>
            <a:headEnd/>
            <a:tailEnd/>
          </a:ln>
        </p:spPr>
        <p:txBody>
          <a:bodyPr wrap="square">
            <a:spAutoFit/>
          </a:bodyPr>
          <a:lstStyle>
            <a:defPPr>
              <a:defRPr lang="fr-FR"/>
            </a:defPPr>
            <a:lvl1pPr marL="285750" indent="-285750">
              <a:buFont typeface="Arial" panose="020B0604020202020204" pitchFamily="34" charset="0"/>
              <a:buChar char="•"/>
              <a:defRPr>
                <a:solidFill>
                  <a:srgbClr val="FF0000"/>
                </a:solidFill>
              </a:defRPr>
            </a:lvl1pPr>
          </a:lstStyle>
          <a:p>
            <a:r>
              <a:rPr lang="fr-BE" dirty="0"/>
              <a:t>Dans le cas présenté le montant déduit du système numéraire  : +/- 1.050.000 euros TVAC.</a:t>
            </a:r>
          </a:p>
          <a:p>
            <a:endParaRPr lang="fr-BE" dirty="0"/>
          </a:p>
          <a:p>
            <a:r>
              <a:rPr lang="fr-BE" dirty="0" smtClean="0"/>
              <a:t>La participation à un des objectifs du schéma de développement communal est </a:t>
            </a:r>
            <a:r>
              <a:rPr lang="fr-BE" dirty="0"/>
              <a:t>un élément </a:t>
            </a:r>
            <a:r>
              <a:rPr lang="fr-BE" dirty="0" smtClean="0"/>
              <a:t>qui </a:t>
            </a:r>
            <a:r>
              <a:rPr lang="fr-BE" dirty="0"/>
              <a:t>intervient dans l’appréciation.</a:t>
            </a:r>
          </a:p>
          <a:p>
            <a:endParaRPr lang="fr-BE" dirty="0"/>
          </a:p>
          <a:p>
            <a:r>
              <a:rPr lang="fr-BE" dirty="0"/>
              <a:t>Les charges proposées sont jugées proportionnelles.</a:t>
            </a:r>
          </a:p>
        </p:txBody>
      </p:sp>
      <p:sp>
        <p:nvSpPr>
          <p:cNvPr id="6" name="Rectangle 5"/>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23900"/>
            <a:r>
              <a:rPr lang="fr-BE" sz="3000" dirty="0" smtClean="0">
                <a:solidFill>
                  <a:schemeClr val="bg1"/>
                </a:solidFill>
              </a:rPr>
              <a:t>Application</a:t>
            </a:r>
            <a:endParaRPr lang="fr-BE" sz="3000" dirty="0">
              <a:solidFill>
                <a:schemeClr val="bg1"/>
              </a:solidFill>
            </a:endParaRPr>
          </a:p>
        </p:txBody>
      </p:sp>
    </p:spTree>
    <p:extLst>
      <p:ext uri="{BB962C8B-B14F-4D97-AF65-F5344CB8AC3E}">
        <p14:creationId xmlns:p14="http://schemas.microsoft.com/office/powerpoint/2010/main" val="386626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19</a:t>
            </a:fld>
            <a:endParaRPr lang="en-US"/>
          </a:p>
        </p:txBody>
      </p:sp>
      <p:graphicFrame>
        <p:nvGraphicFramePr>
          <p:cNvPr id="3" name="Graphique 2"/>
          <p:cNvGraphicFramePr>
            <a:graphicFrameLocks/>
          </p:cNvGraphicFramePr>
          <p:nvPr>
            <p:extLst>
              <p:ext uri="{D42A27DB-BD31-4B8C-83A1-F6EECF244321}">
                <p14:modId xmlns:p14="http://schemas.microsoft.com/office/powerpoint/2010/main" val="2666649085"/>
              </p:ext>
            </p:extLst>
          </p:nvPr>
        </p:nvGraphicFramePr>
        <p:xfrm>
          <a:off x="435707" y="1124744"/>
          <a:ext cx="7552506" cy="548369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23900"/>
            <a:r>
              <a:rPr lang="fr-BE" sz="3000" dirty="0" smtClean="0">
                <a:solidFill>
                  <a:schemeClr val="bg1"/>
                </a:solidFill>
              </a:rPr>
              <a:t>Application</a:t>
            </a:r>
            <a:endParaRPr lang="fr-BE" sz="3000" dirty="0">
              <a:solidFill>
                <a:schemeClr val="bg1"/>
              </a:solidFill>
            </a:endParaRPr>
          </a:p>
        </p:txBody>
      </p:sp>
      <p:sp>
        <p:nvSpPr>
          <p:cNvPr id="5" name="ZoneTexte 4"/>
          <p:cNvSpPr txBox="1"/>
          <p:nvPr/>
        </p:nvSpPr>
        <p:spPr>
          <a:xfrm>
            <a:off x="107504" y="5715000"/>
            <a:ext cx="4282326" cy="338554"/>
          </a:xfrm>
          <a:prstGeom prst="rect">
            <a:avLst/>
          </a:prstGeom>
          <a:noFill/>
        </p:spPr>
        <p:txBody>
          <a:bodyPr wrap="none" rtlCol="0">
            <a:spAutoFit/>
          </a:bodyPr>
          <a:lstStyle/>
          <a:p>
            <a:r>
              <a:rPr lang="fr-BE" sz="1600" dirty="0" smtClean="0">
                <a:solidFill>
                  <a:schemeClr val="tx1"/>
                </a:solidFill>
              </a:rPr>
              <a:t>Estimation : +/- 3.000.000 euros (hors AIS)</a:t>
            </a:r>
            <a:endParaRPr lang="fr-BE" sz="1600" dirty="0">
              <a:solidFill>
                <a:schemeClr val="tx1"/>
              </a:solidFill>
            </a:endParaRPr>
          </a:p>
        </p:txBody>
      </p:sp>
    </p:spTree>
    <p:extLst>
      <p:ext uri="{BB962C8B-B14F-4D97-AF65-F5344CB8AC3E}">
        <p14:creationId xmlns:p14="http://schemas.microsoft.com/office/powerpoint/2010/main" val="1125809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2</a:t>
            </a:fld>
            <a:endParaRPr lang="en-US"/>
          </a:p>
        </p:txBody>
      </p:sp>
      <p:sp>
        <p:nvSpPr>
          <p:cNvPr id="3" name="Rectangle 2"/>
          <p:cNvSpPr/>
          <p:nvPr/>
        </p:nvSpPr>
        <p:spPr>
          <a:xfrm>
            <a:off x="899592" y="2996952"/>
            <a:ext cx="6552728" cy="864096"/>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lvl="0" algn="ctr"/>
            <a:r>
              <a:rPr lang="fr-BE" sz="3600" dirty="0">
                <a:latin typeface="Arial" panose="020B0604020202020204" pitchFamily="34" charset="0"/>
                <a:cs typeface="Arial" panose="020B0604020202020204" pitchFamily="34" charset="0"/>
              </a:rPr>
              <a:t>1. </a:t>
            </a:r>
            <a:r>
              <a:rPr lang="fr-BE" sz="3600" dirty="0" smtClean="0">
                <a:latin typeface="Arial" panose="020B0604020202020204" pitchFamily="34" charset="0"/>
                <a:cs typeface="Arial" panose="020B0604020202020204" pitchFamily="34" charset="0"/>
              </a:rPr>
              <a:t>Rétroactes</a:t>
            </a:r>
            <a:endParaRPr lang="fr-BE"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733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20</a:t>
            </a:fld>
            <a:endParaRPr lang="en-US"/>
          </a:p>
        </p:txBody>
      </p:sp>
      <p:pic>
        <p:nvPicPr>
          <p:cNvPr id="3" name="Image 2"/>
          <p:cNvPicPr>
            <a:picLocks noChangeAspect="1"/>
          </p:cNvPicPr>
          <p:nvPr/>
        </p:nvPicPr>
        <p:blipFill>
          <a:blip r:embed="rId3">
            <a:duotone>
              <a:schemeClr val="accent1">
                <a:shade val="45000"/>
                <a:satMod val="135000"/>
              </a:schemeClr>
              <a:prstClr val="white"/>
            </a:duotone>
          </a:blip>
          <a:stretch>
            <a:fillRect/>
          </a:stretch>
        </p:blipFill>
        <p:spPr>
          <a:xfrm>
            <a:off x="683568" y="260648"/>
            <a:ext cx="7608134" cy="6264696"/>
          </a:xfrm>
          <a:prstGeom prst="rect">
            <a:avLst/>
          </a:prstGeom>
        </p:spPr>
      </p:pic>
      <p:sp>
        <p:nvSpPr>
          <p:cNvPr id="4" name="ZoneTexte 3"/>
          <p:cNvSpPr txBox="1"/>
          <p:nvPr/>
        </p:nvSpPr>
        <p:spPr>
          <a:xfrm>
            <a:off x="748208" y="616614"/>
            <a:ext cx="7640216" cy="5693866"/>
          </a:xfrm>
          <a:prstGeom prst="rect">
            <a:avLst/>
          </a:prstGeom>
          <a:noFill/>
        </p:spPr>
        <p:txBody>
          <a:bodyPr wrap="square" rtlCol="0">
            <a:spAutoFit/>
          </a:bodyPr>
          <a:lstStyle/>
          <a:p>
            <a:r>
              <a:rPr lang="fr-BE" sz="1400" dirty="0" smtClean="0">
                <a:solidFill>
                  <a:srgbClr val="990000"/>
                </a:solidFill>
              </a:rPr>
              <a:t>Comment prendre en compte certaines exigences de la Ville qui ne sont pas considérées comme des charges d’urbanisme mais qui impactent les projets (ex. AIS, </a:t>
            </a:r>
            <a:r>
              <a:rPr lang="fr-BE" sz="1400" dirty="0">
                <a:solidFill>
                  <a:srgbClr val="990000"/>
                </a:solidFill>
              </a:rPr>
              <a:t>logements </a:t>
            </a:r>
            <a:r>
              <a:rPr lang="fr-BE" sz="1400" dirty="0" smtClean="0">
                <a:solidFill>
                  <a:srgbClr val="990000"/>
                </a:solidFill>
              </a:rPr>
              <a:t>adaptés/adaptables) ?</a:t>
            </a:r>
          </a:p>
          <a:p>
            <a:endParaRPr lang="fr-BE" sz="1400" dirty="0">
              <a:solidFill>
                <a:srgbClr val="990000"/>
              </a:solidFill>
            </a:endParaRPr>
          </a:p>
          <a:p>
            <a:r>
              <a:rPr lang="fr-BE" sz="1400" dirty="0" smtClean="0">
                <a:solidFill>
                  <a:srgbClr val="990000"/>
                </a:solidFill>
              </a:rPr>
              <a:t>Comment prendre en compte les effets positifs du projet sur le quartier (ex. friche urbaine) ?</a:t>
            </a:r>
          </a:p>
          <a:p>
            <a:endParaRPr lang="fr-BE" sz="1400" dirty="0" smtClean="0">
              <a:solidFill>
                <a:srgbClr val="990000"/>
              </a:solidFill>
            </a:endParaRPr>
          </a:p>
          <a:p>
            <a:endParaRPr lang="fr-BE" sz="1400" dirty="0" smtClean="0">
              <a:solidFill>
                <a:srgbClr val="990000"/>
              </a:solidFill>
            </a:endParaRPr>
          </a:p>
          <a:p>
            <a:endParaRPr lang="fr-BE" sz="1400" dirty="0">
              <a:solidFill>
                <a:srgbClr val="990000"/>
              </a:solidFill>
            </a:endParaRPr>
          </a:p>
          <a:p>
            <a:r>
              <a:rPr lang="fr-BE" sz="1400" dirty="0" smtClean="0">
                <a:solidFill>
                  <a:srgbClr val="990000"/>
                </a:solidFill>
              </a:rPr>
              <a:t>Est-il envisageable de disposer pour chaque département d’une évaluation des différents besoins </a:t>
            </a:r>
            <a:r>
              <a:rPr lang="fr-BE" sz="1400" dirty="0">
                <a:solidFill>
                  <a:srgbClr val="990000"/>
                </a:solidFill>
              </a:rPr>
              <a:t>qui pourraient être rencontrés par les charges d’urbanisme </a:t>
            </a:r>
            <a:r>
              <a:rPr lang="fr-BE" sz="1400" dirty="0" smtClean="0">
                <a:solidFill>
                  <a:srgbClr val="990000"/>
                </a:solidFill>
              </a:rPr>
              <a:t>?</a:t>
            </a:r>
          </a:p>
          <a:p>
            <a:endParaRPr lang="fr-BE" sz="1400" dirty="0">
              <a:solidFill>
                <a:srgbClr val="990000"/>
              </a:solidFill>
            </a:endParaRPr>
          </a:p>
          <a:p>
            <a:r>
              <a:rPr lang="fr-BE" sz="1400" dirty="0" smtClean="0">
                <a:solidFill>
                  <a:srgbClr val="990000"/>
                </a:solidFill>
              </a:rPr>
              <a:t>Comment </a:t>
            </a:r>
            <a:r>
              <a:rPr lang="fr-BE" sz="1400" dirty="0">
                <a:solidFill>
                  <a:srgbClr val="990000"/>
                </a:solidFill>
              </a:rPr>
              <a:t>associer </a:t>
            </a:r>
            <a:r>
              <a:rPr lang="fr-BE" sz="1400" dirty="0" smtClean="0">
                <a:solidFill>
                  <a:srgbClr val="990000"/>
                </a:solidFill>
              </a:rPr>
              <a:t>le fonctionnaire-délégué et les </a:t>
            </a:r>
            <a:r>
              <a:rPr lang="fr-BE" sz="1400" dirty="0">
                <a:solidFill>
                  <a:srgbClr val="990000"/>
                </a:solidFill>
              </a:rPr>
              <a:t>autres gestionnaires publics susceptibles également de </a:t>
            </a:r>
            <a:r>
              <a:rPr lang="fr-BE" sz="1400" dirty="0" smtClean="0">
                <a:solidFill>
                  <a:srgbClr val="990000"/>
                </a:solidFill>
              </a:rPr>
              <a:t>solliciter des </a:t>
            </a:r>
            <a:r>
              <a:rPr lang="fr-BE" sz="1400" dirty="0">
                <a:solidFill>
                  <a:srgbClr val="990000"/>
                </a:solidFill>
              </a:rPr>
              <a:t>charges (ex. DGO1) </a:t>
            </a:r>
            <a:r>
              <a:rPr lang="fr-BE" sz="1400" dirty="0" smtClean="0">
                <a:solidFill>
                  <a:srgbClr val="990000"/>
                </a:solidFill>
              </a:rPr>
              <a:t>?</a:t>
            </a:r>
          </a:p>
          <a:p>
            <a:endParaRPr lang="fr-BE" sz="1400" dirty="0" smtClean="0">
              <a:solidFill>
                <a:srgbClr val="990000"/>
              </a:solidFill>
            </a:endParaRPr>
          </a:p>
          <a:p>
            <a:r>
              <a:rPr lang="fr-BE" sz="1400" dirty="0" smtClean="0">
                <a:solidFill>
                  <a:srgbClr val="990000"/>
                </a:solidFill>
              </a:rPr>
              <a:t>Qui assure le suivi de la bonne exécution des charges d’urbanisme ?</a:t>
            </a:r>
          </a:p>
          <a:p>
            <a:endParaRPr lang="fr-BE" sz="1400" dirty="0" smtClean="0">
              <a:solidFill>
                <a:srgbClr val="990000"/>
              </a:solidFill>
            </a:endParaRPr>
          </a:p>
          <a:p>
            <a:endParaRPr lang="fr-BE" sz="1400" dirty="0">
              <a:solidFill>
                <a:srgbClr val="990000"/>
              </a:solidFill>
            </a:endParaRPr>
          </a:p>
          <a:p>
            <a:endParaRPr lang="fr-BE" sz="1400" dirty="0" smtClean="0">
              <a:solidFill>
                <a:srgbClr val="990000"/>
              </a:solidFill>
            </a:endParaRPr>
          </a:p>
          <a:p>
            <a:r>
              <a:rPr lang="fr-BE" sz="1400" dirty="0" smtClean="0">
                <a:solidFill>
                  <a:srgbClr val="990000"/>
                </a:solidFill>
              </a:rPr>
              <a:t>Quelle politique en matière de logement : AIS, cession de terrains, acquisition à prix coutants, obligation d’association avec un opérateur public ?</a:t>
            </a:r>
          </a:p>
          <a:p>
            <a:endParaRPr lang="fr-BE" sz="1400" dirty="0">
              <a:solidFill>
                <a:srgbClr val="990000"/>
              </a:solidFill>
            </a:endParaRPr>
          </a:p>
          <a:p>
            <a:r>
              <a:rPr lang="fr-BE" sz="1400" dirty="0" smtClean="0">
                <a:solidFill>
                  <a:srgbClr val="990000"/>
                </a:solidFill>
              </a:rPr>
              <a:t>Quelles impositions pour les projets publics?</a:t>
            </a:r>
          </a:p>
          <a:p>
            <a:endParaRPr lang="fr-BE" sz="1400" dirty="0">
              <a:solidFill>
                <a:srgbClr val="990000"/>
              </a:solidFill>
            </a:endParaRPr>
          </a:p>
          <a:p>
            <a:r>
              <a:rPr lang="fr-BE" sz="1400" dirty="0" smtClean="0">
                <a:solidFill>
                  <a:srgbClr val="990000"/>
                </a:solidFill>
              </a:rPr>
              <a:t>Respect du principe d’égalité?</a:t>
            </a:r>
            <a:endParaRPr lang="fr-BE" sz="1400" dirty="0">
              <a:solidFill>
                <a:srgbClr val="990000"/>
              </a:solidFill>
            </a:endParaRPr>
          </a:p>
        </p:txBody>
      </p:sp>
      <p:cxnSp>
        <p:nvCxnSpPr>
          <p:cNvPr id="5" name="Connecteur droit 4"/>
          <p:cNvCxnSpPr/>
          <p:nvPr/>
        </p:nvCxnSpPr>
        <p:spPr>
          <a:xfrm>
            <a:off x="2079576" y="2212504"/>
            <a:ext cx="45720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003376" y="4422304"/>
            <a:ext cx="4572000" cy="0"/>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994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perpsective bâtiment UVCW"/>
          <p:cNvPicPr>
            <a:picLocks noChangeAspect="1" noChangeArrowheads="1"/>
          </p:cNvPicPr>
          <p:nvPr/>
        </p:nvPicPr>
        <p:blipFill rotWithShape="1">
          <a:blip r:embed="rId3">
            <a:lum bright="18000"/>
            <a:extLst>
              <a:ext uri="{28A0092B-C50C-407E-A947-70E740481C1C}">
                <a14:useLocalDpi xmlns:a14="http://schemas.microsoft.com/office/drawing/2010/main" val="0"/>
              </a:ext>
            </a:extLst>
          </a:blip>
          <a:srcRect t="14233" r="4802" b="5132"/>
          <a:stretch/>
        </p:blipFill>
        <p:spPr bwMode="auto">
          <a:xfrm>
            <a:off x="323528" y="746441"/>
            <a:ext cx="7992888" cy="405071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323528" y="4797152"/>
            <a:ext cx="7992888" cy="1804080"/>
          </a:xfrm>
          <a:prstGeom prst="rect">
            <a:avLst/>
          </a:prstGeom>
          <a:solidFill>
            <a:schemeClr val="bg1"/>
          </a:solidFill>
          <a:ln w="25400" algn="ctr">
            <a:solidFill>
              <a:srgbClr val="C00000"/>
            </a:solidFill>
            <a:round/>
            <a:headEnd/>
            <a:tailEnd/>
          </a:ln>
          <a:extLst/>
        </p:spPr>
        <p:txBody>
          <a:bodyPr/>
          <a:lstStyle>
            <a:defPPr>
              <a:defRPr lang="fr-BE"/>
            </a:defPPr>
            <a:lvl1pPr algn="l" rtl="0" fontAlgn="base">
              <a:spcBef>
                <a:spcPct val="0"/>
              </a:spcBef>
              <a:spcAft>
                <a:spcPct val="0"/>
              </a:spcAft>
              <a:defRPr sz="1400" b="1" kern="1200">
                <a:solidFill>
                  <a:schemeClr val="bg1"/>
                </a:solidFill>
                <a:latin typeface="Arial" charset="0"/>
                <a:ea typeface="+mn-ea"/>
                <a:cs typeface="+mn-cs"/>
              </a:defRPr>
            </a:lvl1pPr>
            <a:lvl2pPr marL="457200" algn="l" rtl="0" fontAlgn="base">
              <a:spcBef>
                <a:spcPct val="0"/>
              </a:spcBef>
              <a:spcAft>
                <a:spcPct val="0"/>
              </a:spcAft>
              <a:defRPr sz="1400" b="1" kern="1200">
                <a:solidFill>
                  <a:schemeClr val="bg1"/>
                </a:solidFill>
                <a:latin typeface="Arial" charset="0"/>
                <a:ea typeface="+mn-ea"/>
                <a:cs typeface="+mn-cs"/>
              </a:defRPr>
            </a:lvl2pPr>
            <a:lvl3pPr marL="914400" algn="l" rtl="0" fontAlgn="base">
              <a:spcBef>
                <a:spcPct val="0"/>
              </a:spcBef>
              <a:spcAft>
                <a:spcPct val="0"/>
              </a:spcAft>
              <a:defRPr sz="1400" b="1" kern="1200">
                <a:solidFill>
                  <a:schemeClr val="bg1"/>
                </a:solidFill>
                <a:latin typeface="Arial" charset="0"/>
                <a:ea typeface="+mn-ea"/>
                <a:cs typeface="+mn-cs"/>
              </a:defRPr>
            </a:lvl3pPr>
            <a:lvl4pPr marL="1371600" algn="l" rtl="0" fontAlgn="base">
              <a:spcBef>
                <a:spcPct val="0"/>
              </a:spcBef>
              <a:spcAft>
                <a:spcPct val="0"/>
              </a:spcAft>
              <a:defRPr sz="1400" b="1" kern="1200">
                <a:solidFill>
                  <a:schemeClr val="bg1"/>
                </a:solidFill>
                <a:latin typeface="Arial" charset="0"/>
                <a:ea typeface="+mn-ea"/>
                <a:cs typeface="+mn-cs"/>
              </a:defRPr>
            </a:lvl4pPr>
            <a:lvl5pPr marL="1828800" algn="l" rtl="0" fontAlgn="base">
              <a:spcBef>
                <a:spcPct val="0"/>
              </a:spcBef>
              <a:spcAft>
                <a:spcPct val="0"/>
              </a:spcAft>
              <a:defRPr sz="1400" b="1" kern="1200">
                <a:solidFill>
                  <a:schemeClr val="bg1"/>
                </a:solidFill>
                <a:latin typeface="Arial" charset="0"/>
                <a:ea typeface="+mn-ea"/>
                <a:cs typeface="+mn-cs"/>
              </a:defRPr>
            </a:lvl5pPr>
            <a:lvl6pPr marL="2286000" algn="l" defTabSz="914400" rtl="0" eaLnBrk="1" latinLnBrk="0" hangingPunct="1">
              <a:defRPr sz="1400" b="1" kern="1200">
                <a:solidFill>
                  <a:schemeClr val="bg1"/>
                </a:solidFill>
                <a:latin typeface="Arial" charset="0"/>
                <a:ea typeface="+mn-ea"/>
                <a:cs typeface="+mn-cs"/>
              </a:defRPr>
            </a:lvl6pPr>
            <a:lvl7pPr marL="2743200" algn="l" defTabSz="914400" rtl="0" eaLnBrk="1" latinLnBrk="0" hangingPunct="1">
              <a:defRPr sz="1400" b="1" kern="1200">
                <a:solidFill>
                  <a:schemeClr val="bg1"/>
                </a:solidFill>
                <a:latin typeface="Arial" charset="0"/>
                <a:ea typeface="+mn-ea"/>
                <a:cs typeface="+mn-cs"/>
              </a:defRPr>
            </a:lvl7pPr>
            <a:lvl8pPr marL="3200400" algn="l" defTabSz="914400" rtl="0" eaLnBrk="1" latinLnBrk="0" hangingPunct="1">
              <a:defRPr sz="1400" b="1" kern="1200">
                <a:solidFill>
                  <a:schemeClr val="bg1"/>
                </a:solidFill>
                <a:latin typeface="Arial" charset="0"/>
                <a:ea typeface="+mn-ea"/>
                <a:cs typeface="+mn-cs"/>
              </a:defRPr>
            </a:lvl8pPr>
            <a:lvl9pPr marL="3657600" algn="l" defTabSz="914400" rtl="0" eaLnBrk="1" latinLnBrk="0" hangingPunct="1">
              <a:defRPr sz="1400" b="1" kern="1200">
                <a:solidFill>
                  <a:schemeClr val="bg1"/>
                </a:solidFill>
                <a:latin typeface="Arial" charset="0"/>
                <a:ea typeface="+mn-ea"/>
                <a:cs typeface="+mn-cs"/>
              </a:defRPr>
            </a:lvl9pPr>
          </a:lstStyle>
          <a:p>
            <a:pPr algn="ctr" eaLnBrk="1" hangingPunct="1"/>
            <a:r>
              <a:rPr lang="fr-BE" altLang="fr-FR" sz="1800" dirty="0">
                <a:solidFill>
                  <a:schemeClr val="tx1"/>
                </a:solidFill>
              </a:rPr>
              <a:t>Cellule Aménagement du Territoire</a:t>
            </a:r>
          </a:p>
          <a:p>
            <a:pPr algn="ctr" eaLnBrk="1" hangingPunct="1"/>
            <a:r>
              <a:rPr lang="fr-BE" altLang="fr-FR" sz="1800" dirty="0" smtClean="0">
                <a:solidFill>
                  <a:schemeClr val="tx1"/>
                </a:solidFill>
              </a:rPr>
              <a:t>e-mail; </a:t>
            </a:r>
            <a:r>
              <a:rPr lang="fr-BE" altLang="fr-FR" sz="1800" dirty="0" smtClean="0">
                <a:solidFill>
                  <a:schemeClr val="tx1"/>
                </a:solidFill>
                <a:hlinkClick r:id="rId4"/>
              </a:rPr>
              <a:t>at@uvcw.be</a:t>
            </a:r>
            <a:endParaRPr lang="fr-BE" altLang="fr-FR" sz="1800" dirty="0" smtClean="0">
              <a:solidFill>
                <a:schemeClr val="tx1"/>
              </a:solidFill>
            </a:endParaRPr>
          </a:p>
          <a:p>
            <a:pPr algn="ctr" eaLnBrk="1" hangingPunct="1"/>
            <a:r>
              <a:rPr lang="fr-BE" altLang="fr-FR" sz="1800" dirty="0" smtClean="0">
                <a:solidFill>
                  <a:schemeClr val="tx1"/>
                </a:solidFill>
              </a:rPr>
              <a:t>Tél</a:t>
            </a:r>
            <a:r>
              <a:rPr lang="fr-BE" altLang="fr-FR" sz="1800" dirty="0">
                <a:solidFill>
                  <a:schemeClr val="tx1"/>
                </a:solidFill>
              </a:rPr>
              <a:t>.: 081.240.616 – Fax: 081.240.617</a:t>
            </a:r>
          </a:p>
          <a:p>
            <a:pPr eaLnBrk="1" hangingPunct="1"/>
            <a:endParaRPr lang="fr-BE" altLang="fr-FR" dirty="0">
              <a:solidFill>
                <a:schemeClr val="tx1"/>
              </a:solidFill>
            </a:endParaRPr>
          </a:p>
          <a:p>
            <a:pPr eaLnBrk="1" hangingPunct="1"/>
            <a:r>
              <a:rPr lang="fr-BE" altLang="fr-FR" sz="1600" dirty="0">
                <a:solidFill>
                  <a:schemeClr val="tx1"/>
                </a:solidFill>
              </a:rPr>
              <a:t>Thibault CEDER		         Arnaud RANSY	</a:t>
            </a:r>
            <a:r>
              <a:rPr lang="fr-BE" altLang="fr-FR" sz="1600" dirty="0" smtClean="0">
                <a:solidFill>
                  <a:schemeClr val="tx1"/>
                </a:solidFill>
              </a:rPr>
              <a:t>      Bertrand IPPERSIEL</a:t>
            </a:r>
            <a:endParaRPr lang="fr-BE" altLang="fr-FR" sz="1600" dirty="0">
              <a:solidFill>
                <a:schemeClr val="tx1"/>
              </a:solidFill>
            </a:endParaRPr>
          </a:p>
          <a:p>
            <a:pPr eaLnBrk="1" hangingPunct="1"/>
            <a:r>
              <a:rPr lang="fr-BE" altLang="fr-FR" sz="1600" dirty="0">
                <a:solidFill>
                  <a:schemeClr val="tx1"/>
                </a:solidFill>
              </a:rPr>
              <a:t>Conseiller expert		         Conseiller 		</a:t>
            </a:r>
            <a:r>
              <a:rPr lang="fr-BE" altLang="fr-FR" sz="1600" dirty="0" smtClean="0">
                <a:solidFill>
                  <a:schemeClr val="tx1"/>
                </a:solidFill>
              </a:rPr>
              <a:t>      Expert </a:t>
            </a:r>
            <a:r>
              <a:rPr lang="fr-BE" altLang="fr-FR" sz="1600" dirty="0">
                <a:solidFill>
                  <a:schemeClr val="tx1"/>
                </a:solidFill>
              </a:rPr>
              <a:t>UVCW</a:t>
            </a:r>
          </a:p>
        </p:txBody>
      </p:sp>
      <p:sp>
        <p:nvSpPr>
          <p:cNvPr id="2" name="Espace réservé du numéro de diapositive 1"/>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979620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3</a:t>
            </a:fld>
            <a:endParaRPr lang="en-US"/>
          </a:p>
        </p:txBody>
      </p:sp>
      <p:sp>
        <p:nvSpPr>
          <p:cNvPr id="3" name="ZoneTexte 2"/>
          <p:cNvSpPr txBox="1"/>
          <p:nvPr/>
        </p:nvSpPr>
        <p:spPr>
          <a:xfrm>
            <a:off x="611560" y="1412776"/>
            <a:ext cx="3096344" cy="4401205"/>
          </a:xfrm>
          <a:prstGeom prst="rect">
            <a:avLst/>
          </a:prstGeom>
          <a:noFill/>
        </p:spPr>
        <p:txBody>
          <a:bodyPr wrap="square" rtlCol="0">
            <a:spAutoFit/>
          </a:bodyPr>
          <a:lstStyle/>
          <a:p>
            <a:r>
              <a:rPr lang="fr-BE" sz="2000" b="0" dirty="0" smtClean="0">
                <a:solidFill>
                  <a:schemeClr val="tx1"/>
                </a:solidFill>
              </a:rPr>
              <a:t>Début 2014</a:t>
            </a:r>
          </a:p>
          <a:p>
            <a:endParaRPr lang="fr-BE" sz="2000" b="0" dirty="0" smtClean="0">
              <a:solidFill>
                <a:schemeClr val="tx1"/>
              </a:solidFill>
            </a:endParaRPr>
          </a:p>
          <a:p>
            <a:r>
              <a:rPr lang="fr-BE" sz="2000" b="0" dirty="0" smtClean="0">
                <a:solidFill>
                  <a:schemeClr val="tx1"/>
                </a:solidFill>
              </a:rPr>
              <a:t>Mi-2014</a:t>
            </a:r>
          </a:p>
          <a:p>
            <a:endParaRPr lang="fr-BE" sz="2000" b="0" dirty="0">
              <a:solidFill>
                <a:schemeClr val="tx1"/>
              </a:solidFill>
            </a:endParaRPr>
          </a:p>
          <a:p>
            <a:endParaRPr lang="fr-BE" sz="2000" b="0" dirty="0" smtClean="0">
              <a:solidFill>
                <a:schemeClr val="tx1"/>
              </a:solidFill>
            </a:endParaRPr>
          </a:p>
          <a:p>
            <a:endParaRPr lang="fr-BE" sz="2000" b="0" dirty="0">
              <a:solidFill>
                <a:schemeClr val="tx1"/>
              </a:solidFill>
            </a:endParaRPr>
          </a:p>
          <a:p>
            <a:endParaRPr lang="fr-BE" sz="2000" b="0" dirty="0" smtClean="0">
              <a:solidFill>
                <a:schemeClr val="tx1"/>
              </a:solidFill>
            </a:endParaRPr>
          </a:p>
          <a:p>
            <a:endParaRPr lang="fr-BE" sz="2000" b="0" dirty="0" smtClean="0">
              <a:solidFill>
                <a:schemeClr val="tx1"/>
              </a:solidFill>
            </a:endParaRPr>
          </a:p>
          <a:p>
            <a:endParaRPr lang="fr-BE" sz="2000" b="0" dirty="0">
              <a:solidFill>
                <a:schemeClr val="tx1"/>
              </a:solidFill>
            </a:endParaRPr>
          </a:p>
          <a:p>
            <a:endParaRPr lang="fr-BE" sz="2000" b="0" dirty="0" smtClean="0">
              <a:solidFill>
                <a:schemeClr val="tx1"/>
              </a:solidFill>
            </a:endParaRPr>
          </a:p>
          <a:p>
            <a:r>
              <a:rPr lang="fr-BE" sz="2000" b="0" dirty="0" smtClean="0">
                <a:solidFill>
                  <a:schemeClr val="tx1"/>
                </a:solidFill>
              </a:rPr>
              <a:t>2015-2016</a:t>
            </a:r>
          </a:p>
          <a:p>
            <a:endParaRPr lang="fr-BE" sz="2000" b="0" dirty="0" smtClean="0">
              <a:solidFill>
                <a:schemeClr val="tx1"/>
              </a:solidFill>
            </a:endParaRPr>
          </a:p>
          <a:p>
            <a:r>
              <a:rPr lang="fr-BE" sz="2000" b="0" dirty="0" smtClean="0">
                <a:solidFill>
                  <a:schemeClr val="tx1"/>
                </a:solidFill>
              </a:rPr>
              <a:t>2016-?</a:t>
            </a:r>
          </a:p>
          <a:p>
            <a:endParaRPr lang="fr-BE" sz="2000" dirty="0">
              <a:solidFill>
                <a:schemeClr val="tx1"/>
              </a:solidFill>
            </a:endParaRPr>
          </a:p>
        </p:txBody>
      </p:sp>
      <p:sp>
        <p:nvSpPr>
          <p:cNvPr id="4" name="Rectangle 3"/>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23900"/>
            <a:r>
              <a:rPr lang="fr-BE" sz="3000" dirty="0" smtClean="0">
                <a:solidFill>
                  <a:schemeClr val="bg1"/>
                </a:solidFill>
              </a:rPr>
              <a:t>Objectifs poursuivis</a:t>
            </a:r>
            <a:endParaRPr lang="fr-BE" sz="3000" dirty="0">
              <a:solidFill>
                <a:schemeClr val="bg1"/>
              </a:solidFill>
            </a:endParaRPr>
          </a:p>
        </p:txBody>
      </p:sp>
      <p:sp>
        <p:nvSpPr>
          <p:cNvPr id="5" name="ZoneTexte 4"/>
          <p:cNvSpPr txBox="1"/>
          <p:nvPr/>
        </p:nvSpPr>
        <p:spPr>
          <a:xfrm>
            <a:off x="3707904" y="1412776"/>
            <a:ext cx="4536504" cy="5016758"/>
          </a:xfrm>
          <a:prstGeom prst="rect">
            <a:avLst/>
          </a:prstGeom>
          <a:noFill/>
        </p:spPr>
        <p:txBody>
          <a:bodyPr wrap="square" rtlCol="0">
            <a:spAutoFit/>
          </a:bodyPr>
          <a:lstStyle/>
          <a:p>
            <a:pPr marL="342900" indent="-342900">
              <a:buFont typeface="Wingdings" panose="05000000000000000000" pitchFamily="2" charset="2"/>
              <a:buChar char="Ø"/>
            </a:pPr>
            <a:r>
              <a:rPr lang="fr-BE" sz="2000" b="0" dirty="0" smtClean="0">
                <a:solidFill>
                  <a:schemeClr val="tx1"/>
                </a:solidFill>
              </a:rPr>
              <a:t>Adoption </a:t>
            </a:r>
            <a:r>
              <a:rPr lang="fr-BE" sz="2000" b="0" dirty="0" err="1" smtClean="0">
                <a:solidFill>
                  <a:schemeClr val="tx1"/>
                </a:solidFill>
              </a:rPr>
              <a:t>CoDT</a:t>
            </a:r>
            <a:r>
              <a:rPr lang="fr-BE" sz="2000" b="0" dirty="0" smtClean="0">
                <a:solidFill>
                  <a:schemeClr val="tx1"/>
                </a:solidFill>
              </a:rPr>
              <a:t> « 1 »</a:t>
            </a:r>
          </a:p>
          <a:p>
            <a:pPr marL="342900" indent="-342900">
              <a:buFont typeface="Wingdings" panose="05000000000000000000" pitchFamily="2" charset="2"/>
              <a:buChar char="Ø"/>
            </a:pPr>
            <a:endParaRPr lang="fr-BE" sz="2000" b="0" dirty="0" smtClean="0">
              <a:solidFill>
                <a:schemeClr val="tx1"/>
              </a:solidFill>
            </a:endParaRPr>
          </a:p>
          <a:p>
            <a:pPr marL="342900" indent="-342900">
              <a:buFont typeface="Wingdings" panose="05000000000000000000" pitchFamily="2" charset="2"/>
              <a:buChar char="Ø"/>
            </a:pPr>
            <a:r>
              <a:rPr lang="fr-BE" sz="2000" b="0" dirty="0" smtClean="0">
                <a:solidFill>
                  <a:schemeClr val="tx1"/>
                </a:solidFill>
              </a:rPr>
              <a:t>Remise sur le métier</a:t>
            </a:r>
          </a:p>
          <a:p>
            <a:pPr marL="342900" indent="-342900">
              <a:buFont typeface="Wingdings" panose="05000000000000000000" pitchFamily="2" charset="2"/>
              <a:buChar char="Ø"/>
            </a:pPr>
            <a:r>
              <a:rPr lang="fr-BE" sz="2000" b="0" dirty="0" smtClean="0">
                <a:solidFill>
                  <a:schemeClr val="tx1"/>
                </a:solidFill>
              </a:rPr>
              <a:t>GT de réflexion thématique au cabinet</a:t>
            </a:r>
          </a:p>
          <a:p>
            <a:pPr marL="342900" indent="-342900">
              <a:buFont typeface="Wingdings" panose="05000000000000000000" pitchFamily="2" charset="2"/>
              <a:buChar char="Ø"/>
            </a:pPr>
            <a:r>
              <a:rPr lang="fr-BE" sz="2000" b="0" dirty="0" smtClean="0">
                <a:solidFill>
                  <a:schemeClr val="tx1"/>
                </a:solidFill>
              </a:rPr>
              <a:t>GT spécifique « charges </a:t>
            </a:r>
            <a:r>
              <a:rPr lang="fr-BE" sz="2000" dirty="0" smtClean="0">
                <a:solidFill>
                  <a:schemeClr val="tx1"/>
                </a:solidFill>
              </a:rPr>
              <a:t>»</a:t>
            </a:r>
            <a:r>
              <a:rPr lang="fr-BE" sz="2000" b="0" dirty="0">
                <a:solidFill>
                  <a:schemeClr val="tx1"/>
                </a:solidFill>
              </a:rPr>
              <a:t> au </a:t>
            </a:r>
            <a:r>
              <a:rPr lang="fr-BE" sz="2000" b="0" dirty="0" smtClean="0">
                <a:solidFill>
                  <a:schemeClr val="tx1"/>
                </a:solidFill>
              </a:rPr>
              <a:t>cabinet (DGO4/UVCW/UWE)</a:t>
            </a:r>
          </a:p>
          <a:p>
            <a:pPr marL="342900" indent="-342900">
              <a:buFont typeface="Wingdings" panose="05000000000000000000" pitchFamily="2" charset="2"/>
              <a:buChar char="Ø"/>
            </a:pPr>
            <a:r>
              <a:rPr lang="fr-BE" sz="2000" b="0" dirty="0" smtClean="0">
                <a:solidFill>
                  <a:schemeClr val="tx1"/>
                </a:solidFill>
              </a:rPr>
              <a:t>GT ad hoc au sein de l’UVCW avec 20 « villes »</a:t>
            </a:r>
          </a:p>
          <a:p>
            <a:pPr marL="342900" indent="-342900">
              <a:buFont typeface="Wingdings" panose="05000000000000000000" pitchFamily="2" charset="2"/>
              <a:buChar char="Ø"/>
            </a:pPr>
            <a:endParaRPr lang="fr-BE" sz="2000" b="0" dirty="0" smtClean="0">
              <a:solidFill>
                <a:schemeClr val="tx1"/>
              </a:solidFill>
            </a:endParaRPr>
          </a:p>
          <a:p>
            <a:pPr marL="342900" indent="-342900">
              <a:buFont typeface="Wingdings" panose="05000000000000000000" pitchFamily="2" charset="2"/>
              <a:buChar char="Ø"/>
            </a:pPr>
            <a:r>
              <a:rPr lang="fr-BE" sz="2000" b="0" dirty="0" smtClean="0">
                <a:solidFill>
                  <a:schemeClr val="tx1"/>
                </a:solidFill>
              </a:rPr>
              <a:t>Rédaction et finalisation </a:t>
            </a:r>
            <a:r>
              <a:rPr lang="fr-BE" sz="2000" b="0" dirty="0" err="1" smtClean="0">
                <a:solidFill>
                  <a:schemeClr val="tx1"/>
                </a:solidFill>
              </a:rPr>
              <a:t>CoDT</a:t>
            </a:r>
            <a:endParaRPr lang="fr-BE" sz="2000" b="0" dirty="0" smtClean="0">
              <a:solidFill>
                <a:schemeClr val="tx1"/>
              </a:solidFill>
            </a:endParaRPr>
          </a:p>
          <a:p>
            <a:pPr marL="342900" indent="-342900">
              <a:buFont typeface="Wingdings" panose="05000000000000000000" pitchFamily="2" charset="2"/>
              <a:buChar char="Ø"/>
            </a:pPr>
            <a:endParaRPr lang="fr-BE" sz="2000" b="0" dirty="0" smtClean="0">
              <a:solidFill>
                <a:schemeClr val="tx1"/>
              </a:solidFill>
            </a:endParaRPr>
          </a:p>
          <a:p>
            <a:pPr marL="342900" indent="-342900">
              <a:buFont typeface="Wingdings" panose="05000000000000000000" pitchFamily="2" charset="2"/>
              <a:buChar char="Ø"/>
            </a:pPr>
            <a:r>
              <a:rPr lang="fr-BE" sz="2000" b="0" dirty="0" err="1" smtClean="0">
                <a:solidFill>
                  <a:schemeClr val="tx1"/>
                </a:solidFill>
              </a:rPr>
              <a:t>Task</a:t>
            </a:r>
            <a:r>
              <a:rPr lang="fr-BE" sz="2000" b="0" dirty="0" smtClean="0">
                <a:solidFill>
                  <a:schemeClr val="tx1"/>
                </a:solidFill>
              </a:rPr>
              <a:t> Force</a:t>
            </a:r>
          </a:p>
          <a:p>
            <a:pPr marL="342900" indent="-342900">
              <a:buFont typeface="Wingdings" panose="05000000000000000000" pitchFamily="2" charset="2"/>
              <a:buChar char="Ø"/>
            </a:pPr>
            <a:r>
              <a:rPr lang="fr-BE" sz="2000" b="0" dirty="0" smtClean="0">
                <a:solidFill>
                  <a:schemeClr val="tx1"/>
                </a:solidFill>
              </a:rPr>
              <a:t>Vade-mecum ?</a:t>
            </a:r>
            <a:endParaRPr lang="fr-BE" sz="2000" dirty="0" smtClean="0">
              <a:solidFill>
                <a:schemeClr val="tx1"/>
              </a:solidFill>
            </a:endParaRPr>
          </a:p>
          <a:p>
            <a:endParaRPr lang="fr-BE" sz="2000" dirty="0" smtClean="0">
              <a:solidFill>
                <a:schemeClr val="tx1"/>
              </a:solidFill>
            </a:endParaRPr>
          </a:p>
          <a:p>
            <a:endParaRPr lang="fr-BE" sz="2000" dirty="0">
              <a:solidFill>
                <a:schemeClr val="tx1"/>
              </a:solidFill>
            </a:endParaRPr>
          </a:p>
        </p:txBody>
      </p:sp>
      <p:cxnSp>
        <p:nvCxnSpPr>
          <p:cNvPr id="7" name="Connecteur droit 6"/>
          <p:cNvCxnSpPr/>
          <p:nvPr/>
        </p:nvCxnSpPr>
        <p:spPr>
          <a:xfrm>
            <a:off x="2339752" y="1628800"/>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339752" y="2204864"/>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339752" y="4653136"/>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339752" y="5267300"/>
            <a:ext cx="12241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290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4</a:t>
            </a:fld>
            <a:endParaRPr lang="en-US"/>
          </a:p>
        </p:txBody>
      </p:sp>
      <p:sp>
        <p:nvSpPr>
          <p:cNvPr id="3" name="Rectangle 2"/>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23900"/>
            <a:r>
              <a:rPr lang="fr-BE" sz="3000" dirty="0" smtClean="0">
                <a:solidFill>
                  <a:schemeClr val="bg1"/>
                </a:solidFill>
              </a:rPr>
              <a:t>GT - UVCW</a:t>
            </a:r>
            <a:endParaRPr lang="fr-BE" sz="3000" dirty="0">
              <a:solidFill>
                <a:schemeClr val="bg1"/>
              </a:solidFill>
            </a:endParaRPr>
          </a:p>
        </p:txBody>
      </p:sp>
      <p:sp>
        <p:nvSpPr>
          <p:cNvPr id="4" name="ZoneTexte 3"/>
          <p:cNvSpPr txBox="1"/>
          <p:nvPr/>
        </p:nvSpPr>
        <p:spPr>
          <a:xfrm>
            <a:off x="323528" y="1444714"/>
            <a:ext cx="7848872" cy="400110"/>
          </a:xfrm>
          <a:prstGeom prst="rect">
            <a:avLst/>
          </a:prstGeom>
          <a:noFill/>
        </p:spPr>
        <p:txBody>
          <a:bodyPr wrap="square" rtlCol="0">
            <a:spAutoFit/>
          </a:bodyPr>
          <a:lstStyle/>
          <a:p>
            <a:pPr marL="457200" indent="-457200" algn="ctr">
              <a:buFont typeface="+mj-lt"/>
              <a:buAutoNum type="arabicPeriod"/>
            </a:pPr>
            <a:r>
              <a:rPr lang="fr-BE" sz="2000" b="0" dirty="0" smtClean="0">
                <a:solidFill>
                  <a:schemeClr val="tx1"/>
                </a:solidFill>
              </a:rPr>
              <a:t>Faire un </a:t>
            </a:r>
            <a:r>
              <a:rPr lang="fr-BE" sz="2000" b="0" dirty="0" smtClean="0">
                <a:solidFill>
                  <a:schemeClr val="tx1"/>
                </a:solidFill>
              </a:rPr>
              <a:t>relevé </a:t>
            </a:r>
            <a:r>
              <a:rPr lang="fr-BE" sz="2000" b="0" dirty="0" smtClean="0">
                <a:solidFill>
                  <a:schemeClr val="tx1"/>
                </a:solidFill>
              </a:rPr>
              <a:t>des questions et difficultés</a:t>
            </a:r>
          </a:p>
        </p:txBody>
      </p:sp>
      <p:sp>
        <p:nvSpPr>
          <p:cNvPr id="5" name="Rectangle 4"/>
          <p:cNvSpPr/>
          <p:nvPr/>
        </p:nvSpPr>
        <p:spPr>
          <a:xfrm>
            <a:off x="323528" y="1293728"/>
            <a:ext cx="7848872" cy="682918"/>
          </a:xfrm>
          <a:prstGeom prst="rect">
            <a:avLst/>
          </a:prstGeom>
          <a:noFill/>
          <a:ln>
            <a:solidFill>
              <a:srgbClr val="0070C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algn="ctr"/>
            <a:endParaRPr lang="fr-BE"/>
          </a:p>
        </p:txBody>
      </p:sp>
      <p:sp>
        <p:nvSpPr>
          <p:cNvPr id="6" name="Rectangle 5"/>
          <p:cNvSpPr/>
          <p:nvPr/>
        </p:nvSpPr>
        <p:spPr>
          <a:xfrm>
            <a:off x="1979712" y="2204864"/>
            <a:ext cx="6192688" cy="4248472"/>
          </a:xfrm>
          <a:prstGeom prst="rect">
            <a:avLst/>
          </a:prstGeom>
          <a:noFill/>
          <a:ln>
            <a:solidFill>
              <a:srgbClr val="00B05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285750" indent="-285750">
              <a:buFont typeface="Wingdings" panose="05000000000000000000" pitchFamily="2" charset="2"/>
              <a:buChar char="Ø"/>
            </a:pPr>
            <a:r>
              <a:rPr lang="fr-BE" sz="1800" b="0" dirty="0" smtClean="0"/>
              <a:t>Différences conditions/charges?</a:t>
            </a:r>
          </a:p>
          <a:p>
            <a:pPr marL="285750" indent="-285750">
              <a:buFont typeface="Wingdings" panose="05000000000000000000" pitchFamily="2" charset="2"/>
              <a:buChar char="Ø"/>
            </a:pPr>
            <a:r>
              <a:rPr lang="fr-BE" sz="1800" b="0" dirty="0" smtClean="0"/>
              <a:t>Contenu des conditions et charges? </a:t>
            </a:r>
          </a:p>
          <a:p>
            <a:pPr marL="285750" indent="-285750">
              <a:buFont typeface="Wingdings" panose="05000000000000000000" pitchFamily="2" charset="2"/>
              <a:buChar char="Ø"/>
            </a:pPr>
            <a:r>
              <a:rPr lang="fr-BE" sz="1800" b="0" dirty="0" smtClean="0"/>
              <a:t>Quid  des voiries, des logements publics, etc.?</a:t>
            </a:r>
          </a:p>
          <a:p>
            <a:pPr marL="285750" indent="-285750">
              <a:buFont typeface="Wingdings" panose="05000000000000000000" pitchFamily="2" charset="2"/>
              <a:buChar char="Ø"/>
            </a:pPr>
            <a:r>
              <a:rPr lang="fr-BE" sz="1800" b="0" dirty="0" smtClean="0"/>
              <a:t>Quid de la concurrence entre communes sur les projets?</a:t>
            </a:r>
          </a:p>
          <a:p>
            <a:pPr marL="285750" indent="-285750">
              <a:buFont typeface="Wingdings" panose="05000000000000000000" pitchFamily="2" charset="2"/>
              <a:buChar char="Ø"/>
            </a:pPr>
            <a:r>
              <a:rPr lang="fr-BE" sz="1800" b="0" dirty="0" smtClean="0"/>
              <a:t>Quid du respect du principe d’égalité ?</a:t>
            </a:r>
          </a:p>
          <a:p>
            <a:pPr marL="285750" indent="-285750">
              <a:buFont typeface="Wingdings" panose="05000000000000000000" pitchFamily="2" charset="2"/>
              <a:buChar char="Ø"/>
            </a:pPr>
            <a:r>
              <a:rPr lang="fr-BE" sz="1800" b="0" dirty="0" smtClean="0"/>
              <a:t>Quid de la charge « financière » ?</a:t>
            </a:r>
          </a:p>
          <a:p>
            <a:pPr marL="285750" indent="-285750">
              <a:buFont typeface="Wingdings" panose="05000000000000000000" pitchFamily="2" charset="2"/>
              <a:buChar char="Ø"/>
            </a:pPr>
            <a:r>
              <a:rPr lang="fr-BE" sz="1800" b="0" dirty="0" smtClean="0"/>
              <a:t>Est-il possible de partager une charge entre plusieurs projets?</a:t>
            </a:r>
          </a:p>
          <a:p>
            <a:pPr marL="285750" indent="-285750">
              <a:buFont typeface="Wingdings" panose="05000000000000000000" pitchFamily="2" charset="2"/>
              <a:buChar char="Ø"/>
            </a:pPr>
            <a:r>
              <a:rPr lang="fr-BE" sz="1800" b="0" dirty="0" smtClean="0"/>
              <a:t>Quid du respect des marchés publics?</a:t>
            </a:r>
          </a:p>
          <a:p>
            <a:pPr marL="285750" indent="-285750">
              <a:buFont typeface="Wingdings" panose="05000000000000000000" pitchFamily="2" charset="2"/>
              <a:buChar char="Ø"/>
            </a:pPr>
            <a:r>
              <a:rPr lang="fr-BE" sz="1800" b="0" dirty="0" smtClean="0"/>
              <a:t>Portée de la garantie financière? </a:t>
            </a:r>
          </a:p>
          <a:p>
            <a:pPr marL="285750" indent="-285750">
              <a:buFont typeface="Wingdings" panose="05000000000000000000" pitchFamily="2" charset="2"/>
              <a:buChar char="Ø"/>
            </a:pPr>
            <a:r>
              <a:rPr lang="fr-BE" sz="1800" b="0" dirty="0" smtClean="0"/>
              <a:t>Qui des divisions sans PUR?</a:t>
            </a:r>
          </a:p>
          <a:p>
            <a:pPr marL="285750" indent="-285750">
              <a:buFont typeface="Wingdings" panose="05000000000000000000" pitchFamily="2" charset="2"/>
              <a:buChar char="Ø"/>
            </a:pPr>
            <a:r>
              <a:rPr lang="fr-BE" sz="1800" b="0" dirty="0" smtClean="0"/>
              <a:t>Quid si FD compétent? </a:t>
            </a:r>
          </a:p>
          <a:p>
            <a:pPr marL="285750" indent="-285750">
              <a:buFont typeface="Wingdings" panose="05000000000000000000" pitchFamily="2" charset="2"/>
              <a:buChar char="Ø"/>
            </a:pPr>
            <a:r>
              <a:rPr lang="fr-BE" sz="1800" b="0" dirty="0" smtClean="0"/>
              <a:t>Comment évaluer du montant des conditions et charges?</a:t>
            </a:r>
          </a:p>
          <a:p>
            <a:pPr marL="285750" indent="-285750">
              <a:buFont typeface="Wingdings" panose="05000000000000000000" pitchFamily="2" charset="2"/>
              <a:buChar char="Ø"/>
            </a:pPr>
            <a:r>
              <a:rPr lang="fr-BE" sz="1800" b="0" dirty="0" smtClean="0"/>
              <a:t>Quelle distance entre la charge et le projet?</a:t>
            </a:r>
          </a:p>
          <a:p>
            <a:pPr marL="285750" indent="-285750">
              <a:buFont typeface="Wingdings" panose="05000000000000000000" pitchFamily="2" charset="2"/>
              <a:buChar char="Ø"/>
            </a:pPr>
            <a:r>
              <a:rPr lang="fr-BE" sz="1800" b="0" dirty="0" smtClean="0"/>
              <a:t>…</a:t>
            </a:r>
          </a:p>
        </p:txBody>
      </p:sp>
    </p:spTree>
    <p:extLst>
      <p:ext uri="{BB962C8B-B14F-4D97-AF65-F5344CB8AC3E}">
        <p14:creationId xmlns:p14="http://schemas.microsoft.com/office/powerpoint/2010/main" val="2175694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5</a:t>
            </a:fld>
            <a:endParaRPr lang="en-US"/>
          </a:p>
        </p:txBody>
      </p:sp>
      <p:sp>
        <p:nvSpPr>
          <p:cNvPr id="3" name="Rectangle 2"/>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23900"/>
            <a:r>
              <a:rPr lang="fr-BE" sz="3000" dirty="0" smtClean="0">
                <a:solidFill>
                  <a:schemeClr val="bg1"/>
                </a:solidFill>
              </a:rPr>
              <a:t>GT - UVCW</a:t>
            </a:r>
            <a:endParaRPr lang="fr-BE" sz="3000" dirty="0">
              <a:solidFill>
                <a:schemeClr val="bg1"/>
              </a:solidFill>
            </a:endParaRPr>
          </a:p>
        </p:txBody>
      </p:sp>
      <p:sp>
        <p:nvSpPr>
          <p:cNvPr id="4" name="ZoneTexte 3"/>
          <p:cNvSpPr txBox="1"/>
          <p:nvPr/>
        </p:nvSpPr>
        <p:spPr>
          <a:xfrm>
            <a:off x="323528" y="1444714"/>
            <a:ext cx="7848872" cy="400110"/>
          </a:xfrm>
          <a:prstGeom prst="rect">
            <a:avLst/>
          </a:prstGeom>
          <a:noFill/>
        </p:spPr>
        <p:txBody>
          <a:bodyPr wrap="square" rtlCol="0">
            <a:spAutoFit/>
          </a:bodyPr>
          <a:lstStyle/>
          <a:p>
            <a:pPr algn="ctr"/>
            <a:r>
              <a:rPr lang="fr-BE" sz="2000" b="0" dirty="0" smtClean="0">
                <a:solidFill>
                  <a:schemeClr val="tx1"/>
                </a:solidFill>
              </a:rPr>
              <a:t>2. Dégager les bonnes pratiques</a:t>
            </a:r>
          </a:p>
        </p:txBody>
      </p:sp>
      <p:sp>
        <p:nvSpPr>
          <p:cNvPr id="5" name="Rectangle 4"/>
          <p:cNvSpPr/>
          <p:nvPr/>
        </p:nvSpPr>
        <p:spPr>
          <a:xfrm>
            <a:off x="323528" y="1293728"/>
            <a:ext cx="7848872" cy="682918"/>
          </a:xfrm>
          <a:prstGeom prst="rect">
            <a:avLst/>
          </a:prstGeom>
          <a:noFill/>
          <a:ln>
            <a:solidFill>
              <a:srgbClr val="0070C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algn="ctr"/>
            <a:endParaRPr lang="fr-BE"/>
          </a:p>
        </p:txBody>
      </p:sp>
      <p:sp>
        <p:nvSpPr>
          <p:cNvPr id="6" name="Rectangle 5"/>
          <p:cNvSpPr/>
          <p:nvPr/>
        </p:nvSpPr>
        <p:spPr>
          <a:xfrm>
            <a:off x="1979712" y="2204864"/>
            <a:ext cx="6192688" cy="1656184"/>
          </a:xfrm>
          <a:prstGeom prst="rect">
            <a:avLst/>
          </a:prstGeom>
          <a:noFill/>
          <a:ln>
            <a:solidFill>
              <a:srgbClr val="FF330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285750" indent="-285750">
              <a:buFont typeface="Wingdings" panose="05000000000000000000" pitchFamily="2" charset="2"/>
              <a:buChar char="Ø"/>
            </a:pPr>
            <a:r>
              <a:rPr lang="fr-BE" sz="1800" b="0" dirty="0" smtClean="0"/>
              <a:t>Pratiques </a:t>
            </a:r>
            <a:r>
              <a:rPr lang="fr-BE" sz="1800" b="0" dirty="0" smtClean="0"/>
              <a:t>très </a:t>
            </a:r>
            <a:r>
              <a:rPr lang="fr-BE" sz="1800" b="0" dirty="0" smtClean="0"/>
              <a:t>peu cadrées </a:t>
            </a:r>
            <a:r>
              <a:rPr lang="fr-BE" sz="1800" b="0" dirty="0" smtClean="0"/>
              <a:t>et </a:t>
            </a:r>
            <a:r>
              <a:rPr lang="fr-BE" sz="1800" b="0" dirty="0" smtClean="0"/>
              <a:t>structurées</a:t>
            </a:r>
            <a:endParaRPr lang="fr-BE" sz="1800" b="0" dirty="0" smtClean="0"/>
          </a:p>
          <a:p>
            <a:pPr marL="285750" indent="-285750">
              <a:buFont typeface="Wingdings" panose="05000000000000000000" pitchFamily="2" charset="2"/>
              <a:buChar char="Ø"/>
            </a:pPr>
            <a:r>
              <a:rPr lang="fr-BE" sz="1800" b="0" dirty="0" smtClean="0"/>
              <a:t>Grandes difficultés de mise en œuvre</a:t>
            </a:r>
          </a:p>
          <a:p>
            <a:pPr marL="285750" indent="-285750">
              <a:buFont typeface="Wingdings" panose="05000000000000000000" pitchFamily="2" charset="2"/>
              <a:buChar char="Ø"/>
            </a:pPr>
            <a:r>
              <a:rPr lang="fr-BE" sz="1800" b="0" dirty="0" smtClean="0"/>
              <a:t>Mais… </a:t>
            </a:r>
            <a:r>
              <a:rPr lang="fr-BE" sz="1800" b="0" dirty="0" smtClean="0"/>
              <a:t>réflexions prospectives entamées </a:t>
            </a:r>
            <a:r>
              <a:rPr lang="fr-BE" sz="1800" b="0" dirty="0" smtClean="0"/>
              <a:t>dans certaines « grandes » villes (Liège, Namur, Louvain-la-Neuve, Herstal, etc.)</a:t>
            </a:r>
          </a:p>
          <a:p>
            <a:r>
              <a:rPr lang="fr-BE" sz="1800" b="0" dirty="0" smtClean="0">
                <a:sym typeface="Wingdings" panose="05000000000000000000" pitchFamily="2" charset="2"/>
              </a:rPr>
              <a:t> Accord sur l’intérêt de ces démarches</a:t>
            </a:r>
            <a:endParaRPr lang="fr-BE" sz="1800" b="0" dirty="0"/>
          </a:p>
        </p:txBody>
      </p:sp>
    </p:spTree>
    <p:extLst>
      <p:ext uri="{BB962C8B-B14F-4D97-AF65-F5344CB8AC3E}">
        <p14:creationId xmlns:p14="http://schemas.microsoft.com/office/powerpoint/2010/main" val="3430365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6</a:t>
            </a:fld>
            <a:endParaRPr lang="en-US"/>
          </a:p>
        </p:txBody>
      </p:sp>
      <p:sp>
        <p:nvSpPr>
          <p:cNvPr id="3" name="Rectangle 2"/>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23900"/>
            <a:r>
              <a:rPr lang="fr-BE" sz="3000" dirty="0" smtClean="0">
                <a:solidFill>
                  <a:schemeClr val="bg1"/>
                </a:solidFill>
              </a:rPr>
              <a:t>GT - UVCW</a:t>
            </a:r>
            <a:endParaRPr lang="fr-BE" sz="3000" dirty="0">
              <a:solidFill>
                <a:schemeClr val="bg1"/>
              </a:solidFill>
            </a:endParaRPr>
          </a:p>
        </p:txBody>
      </p:sp>
      <p:sp>
        <p:nvSpPr>
          <p:cNvPr id="4" name="ZoneTexte 3"/>
          <p:cNvSpPr txBox="1"/>
          <p:nvPr/>
        </p:nvSpPr>
        <p:spPr>
          <a:xfrm>
            <a:off x="323528" y="1444714"/>
            <a:ext cx="7848872" cy="400110"/>
          </a:xfrm>
          <a:prstGeom prst="rect">
            <a:avLst/>
          </a:prstGeom>
          <a:noFill/>
        </p:spPr>
        <p:txBody>
          <a:bodyPr wrap="square" rtlCol="0">
            <a:spAutoFit/>
          </a:bodyPr>
          <a:lstStyle/>
          <a:p>
            <a:pPr algn="ctr"/>
            <a:r>
              <a:rPr lang="fr-BE" sz="2000" b="0" dirty="0" smtClean="0">
                <a:solidFill>
                  <a:schemeClr val="tx1"/>
                </a:solidFill>
              </a:rPr>
              <a:t>3. Relayer des propositions et attentes</a:t>
            </a:r>
          </a:p>
        </p:txBody>
      </p:sp>
      <p:sp>
        <p:nvSpPr>
          <p:cNvPr id="5" name="Rectangle 4"/>
          <p:cNvSpPr/>
          <p:nvPr/>
        </p:nvSpPr>
        <p:spPr>
          <a:xfrm>
            <a:off x="323528" y="1293728"/>
            <a:ext cx="7848872" cy="682918"/>
          </a:xfrm>
          <a:prstGeom prst="rect">
            <a:avLst/>
          </a:prstGeom>
          <a:noFill/>
          <a:ln>
            <a:solidFill>
              <a:srgbClr val="0070C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algn="ctr"/>
            <a:endParaRPr lang="fr-BE"/>
          </a:p>
        </p:txBody>
      </p:sp>
      <p:sp>
        <p:nvSpPr>
          <p:cNvPr id="6" name="Rectangle 5"/>
          <p:cNvSpPr/>
          <p:nvPr/>
        </p:nvSpPr>
        <p:spPr>
          <a:xfrm>
            <a:off x="1979712" y="2060848"/>
            <a:ext cx="6192688" cy="1080120"/>
          </a:xfrm>
          <a:prstGeom prst="rect">
            <a:avLst/>
          </a:prstGeom>
          <a:noFill/>
          <a:ln>
            <a:solidFill>
              <a:srgbClr val="00B05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285750" indent="-285750">
              <a:buFont typeface="Wingdings" panose="05000000000000000000" pitchFamily="2" charset="2"/>
              <a:buChar char="Ø"/>
            </a:pPr>
            <a:r>
              <a:rPr lang="fr-BE" sz="1800" b="0" dirty="0"/>
              <a:t>Définir les conditions et </a:t>
            </a:r>
            <a:r>
              <a:rPr lang="fr-BE" sz="1800" b="0" dirty="0" smtClean="0"/>
              <a:t>charges</a:t>
            </a:r>
          </a:p>
          <a:p>
            <a:pPr marL="285750" indent="-285750">
              <a:buFont typeface="Wingdings" panose="05000000000000000000" pitchFamily="2" charset="2"/>
              <a:buChar char="Ø"/>
            </a:pPr>
            <a:r>
              <a:rPr lang="fr-BE" sz="1800" b="0" dirty="0" smtClean="0"/>
              <a:t>Ouvrir </a:t>
            </a:r>
            <a:r>
              <a:rPr lang="fr-BE" sz="1800" b="0" dirty="0"/>
              <a:t>la porte à une certaine prévisibilité (plafond théorique</a:t>
            </a:r>
            <a:r>
              <a:rPr lang="fr-BE" sz="1800" b="0" dirty="0" smtClean="0"/>
              <a:t>)</a:t>
            </a:r>
            <a:endParaRPr lang="fr-BE" sz="1800" b="0" dirty="0"/>
          </a:p>
        </p:txBody>
      </p:sp>
      <p:sp>
        <p:nvSpPr>
          <p:cNvPr id="7" name="Rectangle 6"/>
          <p:cNvSpPr/>
          <p:nvPr/>
        </p:nvSpPr>
        <p:spPr>
          <a:xfrm>
            <a:off x="1979712" y="3284984"/>
            <a:ext cx="6162228" cy="1008112"/>
          </a:xfrm>
          <a:prstGeom prst="rect">
            <a:avLst/>
          </a:prstGeom>
          <a:noFill/>
          <a:ln>
            <a:solidFill>
              <a:srgbClr val="FF330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285750" indent="-285750">
              <a:buFont typeface="Wingdings" panose="05000000000000000000" pitchFamily="2" charset="2"/>
              <a:buChar char="Ø"/>
            </a:pPr>
            <a:r>
              <a:rPr lang="fr-BE" sz="1800" b="0" dirty="0" smtClean="0"/>
              <a:t>Charge financière (collective)</a:t>
            </a:r>
          </a:p>
          <a:p>
            <a:pPr marL="285750" indent="-285750">
              <a:buFont typeface="Wingdings" panose="05000000000000000000" pitchFamily="2" charset="2"/>
              <a:buChar char="Ø"/>
            </a:pPr>
            <a:r>
              <a:rPr lang="fr-BE" sz="1800" b="0" dirty="0" smtClean="0"/>
              <a:t>« Logements publics »</a:t>
            </a:r>
          </a:p>
          <a:p>
            <a:pPr marL="285750" indent="-285750">
              <a:buFont typeface="Wingdings" panose="05000000000000000000" pitchFamily="2" charset="2"/>
              <a:buChar char="Ø"/>
            </a:pPr>
            <a:r>
              <a:rPr lang="fr-BE" sz="1800" b="0" dirty="0" smtClean="0"/>
              <a:t>Garantir </a:t>
            </a:r>
            <a:r>
              <a:rPr lang="fr-BE" sz="1800" b="0" dirty="0"/>
              <a:t>un temps de </a:t>
            </a:r>
            <a:r>
              <a:rPr lang="fr-BE" sz="1800" b="0" dirty="0" smtClean="0"/>
              <a:t>négociation</a:t>
            </a:r>
            <a:endParaRPr lang="fr-BE" sz="1800" b="0" dirty="0"/>
          </a:p>
        </p:txBody>
      </p:sp>
      <p:sp>
        <p:nvSpPr>
          <p:cNvPr id="8" name="Rectangle 7"/>
          <p:cNvSpPr/>
          <p:nvPr/>
        </p:nvSpPr>
        <p:spPr>
          <a:xfrm>
            <a:off x="1979712" y="5733256"/>
            <a:ext cx="6162228" cy="1008112"/>
          </a:xfrm>
          <a:prstGeom prst="rect">
            <a:avLst/>
          </a:prstGeom>
          <a:noFill/>
          <a:ln>
            <a:solidFill>
              <a:schemeClr val="tx1">
                <a:lumMod val="75000"/>
                <a:lumOff val="25000"/>
                <a:alpha val="90000"/>
              </a:scheme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285750" indent="-285750">
              <a:buFont typeface="Wingdings" panose="05000000000000000000" pitchFamily="2" charset="2"/>
              <a:buChar char="Ø"/>
            </a:pPr>
            <a:r>
              <a:rPr lang="fr-BE" sz="1800" b="0" dirty="0" smtClean="0"/>
              <a:t>Définition « fine » des conditions et charges</a:t>
            </a:r>
          </a:p>
          <a:p>
            <a:pPr marL="285750" indent="-285750">
              <a:buFont typeface="Wingdings" panose="05000000000000000000" pitchFamily="2" charset="2"/>
              <a:buChar char="Ø"/>
            </a:pPr>
            <a:r>
              <a:rPr lang="fr-BE" sz="1800" b="0" dirty="0" smtClean="0"/>
              <a:t>Définition et motivation du principe de proportionnalité</a:t>
            </a:r>
            <a:endParaRPr lang="fr-BE" sz="1800" b="0" dirty="0"/>
          </a:p>
          <a:p>
            <a:pPr marL="285750" indent="-285750">
              <a:buFont typeface="Wingdings" panose="05000000000000000000" pitchFamily="2" charset="2"/>
              <a:buChar char="Ø"/>
            </a:pPr>
            <a:r>
              <a:rPr lang="fr-BE" sz="1800" b="0" dirty="0" smtClean="0"/>
              <a:t>Vade-mecum</a:t>
            </a:r>
          </a:p>
        </p:txBody>
      </p:sp>
      <p:sp>
        <p:nvSpPr>
          <p:cNvPr id="9" name="Rectangle 8"/>
          <p:cNvSpPr/>
          <p:nvPr/>
        </p:nvSpPr>
        <p:spPr>
          <a:xfrm>
            <a:off x="1979712" y="4437112"/>
            <a:ext cx="6162228" cy="1152128"/>
          </a:xfrm>
          <a:prstGeom prst="rect">
            <a:avLst/>
          </a:prstGeom>
          <a:noFill/>
          <a:ln>
            <a:solidFill>
              <a:srgbClr val="FF330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285750" lvl="0" indent="-285750">
              <a:buFont typeface="Wingdings" panose="05000000000000000000" pitchFamily="2" charset="2"/>
              <a:buChar char="Ø"/>
            </a:pPr>
            <a:r>
              <a:rPr lang="fr-BE" sz="1800" b="0" dirty="0"/>
              <a:t>Reprise de voirie dans </a:t>
            </a:r>
            <a:r>
              <a:rPr lang="fr-BE" sz="1800" b="0" dirty="0" smtClean="0"/>
              <a:t>principe </a:t>
            </a:r>
            <a:r>
              <a:rPr lang="fr-BE" sz="1800" b="0" dirty="0"/>
              <a:t>de proportionnalité</a:t>
            </a:r>
          </a:p>
          <a:p>
            <a:pPr marL="285750" lvl="0" indent="-285750">
              <a:buFont typeface="Wingdings" panose="05000000000000000000" pitchFamily="2" charset="2"/>
              <a:buChar char="Ø"/>
            </a:pPr>
            <a:r>
              <a:rPr lang="fr-BE" sz="1800" b="0" dirty="0"/>
              <a:t>« Effets positifs » </a:t>
            </a:r>
            <a:endParaRPr lang="fr-BE" sz="1800" b="0" dirty="0" smtClean="0"/>
          </a:p>
          <a:p>
            <a:pPr marL="285750" lvl="0" indent="-285750">
              <a:buFont typeface="Wingdings" panose="05000000000000000000" pitchFamily="2" charset="2"/>
              <a:buChar char="Ø"/>
            </a:pPr>
            <a:r>
              <a:rPr lang="fr-BE" sz="1800" b="0" dirty="0" smtClean="0"/>
              <a:t>Coûts financiers sur la collectivité</a:t>
            </a:r>
            <a:endParaRPr lang="fr-BE" sz="1800" b="0" dirty="0"/>
          </a:p>
        </p:txBody>
      </p:sp>
    </p:spTree>
    <p:extLst>
      <p:ext uri="{BB962C8B-B14F-4D97-AF65-F5344CB8AC3E}">
        <p14:creationId xmlns:p14="http://schemas.microsoft.com/office/powerpoint/2010/main" val="139942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D2B3B-882E-40F3-A32F-6DD516915044}" type="slidenum">
              <a:rPr lang="en-US" smtClean="0"/>
              <a:pPr/>
              <a:t>7</a:t>
            </a:fld>
            <a:endParaRPr lang="en-US"/>
          </a:p>
        </p:txBody>
      </p:sp>
      <p:sp>
        <p:nvSpPr>
          <p:cNvPr id="3" name="Rectangle 2"/>
          <p:cNvSpPr/>
          <p:nvPr/>
        </p:nvSpPr>
        <p:spPr>
          <a:xfrm>
            <a:off x="899592" y="2996952"/>
            <a:ext cx="6552728" cy="864096"/>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lvl="0" algn="ctr"/>
            <a:r>
              <a:rPr lang="fr-BE" sz="3600" dirty="0" smtClean="0">
                <a:latin typeface="Arial" panose="020B0604020202020204" pitchFamily="34" charset="0"/>
                <a:cs typeface="Arial" panose="020B0604020202020204" pitchFamily="34" charset="0"/>
              </a:rPr>
              <a:t>2. Exemple - Namur</a:t>
            </a:r>
            <a:endParaRPr lang="fr-BE"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67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2B3B-882E-40F3-A32F-6DD516915044}" type="slidenum">
              <a:rPr lang="en-US" smtClean="0"/>
              <a:pPr/>
              <a:t>8</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28" t="16834" r="28746" b="4513"/>
          <a:stretch/>
        </p:blipFill>
        <p:spPr bwMode="auto">
          <a:xfrm>
            <a:off x="1821691" y="548680"/>
            <a:ext cx="5126573"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5879594"/>
            <a:ext cx="8460432" cy="861774"/>
          </a:xfrm>
          <a:prstGeom prst="rect">
            <a:avLst/>
          </a:prstGeom>
        </p:spPr>
        <p:txBody>
          <a:bodyPr wrap="square">
            <a:spAutoFit/>
          </a:bodyPr>
          <a:lstStyle/>
          <a:p>
            <a:pPr marL="673200" lvl="1" algn="ctr">
              <a:lnSpc>
                <a:spcPct val="125000"/>
              </a:lnSpc>
              <a:buClr>
                <a:srgbClr val="336699"/>
              </a:buClr>
              <a:defRPr/>
            </a:pPr>
            <a:r>
              <a:rPr lang="fr-BE" sz="2000" dirty="0">
                <a:solidFill>
                  <a:schemeClr val="tx1"/>
                </a:solidFill>
                <a:latin typeface="Arial" panose="020B0604020202020204" pitchFamily="34" charset="0"/>
                <a:cs typeface="Arial" panose="020B0604020202020204" pitchFamily="34" charset="0"/>
              </a:rPr>
              <a:t>Ligne de conduite adoptée par délibération du Collège communal </a:t>
            </a:r>
            <a:r>
              <a:rPr lang="fr-BE" sz="2000" dirty="0" smtClean="0">
                <a:solidFill>
                  <a:schemeClr val="tx1"/>
                </a:solidFill>
                <a:latin typeface="Arial" panose="020B0604020202020204" pitchFamily="34" charset="0"/>
                <a:cs typeface="Arial" panose="020B0604020202020204" pitchFamily="34" charset="0"/>
              </a:rPr>
              <a:t>(mai 2015)</a:t>
            </a:r>
            <a:endParaRPr lang="fr-BE"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17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6E2D2B3B-882E-40F3-A32F-6DD516915044}" type="slidenum">
              <a:rPr lang="en-US" smtClean="0"/>
              <a:pPr/>
              <a:t>9</a:t>
            </a:fld>
            <a:endParaRPr lang="en-US"/>
          </a:p>
        </p:txBody>
      </p:sp>
      <p:sp>
        <p:nvSpPr>
          <p:cNvPr id="5" name="ZoneTexte 16"/>
          <p:cNvSpPr txBox="1">
            <a:spLocks noChangeArrowheads="1"/>
          </p:cNvSpPr>
          <p:nvPr/>
        </p:nvSpPr>
        <p:spPr bwMode="auto">
          <a:xfrm>
            <a:off x="251520" y="1084824"/>
            <a:ext cx="7920880" cy="2516073"/>
          </a:xfrm>
          <a:prstGeom prst="rect">
            <a:avLst/>
          </a:prstGeom>
          <a:noFill/>
          <a:ln w="3175">
            <a:noFill/>
            <a:prstDash val="sysDot"/>
            <a:miter lim="800000"/>
            <a:headEnd/>
            <a:tailEnd/>
          </a:ln>
        </p:spPr>
        <p:txBody>
          <a:bodyPr wrap="square">
            <a:spAutoFit/>
          </a:bodyPr>
          <a:lstStyle/>
          <a:p>
            <a:pPr marL="354013" indent="-268288">
              <a:lnSpc>
                <a:spcPct val="125000"/>
              </a:lnSpc>
              <a:buFont typeface="Wingdings" panose="05000000000000000000" pitchFamily="2" charset="2"/>
              <a:buChar char="Ø"/>
              <a:defRPr/>
            </a:pPr>
            <a:r>
              <a:rPr lang="fr-BE" sz="1800" b="0" dirty="0">
                <a:solidFill>
                  <a:schemeClr val="tx1"/>
                </a:solidFill>
                <a:latin typeface="Arial" panose="020B0604020202020204" pitchFamily="34" charset="0"/>
                <a:cs typeface="Arial" panose="020B0604020202020204" pitchFamily="34" charset="0"/>
              </a:rPr>
              <a:t>Utiliser la possibilité d’imposer des charges d’urbanisme </a:t>
            </a:r>
            <a:r>
              <a:rPr lang="fr-BE" sz="1800" b="0" dirty="0" smtClean="0">
                <a:solidFill>
                  <a:schemeClr val="tx1"/>
                </a:solidFill>
                <a:latin typeface="Arial" panose="020B0604020202020204" pitchFamily="34" charset="0"/>
                <a:cs typeface="Arial" panose="020B0604020202020204" pitchFamily="34" charset="0"/>
              </a:rPr>
              <a:t>pour </a:t>
            </a:r>
            <a:r>
              <a:rPr lang="fr-BE" sz="1800" b="0" dirty="0">
                <a:solidFill>
                  <a:schemeClr val="tx1"/>
                </a:solidFill>
                <a:latin typeface="Arial" panose="020B0604020202020204" pitchFamily="34" charset="0"/>
                <a:cs typeface="Arial" panose="020B0604020202020204" pitchFamily="34" charset="0"/>
              </a:rPr>
              <a:t>rencontrer les </a:t>
            </a:r>
            <a:r>
              <a:rPr lang="fr-BE" sz="1800" b="0" dirty="0" smtClean="0">
                <a:solidFill>
                  <a:schemeClr val="tx1"/>
                </a:solidFill>
                <a:latin typeface="Arial" panose="020B0604020202020204" pitchFamily="34" charset="0"/>
                <a:cs typeface="Arial" panose="020B0604020202020204" pitchFamily="34" charset="0"/>
              </a:rPr>
              <a:t>besoins </a:t>
            </a:r>
            <a:r>
              <a:rPr lang="fr-BE" sz="1800" b="0" dirty="0">
                <a:solidFill>
                  <a:schemeClr val="tx1"/>
                </a:solidFill>
                <a:latin typeface="Arial" panose="020B0604020202020204" pitchFamily="34" charset="0"/>
                <a:cs typeface="Arial" panose="020B0604020202020204" pitchFamily="34" charset="0"/>
              </a:rPr>
              <a:t>d’une population en constante </a:t>
            </a:r>
            <a:r>
              <a:rPr lang="fr-BE" sz="1800" b="0" dirty="0" smtClean="0">
                <a:solidFill>
                  <a:schemeClr val="tx1"/>
                </a:solidFill>
                <a:latin typeface="Arial" panose="020B0604020202020204" pitchFamily="34" charset="0"/>
                <a:cs typeface="Arial" panose="020B0604020202020204" pitchFamily="34" charset="0"/>
              </a:rPr>
              <a:t>augmentation</a:t>
            </a:r>
          </a:p>
          <a:p>
            <a:pPr marL="354013" indent="-268288">
              <a:lnSpc>
                <a:spcPct val="125000"/>
              </a:lnSpc>
              <a:buFont typeface="Wingdings" panose="05000000000000000000" pitchFamily="2" charset="2"/>
              <a:buChar char="Ø"/>
              <a:defRPr/>
            </a:pPr>
            <a:r>
              <a:rPr lang="fr-BE" sz="1800" b="0" dirty="0" smtClean="0">
                <a:solidFill>
                  <a:schemeClr val="tx1"/>
                </a:solidFill>
                <a:latin typeface="Arial" panose="020B0604020202020204" pitchFamily="34" charset="0"/>
                <a:cs typeface="Arial" panose="020B0604020202020204" pitchFamily="34" charset="0"/>
              </a:rPr>
              <a:t>Faire </a:t>
            </a:r>
            <a:r>
              <a:rPr lang="fr-BE" sz="1800" b="0" dirty="0">
                <a:solidFill>
                  <a:schemeClr val="tx1"/>
                </a:solidFill>
                <a:latin typeface="Arial" panose="020B0604020202020204" pitchFamily="34" charset="0"/>
                <a:cs typeface="Arial" panose="020B0604020202020204" pitchFamily="34" charset="0"/>
              </a:rPr>
              <a:t>contribuer les développeurs à travers un dispositif qui respecte le principe d’égalité et de proportionnalité.</a:t>
            </a:r>
          </a:p>
          <a:p>
            <a:pPr marL="354013" indent="-268288">
              <a:lnSpc>
                <a:spcPct val="125000"/>
              </a:lnSpc>
              <a:buFont typeface="Wingdings" panose="05000000000000000000" pitchFamily="2" charset="2"/>
              <a:buChar char="Ø"/>
              <a:defRPr/>
            </a:pPr>
            <a:r>
              <a:rPr lang="fr-BE" sz="1800" b="0" dirty="0" smtClean="0">
                <a:solidFill>
                  <a:schemeClr val="tx1"/>
                </a:solidFill>
                <a:latin typeface="Arial" panose="020B0604020202020204" pitchFamily="34" charset="0"/>
                <a:cs typeface="Arial" panose="020B0604020202020204" pitchFamily="34" charset="0"/>
              </a:rPr>
              <a:t>Permettre </a:t>
            </a:r>
            <a:r>
              <a:rPr lang="fr-BE" sz="1800" b="0" dirty="0">
                <a:solidFill>
                  <a:schemeClr val="tx1"/>
                </a:solidFill>
                <a:latin typeface="Arial" panose="020B0604020202020204" pitchFamily="34" charset="0"/>
                <a:cs typeface="Arial" panose="020B0604020202020204" pitchFamily="34" charset="0"/>
              </a:rPr>
              <a:t>aux développeurs d’anticiper les futures charges d’urbanisme.</a:t>
            </a:r>
          </a:p>
          <a:p>
            <a:pPr marL="354013" indent="-268288">
              <a:lnSpc>
                <a:spcPct val="125000"/>
              </a:lnSpc>
              <a:buFont typeface="Wingdings" panose="05000000000000000000" pitchFamily="2" charset="2"/>
              <a:buChar char="Ø"/>
              <a:defRPr/>
            </a:pPr>
            <a:r>
              <a:rPr lang="fr-BE" sz="1800" b="0" dirty="0" smtClean="0">
                <a:solidFill>
                  <a:schemeClr val="tx1"/>
                </a:solidFill>
                <a:latin typeface="Arial" panose="020B0604020202020204" pitchFamily="34" charset="0"/>
                <a:cs typeface="Arial" panose="020B0604020202020204" pitchFamily="34" charset="0"/>
              </a:rPr>
              <a:t>Se </a:t>
            </a:r>
            <a:r>
              <a:rPr lang="fr-BE" sz="1800" b="0" dirty="0">
                <a:solidFill>
                  <a:schemeClr val="tx1"/>
                </a:solidFill>
                <a:latin typeface="Arial" panose="020B0604020202020204" pitchFamily="34" charset="0"/>
                <a:cs typeface="Arial" panose="020B0604020202020204" pitchFamily="34" charset="0"/>
              </a:rPr>
              <a:t>doter d’une grille de lecture permettant de déterminer le type et l’ampleur des charges </a:t>
            </a:r>
            <a:r>
              <a:rPr lang="fr-BE" sz="1800" b="0" dirty="0" smtClean="0">
                <a:solidFill>
                  <a:schemeClr val="tx1"/>
                </a:solidFill>
                <a:latin typeface="Arial" panose="020B0604020202020204" pitchFamily="34" charset="0"/>
                <a:cs typeface="Arial" panose="020B0604020202020204" pitchFamily="34" charset="0"/>
              </a:rPr>
              <a:t>d’urbanisme en respect des dispositions du Code.</a:t>
            </a:r>
          </a:p>
        </p:txBody>
      </p:sp>
      <p:sp>
        <p:nvSpPr>
          <p:cNvPr id="7" name="Rectangle 6"/>
          <p:cNvSpPr/>
          <p:nvPr/>
        </p:nvSpPr>
        <p:spPr>
          <a:xfrm>
            <a:off x="251520" y="260648"/>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23900"/>
            <a:r>
              <a:rPr lang="fr-BE" sz="3000" dirty="0" smtClean="0">
                <a:solidFill>
                  <a:schemeClr val="bg1"/>
                </a:solidFill>
              </a:rPr>
              <a:t>Objectifs poursuivis</a:t>
            </a:r>
            <a:endParaRPr lang="fr-BE" sz="3000" dirty="0">
              <a:solidFill>
                <a:schemeClr val="bg1"/>
              </a:solidFill>
            </a:endParaRPr>
          </a:p>
        </p:txBody>
      </p:sp>
      <p:sp>
        <p:nvSpPr>
          <p:cNvPr id="6" name="Rectangle 5"/>
          <p:cNvSpPr/>
          <p:nvPr/>
        </p:nvSpPr>
        <p:spPr>
          <a:xfrm>
            <a:off x="251520" y="3717032"/>
            <a:ext cx="7920880" cy="720080"/>
          </a:xfrm>
          <a:prstGeom prst="rect">
            <a:avLst/>
          </a:prstGeom>
          <a:solidFill>
            <a:schemeClr val="bg1">
              <a:lumMod val="85000"/>
              <a:alpha val="90000"/>
            </a:schemeClr>
          </a:solidFill>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marL="723900"/>
            <a:r>
              <a:rPr lang="fr-BE" sz="3000" dirty="0" smtClean="0">
                <a:solidFill>
                  <a:schemeClr val="bg1"/>
                </a:solidFill>
              </a:rPr>
              <a:t>Champ d’application</a:t>
            </a:r>
            <a:endParaRPr lang="fr-BE" sz="3000" dirty="0">
              <a:solidFill>
                <a:schemeClr val="bg1"/>
              </a:solidFill>
            </a:endParaRPr>
          </a:p>
        </p:txBody>
      </p:sp>
      <p:sp>
        <p:nvSpPr>
          <p:cNvPr id="8" name="ZoneTexte 7"/>
          <p:cNvSpPr txBox="1"/>
          <p:nvPr/>
        </p:nvSpPr>
        <p:spPr>
          <a:xfrm>
            <a:off x="251520" y="4831992"/>
            <a:ext cx="3240360" cy="1477328"/>
          </a:xfrm>
          <a:prstGeom prst="rect">
            <a:avLst/>
          </a:prstGeom>
          <a:noFill/>
        </p:spPr>
        <p:txBody>
          <a:bodyPr wrap="square" rtlCol="0">
            <a:spAutoFit/>
          </a:bodyPr>
          <a:lstStyle/>
          <a:p>
            <a:pPr marL="324000"/>
            <a:r>
              <a:rPr lang="fr-BE" sz="1800" b="0" dirty="0" smtClean="0">
                <a:solidFill>
                  <a:schemeClr val="tx1"/>
                </a:solidFill>
              </a:rPr>
              <a:t>Tous les permis d’urbanisme, d’urbanisation et de constructions groupées, </a:t>
            </a:r>
            <a:r>
              <a:rPr lang="fr-BE" sz="1800" b="0" dirty="0" smtClean="0">
                <a:solidFill>
                  <a:schemeClr val="tx1"/>
                </a:solidFill>
              </a:rPr>
              <a:t>uniques ou </a:t>
            </a:r>
            <a:r>
              <a:rPr lang="fr-BE" sz="1800" b="0" dirty="0" smtClean="0">
                <a:solidFill>
                  <a:schemeClr val="tx1"/>
                </a:solidFill>
              </a:rPr>
              <a:t>intégrés</a:t>
            </a:r>
            <a:endParaRPr lang="fr-BE" sz="1800" b="0" dirty="0">
              <a:solidFill>
                <a:schemeClr val="tx1"/>
              </a:solidFill>
            </a:endParaRPr>
          </a:p>
        </p:txBody>
      </p:sp>
      <p:sp>
        <p:nvSpPr>
          <p:cNvPr id="9" name="ZoneTexte 8"/>
          <p:cNvSpPr txBox="1"/>
          <p:nvPr/>
        </p:nvSpPr>
        <p:spPr>
          <a:xfrm>
            <a:off x="3388984" y="4586645"/>
            <a:ext cx="4752528" cy="2031325"/>
          </a:xfrm>
          <a:prstGeom prst="rect">
            <a:avLst/>
          </a:prstGeom>
          <a:noFill/>
        </p:spPr>
        <p:txBody>
          <a:bodyPr wrap="square" rtlCol="0">
            <a:spAutoFit/>
          </a:bodyPr>
          <a:lstStyle/>
          <a:p>
            <a:pPr marL="324000"/>
            <a:r>
              <a:rPr lang="fr-BE" sz="1800" b="0" dirty="0" smtClean="0">
                <a:solidFill>
                  <a:schemeClr val="tx1"/>
                </a:solidFill>
              </a:rPr>
              <a:t>Une exonération: permis d’urbanisme portant sur un logement qui constitue la résidence principale du demandeur ou un logement d’une ou plusieurs personnes avec lesquelles le demandeur possède un lien de parenté direct ou dont il a la charge.  </a:t>
            </a:r>
            <a:endParaRPr lang="fr-BE" sz="1800" b="0" dirty="0">
              <a:solidFill>
                <a:schemeClr val="tx1"/>
              </a:solidFill>
            </a:endParaRPr>
          </a:p>
        </p:txBody>
      </p:sp>
      <p:sp>
        <p:nvSpPr>
          <p:cNvPr id="2" name="Rectangle 1"/>
          <p:cNvSpPr/>
          <p:nvPr/>
        </p:nvSpPr>
        <p:spPr>
          <a:xfrm>
            <a:off x="251520" y="4653136"/>
            <a:ext cx="3240360" cy="1872208"/>
          </a:xfrm>
          <a:prstGeom prst="rect">
            <a:avLst/>
          </a:prstGeom>
          <a:noFill/>
          <a:ln>
            <a:solidFill>
              <a:srgbClr val="CC0000">
                <a:alpha val="90000"/>
              </a:srgbClr>
            </a:solidFill>
          </a:ln>
        </p:spPr>
        <p: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p:style>
        <p:txBody>
          <a:bodyPr rtlCol="0" anchor="ctr"/>
          <a:lstStyle/>
          <a:p>
            <a:pPr algn="ctr"/>
            <a:endParaRPr lang="fr-BE"/>
          </a:p>
        </p:txBody>
      </p:sp>
    </p:spTree>
    <p:extLst>
      <p:ext uri="{BB962C8B-B14F-4D97-AF65-F5344CB8AC3E}">
        <p14:creationId xmlns:p14="http://schemas.microsoft.com/office/powerpoint/2010/main" val="64322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3">
      <a:dk1>
        <a:srgbClr val="2F2B20"/>
      </a:dk1>
      <a:lt1>
        <a:srgbClr val="FFFFFF"/>
      </a:lt1>
      <a:dk2>
        <a:srgbClr val="777777"/>
      </a:dk2>
      <a:lt2>
        <a:srgbClr val="DFDCB7"/>
      </a:lt2>
      <a:accent1>
        <a:srgbClr val="B7B7B7"/>
      </a:accent1>
      <a:accent2>
        <a:srgbClr val="E3E3E3"/>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bodyPr/>
      <a:lstStyle/>
      <a:style>
        <a:lnRef idx="2">
          <a:schemeClr val="accent4">
            <a:tint val="40000"/>
            <a:alpha val="90000"/>
            <a:hueOff val="-2441152"/>
            <a:satOff val="11072"/>
            <a:lumOff val="11"/>
            <a:alphaOff val="0"/>
          </a:schemeClr>
        </a:lnRef>
        <a:fillRef idx="1">
          <a:schemeClr val="accent4">
            <a:tint val="40000"/>
            <a:alpha val="90000"/>
            <a:hueOff val="-2441152"/>
            <a:satOff val="11072"/>
            <a:lumOff val="11"/>
            <a:alphaOff val="0"/>
          </a:schemeClr>
        </a:fillRef>
        <a:effectRef idx="0">
          <a:schemeClr val="accent4">
            <a:tint val="40000"/>
            <a:alpha val="90000"/>
            <a:hueOff val="-2441152"/>
            <a:satOff val="11072"/>
            <a:lumOff val="11"/>
            <a:alphaOff val="0"/>
          </a:schemeClr>
        </a:effectRef>
        <a:fontRef idx="minor">
          <a:schemeClr val="dk1">
            <a:hueOff val="0"/>
            <a:satOff val="0"/>
            <a:lumOff val="0"/>
            <a:alphaOff val="0"/>
          </a:schemeClr>
        </a:fontRef>
      </a:style>
    </a:sp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17377</TotalTime>
  <Words>1302</Words>
  <Application>Microsoft Office PowerPoint</Application>
  <PresentationFormat>Affichage à l'écran (4:3)</PresentationFormat>
  <Paragraphs>245</Paragraphs>
  <Slides>21</Slides>
  <Notes>11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Contiguïté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Clés pour comprendre  les marchés publics</dc:title>
  <dc:creator>UVCW</dc:creator>
  <cp:lastModifiedBy>Administrateur</cp:lastModifiedBy>
  <cp:revision>921</cp:revision>
  <cp:lastPrinted>2018-09-18T09:12:16Z</cp:lastPrinted>
  <dcterms:created xsi:type="dcterms:W3CDTF">2011-01-13T09:13:30Z</dcterms:created>
  <dcterms:modified xsi:type="dcterms:W3CDTF">2018-09-18T12:42:35Z</dcterms:modified>
</cp:coreProperties>
</file>